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3" r:id="rId6"/>
    <p:sldId id="264" r:id="rId7"/>
    <p:sldId id="265" r:id="rId8"/>
    <p:sldId id="258" r:id="rId9"/>
    <p:sldId id="261" r:id="rId10"/>
    <p:sldId id="262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52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87817-9B89-4867-9658-1EAD798E8F55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29104-86FA-4C1A-BE61-68ADC8A3C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243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87817-9B89-4867-9658-1EAD798E8F55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29104-86FA-4C1A-BE61-68ADC8A3C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747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87817-9B89-4867-9658-1EAD798E8F55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29104-86FA-4C1A-BE61-68ADC8A3C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325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87817-9B89-4867-9658-1EAD798E8F55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29104-86FA-4C1A-BE61-68ADC8A3C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725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87817-9B89-4867-9658-1EAD798E8F55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29104-86FA-4C1A-BE61-68ADC8A3C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424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87817-9B89-4867-9658-1EAD798E8F55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29104-86FA-4C1A-BE61-68ADC8A3C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671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87817-9B89-4867-9658-1EAD798E8F55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29104-86FA-4C1A-BE61-68ADC8A3C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851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87817-9B89-4867-9658-1EAD798E8F55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29104-86FA-4C1A-BE61-68ADC8A3C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456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87817-9B89-4867-9658-1EAD798E8F55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29104-86FA-4C1A-BE61-68ADC8A3C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989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87817-9B89-4867-9658-1EAD798E8F55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29104-86FA-4C1A-BE61-68ADC8A3C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075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87817-9B89-4867-9658-1EAD798E8F55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29104-86FA-4C1A-BE61-68ADC8A3C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17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687817-9B89-4867-9658-1EAD798E8F55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F29104-86FA-4C1A-BE61-68ADC8A3C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019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472488-8F7A-2EC5-D427-C01A5F1666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5855" y="471948"/>
            <a:ext cx="7632290" cy="570118"/>
          </a:xfrm>
        </p:spPr>
        <p:txBody>
          <a:bodyPr>
            <a:normAutofit/>
          </a:bodyPr>
          <a:lstStyle/>
          <a:p>
            <a:r>
              <a:rPr lang="uk-UA" sz="2800" b="1" dirty="0">
                <a:solidFill>
                  <a:srgbClr val="C00000"/>
                </a:solidFill>
                <a:latin typeface="Roboto" panose="02000000000000000000" pitchFamily="2" charset="0"/>
                <a:ea typeface="+mn-ea"/>
                <a:cs typeface="+mn-cs"/>
              </a:rPr>
              <a:t>Пенітенціарна психологія</a:t>
            </a:r>
            <a:endParaRPr lang="en-US" sz="2800" b="1" dirty="0">
              <a:solidFill>
                <a:srgbClr val="C00000"/>
              </a:solidFill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A0CEC4-E671-8C1C-A337-033FC63CDB4F}"/>
              </a:ext>
            </a:extLst>
          </p:cNvPr>
          <p:cNvSpPr txBox="1"/>
          <p:nvPr/>
        </p:nvSpPr>
        <p:spPr>
          <a:xfrm>
            <a:off x="599768" y="1607007"/>
            <a:ext cx="794446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Пенітенціарна</a:t>
            </a:r>
            <a:r>
              <a:rPr lang="ru-RU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психологія</a:t>
            </a:r>
            <a:r>
              <a:rPr lang="ru-RU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досліджує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проблеми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ефективності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кримінального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покарання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динаміку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особистості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засудженого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соціально-психологічні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явища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у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спільнотах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засуджених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особливості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ціннісних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орієнтації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стереотипів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поведінки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малих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груп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в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умовах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соціальної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ізоляції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психологічні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особливості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особистості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вихователя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колективу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виправно-трудових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установ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.</a:t>
            </a:r>
          </a:p>
          <a:p>
            <a:pPr algn="just"/>
            <a:endParaRPr lang="ru-RU" dirty="0">
              <a:solidFill>
                <a:srgbClr val="000000"/>
              </a:solidFill>
              <a:latin typeface="Roboto" panose="02000000000000000000" pitchFamily="2" charset="0"/>
            </a:endParaRPr>
          </a:p>
          <a:p>
            <a:pPr algn="just"/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Взаємодіючи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з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кримінально-виконавчим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правом,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пенітенціарна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психологія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покликана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розробляти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практичні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рекомендації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щодо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ресоціалізації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засуджених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засоби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прийоми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психологічної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корекції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особи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злочинців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.</a:t>
            </a:r>
          </a:p>
          <a:p>
            <a:pPr algn="just"/>
            <a:endParaRPr lang="ru-RU" dirty="0">
              <a:solidFill>
                <a:srgbClr val="000000"/>
              </a:solidFill>
              <a:latin typeface="Roboto" panose="02000000000000000000" pitchFamily="2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Діяльність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пенітенціарної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регламентована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Roboto" panose="02000000000000000000" pitchFamily="2" charset="0"/>
              </a:rPr>
              <a:t>Кримінально-виконавчим</a:t>
            </a:r>
            <a:r>
              <a:rPr lang="ru-RU" b="1" dirty="0">
                <a:solidFill>
                  <a:srgbClr val="000000"/>
                </a:solidFill>
                <a:latin typeface="Roboto" panose="02000000000000000000" pitchFamily="2" charset="0"/>
              </a:rPr>
              <a:t> Кодексом </a:t>
            </a:r>
            <a:r>
              <a:rPr lang="ru-RU" b="1" dirty="0" err="1">
                <a:solidFill>
                  <a:srgbClr val="000000"/>
                </a:solidFill>
                <a:latin typeface="Roboto" panose="02000000000000000000" pitchFamily="2" charset="0"/>
              </a:rPr>
              <a:t>України</a:t>
            </a:r>
            <a:r>
              <a:rPr lang="ru-RU" b="1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та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іншими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нормативними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актами.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3959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BD503F6-D13B-A92A-C2E4-C86AE1C1C115}"/>
              </a:ext>
            </a:extLst>
          </p:cNvPr>
          <p:cNvSpPr txBox="1"/>
          <p:nvPr/>
        </p:nvSpPr>
        <p:spPr>
          <a:xfrm>
            <a:off x="415414" y="512572"/>
            <a:ext cx="8313172" cy="62090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b="1" dirty="0" err="1"/>
              <a:t>Ресоціалізація</a:t>
            </a:r>
            <a:r>
              <a:rPr lang="ru-RU" b="1" dirty="0"/>
              <a:t> особи </a:t>
            </a:r>
            <a:r>
              <a:rPr lang="ru-RU" b="1" dirty="0" err="1"/>
              <a:t>засудженого</a:t>
            </a:r>
            <a:r>
              <a:rPr lang="ru-RU" b="1" dirty="0"/>
              <a:t> </a:t>
            </a:r>
            <a:r>
              <a:rPr lang="ru-RU" dirty="0" err="1"/>
              <a:t>полягає</a:t>
            </a:r>
            <a:r>
              <a:rPr lang="ru-RU" dirty="0"/>
              <a:t> у </a:t>
            </a:r>
            <a:r>
              <a:rPr lang="ru-RU" dirty="0" err="1"/>
              <a:t>формуванні</a:t>
            </a:r>
            <a:r>
              <a:rPr lang="ru-RU" dirty="0"/>
              <a:t> </a:t>
            </a:r>
            <a:r>
              <a:rPr lang="ru-RU" dirty="0" err="1"/>
              <a:t>законослухняної</a:t>
            </a:r>
            <a:r>
              <a:rPr lang="ru-RU" dirty="0"/>
              <a:t> </a:t>
            </a:r>
            <a:r>
              <a:rPr lang="ru-RU" dirty="0" err="1"/>
              <a:t>поведінки</a:t>
            </a:r>
            <a:r>
              <a:rPr lang="ru-RU" dirty="0"/>
              <a:t> для </a:t>
            </a:r>
            <a:r>
              <a:rPr lang="ru-RU" dirty="0" err="1"/>
              <a:t>життя</a:t>
            </a:r>
            <a:r>
              <a:rPr lang="ru-RU" dirty="0"/>
              <a:t> на </a:t>
            </a:r>
            <a:r>
              <a:rPr lang="ru-RU" dirty="0" err="1"/>
              <a:t>волі</a:t>
            </a:r>
            <a:r>
              <a:rPr lang="ru-RU" dirty="0"/>
              <a:t>, </a:t>
            </a:r>
            <a:r>
              <a:rPr lang="ru-RU" dirty="0" err="1"/>
              <a:t>зміні</a:t>
            </a:r>
            <a:r>
              <a:rPr lang="ru-RU" dirty="0"/>
              <a:t> </a:t>
            </a:r>
            <a:r>
              <a:rPr lang="ru-RU" dirty="0" err="1"/>
              <a:t>особистісної</a:t>
            </a:r>
            <a:r>
              <a:rPr lang="ru-RU" dirty="0"/>
              <a:t> </a:t>
            </a:r>
            <a:r>
              <a:rPr lang="ru-RU" dirty="0" err="1"/>
              <a:t>спрямованості</a:t>
            </a:r>
            <a:r>
              <a:rPr lang="ru-RU" dirty="0"/>
              <a:t>, </a:t>
            </a:r>
            <a:r>
              <a:rPr lang="ru-RU" dirty="0" err="1"/>
              <a:t>відновленні</a:t>
            </a:r>
            <a:r>
              <a:rPr lang="ru-RU" dirty="0"/>
              <a:t> </a:t>
            </a:r>
            <a:r>
              <a:rPr lang="ru-RU" dirty="0" err="1"/>
              <a:t>раніше</a:t>
            </a:r>
            <a:r>
              <a:rPr lang="ru-RU" dirty="0"/>
              <a:t> </a:t>
            </a:r>
            <a:r>
              <a:rPr lang="ru-RU" dirty="0" err="1"/>
              <a:t>порушених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якостей</a:t>
            </a:r>
            <a:r>
              <a:rPr lang="ru-RU" dirty="0"/>
              <a:t> особи, </a:t>
            </a:r>
            <a:r>
              <a:rPr lang="ru-RU" dirty="0" err="1"/>
              <a:t>здійсненні</a:t>
            </a:r>
            <a:r>
              <a:rPr lang="ru-RU" dirty="0"/>
              <a:t> </a:t>
            </a:r>
            <a:r>
              <a:rPr lang="ru-RU" dirty="0" err="1"/>
              <a:t>необхідної</a:t>
            </a:r>
            <a:r>
              <a:rPr lang="ru-RU" dirty="0"/>
              <a:t> </a:t>
            </a:r>
            <a:r>
              <a:rPr lang="ru-RU" dirty="0" err="1"/>
              <a:t>психокорекції</a:t>
            </a:r>
            <a:r>
              <a:rPr lang="ru-RU" dirty="0"/>
              <a:t>. </a:t>
            </a:r>
            <a:r>
              <a:rPr lang="ru-RU" dirty="0" err="1"/>
              <a:t>Важливим</a:t>
            </a:r>
            <a:r>
              <a:rPr lang="ru-RU" dirty="0"/>
              <a:t> </a:t>
            </a:r>
            <a:r>
              <a:rPr lang="ru-RU" dirty="0" err="1"/>
              <a:t>завданням</a:t>
            </a:r>
            <a:r>
              <a:rPr lang="ru-RU" dirty="0"/>
              <a:t> </a:t>
            </a:r>
            <a:r>
              <a:rPr lang="ru-RU" dirty="0" err="1"/>
              <a:t>пенітенціарних</a:t>
            </a:r>
            <a:r>
              <a:rPr lang="ru-RU" dirty="0"/>
              <a:t> </a:t>
            </a:r>
            <a:r>
              <a:rPr lang="ru-RU" dirty="0" err="1"/>
              <a:t>установ</a:t>
            </a:r>
            <a:r>
              <a:rPr lang="ru-RU" dirty="0"/>
              <a:t> є </a:t>
            </a:r>
            <a:r>
              <a:rPr lang="ru-RU" dirty="0" err="1"/>
              <a:t>підготовка</a:t>
            </a:r>
            <a:r>
              <a:rPr lang="ru-RU" dirty="0"/>
              <a:t> </a:t>
            </a:r>
            <a:r>
              <a:rPr lang="ru-RU" dirty="0" err="1"/>
              <a:t>засуджених</a:t>
            </a:r>
            <a:r>
              <a:rPr lang="ru-RU" dirty="0"/>
              <a:t> до </a:t>
            </a:r>
            <a:r>
              <a:rPr lang="ru-RU" dirty="0" err="1"/>
              <a:t>повернення</a:t>
            </a:r>
            <a:r>
              <a:rPr lang="ru-RU" dirty="0"/>
              <a:t> на волю, </a:t>
            </a:r>
            <a:r>
              <a:rPr lang="ru-RU" dirty="0" err="1"/>
              <a:t>включення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у </a:t>
            </a:r>
            <a:r>
              <a:rPr lang="ru-RU" dirty="0" err="1"/>
              <a:t>нормальне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суспільства</a:t>
            </a:r>
            <a:r>
              <a:rPr lang="ru-RU" dirty="0"/>
              <a:t>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b="1" dirty="0" err="1"/>
              <a:t>Програма</a:t>
            </a:r>
            <a:r>
              <a:rPr lang="ru-RU" b="1" dirty="0"/>
              <a:t> </a:t>
            </a:r>
            <a:r>
              <a:rPr lang="ru-RU" b="1" dirty="0" err="1"/>
              <a:t>підготовки</a:t>
            </a:r>
            <a:r>
              <a:rPr lang="ru-RU" b="1" dirty="0"/>
              <a:t> </a:t>
            </a:r>
            <a:r>
              <a:rPr lang="ru-RU" b="1" dirty="0" err="1"/>
              <a:t>засуджених</a:t>
            </a:r>
            <a:r>
              <a:rPr lang="ru-RU" b="1" dirty="0"/>
              <a:t> до </a:t>
            </a:r>
            <a:r>
              <a:rPr lang="ru-RU" b="1" dirty="0" err="1"/>
              <a:t>життя</a:t>
            </a:r>
            <a:r>
              <a:rPr lang="ru-RU" b="1" dirty="0"/>
              <a:t> на </a:t>
            </a:r>
            <a:r>
              <a:rPr lang="ru-RU" b="1" dirty="0" err="1"/>
              <a:t>волі</a:t>
            </a:r>
            <a:r>
              <a:rPr lang="ru-RU" b="1" dirty="0"/>
              <a:t> </a:t>
            </a:r>
            <a:r>
              <a:rPr lang="ru-RU" b="1" dirty="0" err="1"/>
              <a:t>містить</a:t>
            </a:r>
            <a:r>
              <a:rPr lang="ru-RU" b="1" dirty="0"/>
              <a:t>: </a:t>
            </a:r>
          </a:p>
          <a:p>
            <a:pPr marL="342900" indent="-342900" algn="just">
              <a:buAutoNum type="arabicParenR"/>
            </a:pPr>
            <a:r>
              <a:rPr lang="ru-RU" dirty="0" err="1"/>
              <a:t>правовий</a:t>
            </a:r>
            <a:r>
              <a:rPr lang="ru-RU" dirty="0"/>
              <a:t> аспект (</a:t>
            </a:r>
            <a:r>
              <a:rPr lang="ru-RU" dirty="0" err="1"/>
              <a:t>полягає</a:t>
            </a:r>
            <a:r>
              <a:rPr lang="ru-RU" dirty="0"/>
              <a:t> у </a:t>
            </a:r>
            <a:r>
              <a:rPr lang="ru-RU" dirty="0" err="1"/>
              <a:t>правовій</a:t>
            </a:r>
            <a:r>
              <a:rPr lang="ru-RU" dirty="0"/>
              <a:t> </a:t>
            </a:r>
            <a:r>
              <a:rPr lang="ru-RU" dirty="0" err="1"/>
              <a:t>регламентації</a:t>
            </a:r>
            <a:r>
              <a:rPr lang="ru-RU" dirty="0"/>
              <a:t> </a:t>
            </a:r>
            <a:r>
              <a:rPr lang="ru-RU" dirty="0" err="1"/>
              <a:t>процесу</a:t>
            </a:r>
            <a:r>
              <a:rPr lang="ru-RU" dirty="0"/>
              <a:t> </a:t>
            </a:r>
            <a:r>
              <a:rPr lang="ru-RU" dirty="0" err="1"/>
              <a:t>підготовки</a:t>
            </a:r>
            <a:r>
              <a:rPr lang="ru-RU" dirty="0"/>
              <a:t> до </a:t>
            </a:r>
            <a:r>
              <a:rPr lang="ru-RU" dirty="0" err="1"/>
              <a:t>звільнення</a:t>
            </a:r>
            <a:r>
              <a:rPr lang="ru-RU" dirty="0"/>
              <a:t> з </a:t>
            </a:r>
            <a:r>
              <a:rPr lang="ru-RU" dirty="0" err="1"/>
              <a:t>місць</a:t>
            </a:r>
            <a:r>
              <a:rPr lang="ru-RU" dirty="0"/>
              <a:t> </a:t>
            </a:r>
            <a:r>
              <a:rPr lang="ru-RU" dirty="0" err="1"/>
              <a:t>позбавлення</a:t>
            </a:r>
            <a:r>
              <a:rPr lang="ru-RU" dirty="0"/>
              <a:t> </a:t>
            </a:r>
            <a:r>
              <a:rPr lang="ru-RU" dirty="0" err="1"/>
              <a:t>волі</a:t>
            </a:r>
            <a:r>
              <a:rPr lang="ru-RU" dirty="0"/>
              <a:t>); </a:t>
            </a:r>
          </a:p>
          <a:p>
            <a:pPr marL="342900" indent="-342900" algn="just">
              <a:buAutoNum type="arabicParenR"/>
            </a:pPr>
            <a:r>
              <a:rPr lang="ru-RU" dirty="0" err="1"/>
              <a:t>психологічний</a:t>
            </a:r>
            <a:r>
              <a:rPr lang="ru-RU" dirty="0"/>
              <a:t> аспект (</a:t>
            </a:r>
            <a:r>
              <a:rPr lang="ru-RU" dirty="0" err="1"/>
              <a:t>урахування</a:t>
            </a:r>
            <a:r>
              <a:rPr lang="ru-RU" dirty="0"/>
              <a:t> </a:t>
            </a:r>
            <a:r>
              <a:rPr lang="ru-RU" dirty="0" err="1"/>
              <a:t>психологічних</a:t>
            </a:r>
            <a:r>
              <a:rPr lang="ru-RU" dirty="0"/>
              <a:t> </a:t>
            </a:r>
            <a:r>
              <a:rPr lang="ru-RU" dirty="0" err="1"/>
              <a:t>особливостей</a:t>
            </a:r>
            <a:r>
              <a:rPr lang="ru-RU" dirty="0"/>
              <a:t> особи </a:t>
            </a:r>
            <a:r>
              <a:rPr lang="ru-RU" dirty="0" err="1"/>
              <a:t>засуджених</a:t>
            </a:r>
            <a:r>
              <a:rPr lang="ru-RU" dirty="0"/>
              <a:t>); </a:t>
            </a:r>
          </a:p>
          <a:p>
            <a:pPr marL="342900" indent="-342900" algn="just">
              <a:buAutoNum type="arabicParenR"/>
            </a:pPr>
            <a:r>
              <a:rPr lang="ru-RU" dirty="0" err="1"/>
              <a:t>соціальний</a:t>
            </a:r>
            <a:r>
              <a:rPr lang="ru-RU" dirty="0"/>
              <a:t> аспект (</a:t>
            </a:r>
            <a:r>
              <a:rPr lang="ru-RU" dirty="0" err="1"/>
              <a:t>побудова</a:t>
            </a:r>
            <a:r>
              <a:rPr lang="ru-RU" dirty="0"/>
              <a:t> </a:t>
            </a:r>
            <a:r>
              <a:rPr lang="ru-RU" dirty="0" err="1"/>
              <a:t>позитивних</a:t>
            </a:r>
            <a:r>
              <a:rPr lang="ru-RU" dirty="0"/>
              <a:t> </a:t>
            </a:r>
            <a:r>
              <a:rPr lang="ru-RU" dirty="0" err="1"/>
              <a:t>модулів</a:t>
            </a:r>
            <a:r>
              <a:rPr lang="ru-RU" dirty="0"/>
              <a:t> </a:t>
            </a:r>
            <a:r>
              <a:rPr lang="ru-RU" dirty="0" err="1"/>
              <a:t>розв’язання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 проблем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звільнення</a:t>
            </a:r>
            <a:r>
              <a:rPr lang="ru-RU" dirty="0"/>
              <a:t>); </a:t>
            </a:r>
          </a:p>
          <a:p>
            <a:pPr marL="342900" indent="-342900" algn="just">
              <a:buAutoNum type="arabicParenR"/>
            </a:pPr>
            <a:r>
              <a:rPr lang="ru-RU" dirty="0" err="1"/>
              <a:t>професійний</a:t>
            </a:r>
            <a:r>
              <a:rPr lang="ru-RU" dirty="0"/>
              <a:t> аспект (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одержати</a:t>
            </a:r>
            <a:r>
              <a:rPr lang="ru-RU" dirty="0"/>
              <a:t> </a:t>
            </a:r>
            <a:r>
              <a:rPr lang="ru-RU" dirty="0" err="1"/>
              <a:t>спеціальність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навчання</a:t>
            </a:r>
            <a:r>
              <a:rPr lang="ru-RU" dirty="0"/>
              <a:t> в </a:t>
            </a:r>
            <a:r>
              <a:rPr lang="ru-RU" dirty="0" err="1"/>
              <a:t>умовах</a:t>
            </a:r>
            <a:r>
              <a:rPr lang="ru-RU" dirty="0"/>
              <a:t> </a:t>
            </a:r>
            <a:r>
              <a:rPr lang="ru-RU" dirty="0" err="1"/>
              <a:t>відбування</a:t>
            </a:r>
            <a:r>
              <a:rPr lang="ru-RU" dirty="0"/>
              <a:t> </a:t>
            </a:r>
            <a:r>
              <a:rPr lang="ru-RU" dirty="0" err="1"/>
              <a:t>покарання</a:t>
            </a:r>
            <a:r>
              <a:rPr lang="ru-RU" dirty="0"/>
              <a:t>); </a:t>
            </a:r>
          </a:p>
          <a:p>
            <a:pPr marL="342900" indent="-342900" algn="just">
              <a:buAutoNum type="arabicParenR"/>
            </a:pPr>
            <a:r>
              <a:rPr lang="ru-RU" dirty="0" err="1"/>
              <a:t>освітній</a:t>
            </a:r>
            <a:r>
              <a:rPr lang="ru-RU" dirty="0"/>
              <a:t> аспект (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підвищувати</a:t>
            </a:r>
            <a:r>
              <a:rPr lang="ru-RU" dirty="0"/>
              <a:t> </a:t>
            </a:r>
            <a:r>
              <a:rPr lang="ru-RU" dirty="0" err="1"/>
              <a:t>свій</a:t>
            </a:r>
            <a:r>
              <a:rPr lang="ru-RU" dirty="0"/>
              <a:t> </a:t>
            </a:r>
            <a:r>
              <a:rPr lang="ru-RU" dirty="0" err="1"/>
              <a:t>освітній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); </a:t>
            </a:r>
          </a:p>
          <a:p>
            <a:pPr marL="342900" indent="-342900" algn="just">
              <a:buAutoNum type="arabicParenR"/>
            </a:pPr>
            <a:r>
              <a:rPr lang="ru-RU" dirty="0" err="1"/>
              <a:t>медичний</a:t>
            </a:r>
            <a:r>
              <a:rPr lang="ru-RU" dirty="0"/>
              <a:t> аспект (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збереження</a:t>
            </a:r>
            <a:r>
              <a:rPr lang="ru-RU" dirty="0"/>
              <a:t> </a:t>
            </a:r>
            <a:r>
              <a:rPr lang="ru-RU" dirty="0" err="1"/>
              <a:t>здоров’я</a:t>
            </a:r>
            <a:r>
              <a:rPr lang="ru-RU" dirty="0"/>
              <a:t> шляхом </a:t>
            </a:r>
            <a:r>
              <a:rPr lang="ru-RU" dirty="0" err="1"/>
              <a:t>певних</a:t>
            </a:r>
            <a:r>
              <a:rPr lang="ru-RU" dirty="0"/>
              <a:t> </a:t>
            </a:r>
            <a:r>
              <a:rPr lang="ru-RU" dirty="0" err="1"/>
              <a:t>профілактичних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); </a:t>
            </a:r>
          </a:p>
          <a:p>
            <a:pPr marL="342900" indent="-342900" algn="just">
              <a:buAutoNum type="arabicParenR"/>
            </a:pPr>
            <a:r>
              <a:rPr lang="ru-RU" dirty="0" err="1"/>
              <a:t>фізкультурнооздоровчий</a:t>
            </a:r>
            <a:r>
              <a:rPr lang="ru-RU" dirty="0"/>
              <a:t> аспект (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займатися</a:t>
            </a:r>
            <a:r>
              <a:rPr lang="ru-RU" dirty="0"/>
              <a:t> </a:t>
            </a:r>
            <a:r>
              <a:rPr lang="ru-RU" dirty="0" err="1"/>
              <a:t>фізкультурою</a:t>
            </a:r>
            <a:r>
              <a:rPr lang="ru-RU" dirty="0"/>
              <a:t> і спортом)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endParaRPr lang="ru-RU" dirty="0">
              <a:solidFill>
                <a:srgbClr val="000000"/>
              </a:solidFill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458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BD503F6-D13B-A92A-C2E4-C86AE1C1C115}"/>
              </a:ext>
            </a:extLst>
          </p:cNvPr>
          <p:cNvSpPr txBox="1"/>
          <p:nvPr/>
        </p:nvSpPr>
        <p:spPr>
          <a:xfrm>
            <a:off x="481780" y="454339"/>
            <a:ext cx="8131277" cy="594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b="1" dirty="0" err="1">
                <a:solidFill>
                  <a:srgbClr val="000000"/>
                </a:solidFill>
                <a:latin typeface="Roboto" panose="02000000000000000000" pitchFamily="2" charset="0"/>
              </a:rPr>
              <a:t>Проба́ція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 —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це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система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наглядових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соціально-виховних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заходів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застосовуються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рішенням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 суду та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відповідно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до закону до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засуджених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певних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видів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 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кримінальних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покарань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, не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пов'язаних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позбавленням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волі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громадських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виправних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суспільно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корисних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тощо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) та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суду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інформацією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характеризує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обвинуваченого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. 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b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</a:b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З метою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повноцінної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пробації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Україні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у 2018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році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було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створено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єдину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Roboto" panose="02000000000000000000" pitchFamily="2" charset="0"/>
              </a:rPr>
              <a:t>Державну</a:t>
            </a:r>
            <a:r>
              <a:rPr lang="ru-RU" b="1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Roboto" panose="02000000000000000000" pitchFamily="2" charset="0"/>
              </a:rPr>
              <a:t>установу</a:t>
            </a:r>
            <a:r>
              <a:rPr lang="ru-RU" b="1" dirty="0">
                <a:solidFill>
                  <a:srgbClr val="000000"/>
                </a:solidFill>
                <a:latin typeface="Roboto" panose="02000000000000000000" pitchFamily="2" charset="0"/>
              </a:rPr>
              <a:t> “Центр </a:t>
            </a:r>
            <a:r>
              <a:rPr lang="ru-RU" b="1" dirty="0" err="1">
                <a:solidFill>
                  <a:srgbClr val="000000"/>
                </a:solidFill>
                <a:latin typeface="Roboto" panose="02000000000000000000" pitchFamily="2" charset="0"/>
              </a:rPr>
              <a:t>пробації</a:t>
            </a:r>
            <a:r>
              <a:rPr lang="ru-RU" b="1" dirty="0">
                <a:solidFill>
                  <a:srgbClr val="000000"/>
                </a:solidFill>
                <a:latin typeface="Roboto" panose="02000000000000000000" pitchFamily="2" charset="0"/>
              </a:rPr>
              <a:t>”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Метою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пробації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є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безпеки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громади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, шляхом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виправлення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засуджених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запобігання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вчинення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ними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повторних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кримінальних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правопорушень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Roboto" panose="02000000000000000000" pitchFamily="2" charset="0"/>
              </a:rPr>
              <a:t>Суб’єктами</a:t>
            </a:r>
            <a:r>
              <a:rPr lang="ru-RU" b="1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Roboto" panose="02000000000000000000" pitchFamily="2" charset="0"/>
              </a:rPr>
              <a:t>пробації</a:t>
            </a:r>
            <a:r>
              <a:rPr lang="ru-RU" b="1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є особи,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визнані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винними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вчиненні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кримінального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правопорушення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вироком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суду та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яким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призначено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покарання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виді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, штрафу,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позбавлення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права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обіймати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певні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посади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чи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займатися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певною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діяльністю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громадських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виправних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особи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звільнені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призначеного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покарання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Roboto" panose="02000000000000000000" pitchFamily="2" charset="0"/>
              </a:rPr>
              <a:t>випробуванням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.</a:t>
            </a:r>
            <a:endParaRPr lang="en-US" dirty="0">
              <a:solidFill>
                <a:srgbClr val="000000"/>
              </a:solidFill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159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BD503F6-D13B-A92A-C2E4-C86AE1C1C115}"/>
              </a:ext>
            </a:extLst>
          </p:cNvPr>
          <p:cNvSpPr txBox="1"/>
          <p:nvPr/>
        </p:nvSpPr>
        <p:spPr>
          <a:xfrm>
            <a:off x="435077" y="564305"/>
            <a:ext cx="8273846" cy="54251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b="1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sz="2000" b="1" dirty="0" err="1"/>
              <a:t>Вплив</a:t>
            </a:r>
            <a:r>
              <a:rPr lang="ru-RU" sz="2000" b="1" dirty="0"/>
              <a:t> </a:t>
            </a:r>
            <a:r>
              <a:rPr lang="ru-RU" sz="2000" b="1" dirty="0" err="1"/>
              <a:t>соціальної</a:t>
            </a:r>
            <a:r>
              <a:rPr lang="ru-RU" sz="2000" b="1" dirty="0"/>
              <a:t> </a:t>
            </a:r>
            <a:r>
              <a:rPr lang="ru-RU" sz="2000" b="1" dirty="0" err="1"/>
              <a:t>ізоляції</a:t>
            </a:r>
            <a:r>
              <a:rPr lang="ru-RU" sz="2000" b="1" dirty="0"/>
              <a:t> на особу </a:t>
            </a:r>
            <a:r>
              <a:rPr lang="ru-RU" sz="2000" b="1" dirty="0" err="1"/>
              <a:t>засудженого</a:t>
            </a:r>
            <a:endParaRPr lang="ru-RU" sz="2400" b="1" dirty="0"/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b="1" dirty="0" err="1"/>
              <a:t>Соціальна</a:t>
            </a:r>
            <a:r>
              <a:rPr lang="ru-RU" b="1" dirty="0"/>
              <a:t> </a:t>
            </a:r>
            <a:r>
              <a:rPr lang="ru-RU" b="1" dirty="0" err="1"/>
              <a:t>ізоляція</a:t>
            </a:r>
            <a:r>
              <a:rPr lang="ru-RU" b="1" dirty="0"/>
              <a:t> </a:t>
            </a:r>
            <a:r>
              <a:rPr lang="ru-RU" dirty="0"/>
              <a:t>покликана </a:t>
            </a:r>
            <a:r>
              <a:rPr lang="ru-RU" dirty="0" err="1"/>
              <a:t>змінити</a:t>
            </a:r>
            <a:r>
              <a:rPr lang="ru-RU" dirty="0"/>
              <a:t> особу </a:t>
            </a:r>
            <a:r>
              <a:rPr lang="ru-RU" dirty="0" err="1"/>
              <a:t>засудженого</a:t>
            </a:r>
            <a:r>
              <a:rPr lang="ru-RU" dirty="0"/>
              <a:t>, </a:t>
            </a:r>
            <a:r>
              <a:rPr lang="ru-RU" dirty="0" err="1"/>
              <a:t>зробити</a:t>
            </a:r>
            <a:r>
              <a:rPr lang="ru-RU" dirty="0"/>
              <a:t> </a:t>
            </a:r>
            <a:r>
              <a:rPr lang="ru-RU" dirty="0" err="1"/>
              <a:t>певну</a:t>
            </a:r>
            <a:r>
              <a:rPr lang="ru-RU" dirty="0"/>
              <a:t> </a:t>
            </a:r>
            <a:r>
              <a:rPr lang="ru-RU" dirty="0" err="1"/>
              <a:t>корекцію</a:t>
            </a:r>
            <a:r>
              <a:rPr lang="ru-RU" dirty="0"/>
              <a:t>, </a:t>
            </a:r>
            <a:r>
              <a:rPr lang="ru-RU" dirty="0" err="1"/>
              <a:t>усунути</a:t>
            </a:r>
            <a:r>
              <a:rPr lang="ru-RU" dirty="0"/>
              <a:t> </a:t>
            </a:r>
            <a:r>
              <a:rPr lang="ru-RU" dirty="0" err="1"/>
              <a:t>певні</a:t>
            </a:r>
            <a:r>
              <a:rPr lang="ru-RU" dirty="0"/>
              <a:t> </a:t>
            </a:r>
            <a:r>
              <a:rPr lang="ru-RU" dirty="0" err="1"/>
              <a:t>особистісні</a:t>
            </a:r>
            <a:r>
              <a:rPr lang="ru-RU" dirty="0"/>
              <a:t> </a:t>
            </a:r>
            <a:r>
              <a:rPr lang="ru-RU" dirty="0" err="1"/>
              <a:t>дефекти</a:t>
            </a:r>
            <a:r>
              <a:rPr lang="ru-RU" dirty="0"/>
              <a:t>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b="1" dirty="0"/>
              <a:t>Метою </a:t>
            </a:r>
            <a:r>
              <a:rPr lang="ru-RU" b="1" dirty="0" err="1"/>
              <a:t>соціальної</a:t>
            </a:r>
            <a:r>
              <a:rPr lang="ru-RU" b="1" dirty="0"/>
              <a:t> </a:t>
            </a:r>
            <a:r>
              <a:rPr lang="ru-RU" b="1" dirty="0" err="1"/>
              <a:t>ізоляції</a:t>
            </a:r>
            <a:r>
              <a:rPr lang="ru-RU" b="1" dirty="0"/>
              <a:t> </a:t>
            </a:r>
            <a:r>
              <a:rPr lang="ru-RU" dirty="0"/>
              <a:t>є </a:t>
            </a:r>
            <a:r>
              <a:rPr lang="ru-RU" dirty="0" err="1"/>
              <a:t>руйнування</a:t>
            </a:r>
            <a:r>
              <a:rPr lang="ru-RU" dirty="0"/>
              <a:t> </a:t>
            </a:r>
            <a:r>
              <a:rPr lang="ru-RU" dirty="0" err="1"/>
              <a:t>злочинних</a:t>
            </a:r>
            <a:r>
              <a:rPr lang="ru-RU" dirty="0"/>
              <a:t> потреб, </a:t>
            </a:r>
            <a:r>
              <a:rPr lang="ru-RU" dirty="0" err="1"/>
              <a:t>розрив</a:t>
            </a:r>
            <a:r>
              <a:rPr lang="ru-RU" dirty="0"/>
              <a:t> </a:t>
            </a:r>
            <a:r>
              <a:rPr lang="ru-RU" dirty="0" err="1"/>
              <a:t>соціально</a:t>
            </a:r>
            <a:r>
              <a:rPr lang="ru-RU" dirty="0"/>
              <a:t> </a:t>
            </a:r>
            <a:r>
              <a:rPr lang="ru-RU" dirty="0" err="1"/>
              <a:t>шкідливих</a:t>
            </a:r>
            <a:r>
              <a:rPr lang="ru-RU" dirty="0"/>
              <a:t> </a:t>
            </a:r>
            <a:r>
              <a:rPr lang="ru-RU" dirty="0" err="1"/>
              <a:t>зв’язків</a:t>
            </a:r>
            <a:r>
              <a:rPr lang="ru-RU" dirty="0"/>
              <a:t>, </a:t>
            </a:r>
            <a:r>
              <a:rPr lang="ru-RU" dirty="0" err="1"/>
              <a:t>ліквідація</a:t>
            </a:r>
            <a:r>
              <a:rPr lang="ru-RU" dirty="0"/>
              <a:t> негативного </a:t>
            </a:r>
            <a:r>
              <a:rPr lang="ru-RU" dirty="0" err="1"/>
              <a:t>соціального</a:t>
            </a:r>
            <a:r>
              <a:rPr lang="ru-RU" dirty="0"/>
              <a:t> </a:t>
            </a:r>
            <a:r>
              <a:rPr lang="ru-RU" dirty="0" err="1"/>
              <a:t>досвіду</a:t>
            </a:r>
            <a:r>
              <a:rPr lang="ru-RU" dirty="0"/>
              <a:t>, </a:t>
            </a:r>
            <a:r>
              <a:rPr lang="ru-RU" dirty="0" err="1"/>
              <a:t>навичок</a:t>
            </a:r>
            <a:r>
              <a:rPr lang="ru-RU" dirty="0"/>
              <a:t> і </a:t>
            </a:r>
            <a:r>
              <a:rPr lang="ru-RU" dirty="0" err="1"/>
              <a:t>звичок</a:t>
            </a:r>
            <a:r>
              <a:rPr lang="ru-RU" dirty="0"/>
              <a:t>. 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dirty="0" err="1"/>
              <a:t>Основними</a:t>
            </a:r>
            <a:r>
              <a:rPr lang="ru-RU" dirty="0"/>
              <a:t> </a:t>
            </a:r>
            <a:r>
              <a:rPr lang="ru-RU" dirty="0" err="1"/>
              <a:t>засобами</a:t>
            </a:r>
            <a:r>
              <a:rPr lang="ru-RU" dirty="0"/>
              <a:t> </a:t>
            </a:r>
            <a:r>
              <a:rPr lang="ru-RU" dirty="0" err="1"/>
              <a:t>превиховання</a:t>
            </a:r>
            <a:r>
              <a:rPr lang="ru-RU" dirty="0"/>
              <a:t> </a:t>
            </a:r>
            <a:r>
              <a:rPr lang="ru-RU" dirty="0" err="1"/>
              <a:t>засуджених</a:t>
            </a:r>
            <a:r>
              <a:rPr lang="ru-RU" dirty="0"/>
              <a:t> є:</a:t>
            </a:r>
          </a:p>
          <a:p>
            <a:pPr marL="285750" indent="-285750" algn="just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b="1" i="1" dirty="0"/>
              <a:t>режим (точно </a:t>
            </a:r>
            <a:r>
              <a:rPr lang="ru-RU" b="1" i="1" dirty="0" err="1"/>
              <a:t>встановлений</a:t>
            </a:r>
            <a:r>
              <a:rPr lang="ru-RU" b="1" i="1" dirty="0"/>
              <a:t> порядок </a:t>
            </a:r>
            <a:r>
              <a:rPr lang="ru-RU" b="1" i="1" dirty="0" err="1"/>
              <a:t>життєдіяльності</a:t>
            </a:r>
            <a:r>
              <a:rPr lang="ru-RU" b="1" i="1" dirty="0"/>
              <a:t>); </a:t>
            </a:r>
          </a:p>
          <a:p>
            <a:pPr marL="285750" indent="-285750" algn="just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b="1" i="1" dirty="0" err="1"/>
              <a:t>залучення</a:t>
            </a:r>
            <a:r>
              <a:rPr lang="ru-RU" b="1" i="1" dirty="0"/>
              <a:t> до </a:t>
            </a:r>
            <a:r>
              <a:rPr lang="ru-RU" b="1" i="1" dirty="0" err="1"/>
              <a:t>праці</a:t>
            </a:r>
            <a:r>
              <a:rPr lang="ru-RU" b="1" i="1" dirty="0"/>
              <a:t>; </a:t>
            </a:r>
          </a:p>
          <a:p>
            <a:pPr marL="285750" indent="-285750" algn="just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b="1" i="1" dirty="0" err="1"/>
              <a:t>навчання</a:t>
            </a:r>
            <a:r>
              <a:rPr lang="ru-RU" b="1" i="1" dirty="0"/>
              <a:t>;</a:t>
            </a:r>
          </a:p>
          <a:p>
            <a:pPr marL="285750" indent="-285750" algn="just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b="1" i="1" dirty="0" err="1"/>
              <a:t>виховний</a:t>
            </a:r>
            <a:r>
              <a:rPr lang="ru-RU" b="1" i="1" dirty="0"/>
              <a:t> </a:t>
            </a:r>
            <a:r>
              <a:rPr lang="ru-RU" b="1" i="1" dirty="0" err="1"/>
              <a:t>вплив</a:t>
            </a:r>
            <a:r>
              <a:rPr lang="ru-RU" b="1" i="1" dirty="0"/>
              <a:t>; </a:t>
            </a:r>
          </a:p>
          <a:p>
            <a:pPr marL="285750" indent="-285750" algn="just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b="1" i="1" dirty="0" err="1"/>
              <a:t>медична</a:t>
            </a:r>
            <a:r>
              <a:rPr lang="ru-RU" b="1" i="1" dirty="0"/>
              <a:t> і </a:t>
            </a:r>
            <a:r>
              <a:rPr lang="ru-RU" b="1" i="1" dirty="0" err="1"/>
              <a:t>психологічна</a:t>
            </a:r>
            <a:r>
              <a:rPr lang="ru-RU" b="1" i="1" dirty="0"/>
              <a:t> </a:t>
            </a:r>
            <a:r>
              <a:rPr lang="ru-RU" b="1" i="1" dirty="0" err="1"/>
              <a:t>допомога</a:t>
            </a:r>
            <a:r>
              <a:rPr lang="ru-RU" b="1" i="1" dirty="0"/>
              <a:t>.</a:t>
            </a:r>
          </a:p>
          <a:p>
            <a:pPr marL="285750" indent="-285750" algn="just">
              <a:lnSpc>
                <a:spcPct val="115000"/>
              </a:lnSpc>
              <a:buFont typeface="Wingdings" panose="05000000000000000000" pitchFamily="2" charset="2"/>
              <a:buChar char="ü"/>
            </a:pPr>
            <a:endParaRPr lang="ru-RU" b="1" i="1" dirty="0">
              <a:solidFill>
                <a:srgbClr val="000000"/>
              </a:solidFill>
              <a:latin typeface="Roboto" panose="02000000000000000000" pitchFamily="2" charset="0"/>
            </a:endParaRPr>
          </a:p>
          <a:p>
            <a:pPr algn="just">
              <a:lnSpc>
                <a:spcPct val="115000"/>
              </a:lnSpc>
            </a:pPr>
            <a:r>
              <a:rPr lang="ru-RU" dirty="0" err="1"/>
              <a:t>Позбавлення</a:t>
            </a:r>
            <a:r>
              <a:rPr lang="ru-RU" dirty="0"/>
              <a:t> </a:t>
            </a:r>
            <a:r>
              <a:rPr lang="ru-RU" dirty="0" err="1"/>
              <a:t>волі</a:t>
            </a:r>
            <a:r>
              <a:rPr lang="ru-RU" dirty="0"/>
              <a:t> </a:t>
            </a:r>
            <a:r>
              <a:rPr lang="ru-RU" dirty="0" err="1"/>
              <a:t>змінює</a:t>
            </a:r>
            <a:r>
              <a:rPr lang="ru-RU" dirty="0"/>
              <a:t> </a:t>
            </a:r>
            <a:r>
              <a:rPr lang="ru-RU" dirty="0" err="1"/>
              <a:t>звичний</a:t>
            </a:r>
            <a:r>
              <a:rPr lang="ru-RU" dirty="0"/>
              <a:t> уклад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засудженого</a:t>
            </a:r>
            <a:r>
              <a:rPr lang="ru-RU" dirty="0"/>
              <a:t>,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поведінку</a:t>
            </a:r>
            <a:r>
              <a:rPr lang="ru-RU" dirty="0"/>
              <a:t>, </a:t>
            </a:r>
            <a:r>
              <a:rPr lang="ru-RU" dirty="0" err="1"/>
              <a:t>особистісні</a:t>
            </a:r>
            <a:r>
              <a:rPr lang="ru-RU" dirty="0"/>
              <a:t> прояви, </a:t>
            </a:r>
            <a:r>
              <a:rPr lang="ru-RU" dirty="0" err="1"/>
              <a:t>руйнування</a:t>
            </a:r>
            <a:r>
              <a:rPr lang="ru-RU" dirty="0"/>
              <a:t> </a:t>
            </a:r>
            <a:r>
              <a:rPr lang="ru-RU" dirty="0" err="1"/>
              <a:t>сталих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зв’язків</a:t>
            </a:r>
            <a:r>
              <a:rPr lang="ru-RU" dirty="0"/>
              <a:t>, </a:t>
            </a:r>
            <a:r>
              <a:rPr lang="ru-RU" dirty="0" err="1"/>
              <a:t>виникають</a:t>
            </a:r>
            <a:r>
              <a:rPr lang="ru-RU" dirty="0"/>
              <a:t> </a:t>
            </a:r>
            <a:r>
              <a:rPr lang="ru-RU" dirty="0" err="1"/>
              <a:t>нові</a:t>
            </a:r>
            <a:r>
              <a:rPr lang="ru-RU" dirty="0"/>
              <a:t> </a:t>
            </a:r>
            <a:r>
              <a:rPr lang="ru-RU" dirty="0" err="1"/>
              <a:t>взаємодії</a:t>
            </a:r>
            <a:r>
              <a:rPr lang="ru-RU" dirty="0"/>
              <a:t> з особами,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відбувають</a:t>
            </a:r>
            <a:r>
              <a:rPr lang="ru-RU" dirty="0"/>
              <a:t> </a:t>
            </a:r>
            <a:r>
              <a:rPr lang="ru-RU" dirty="0" err="1"/>
              <a:t>покарання</a:t>
            </a:r>
            <a:r>
              <a:rPr lang="ru-RU" dirty="0"/>
              <a:t>. </a:t>
            </a:r>
            <a:endParaRPr lang="ru-RU" b="1" i="1" dirty="0">
              <a:solidFill>
                <a:srgbClr val="000000"/>
              </a:solidFill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844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BD503F6-D13B-A92A-C2E4-C86AE1C1C115}"/>
              </a:ext>
            </a:extLst>
          </p:cNvPr>
          <p:cNvSpPr txBox="1"/>
          <p:nvPr/>
        </p:nvSpPr>
        <p:spPr>
          <a:xfrm>
            <a:off x="437537" y="374921"/>
            <a:ext cx="8465574" cy="62694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b="1" dirty="0" err="1"/>
              <a:t>Найважливішими</a:t>
            </a:r>
            <a:r>
              <a:rPr lang="ru-RU" b="1" dirty="0"/>
              <a:t> </a:t>
            </a:r>
            <a:r>
              <a:rPr lang="ru-RU" b="1" dirty="0" err="1"/>
              <a:t>періодами</a:t>
            </a:r>
            <a:r>
              <a:rPr lang="ru-RU" b="1" dirty="0"/>
              <a:t> та «</a:t>
            </a:r>
            <a:r>
              <a:rPr lang="ru-RU" b="1" dirty="0" err="1"/>
              <a:t>критичними</a:t>
            </a:r>
            <a:r>
              <a:rPr lang="ru-RU" b="1" dirty="0"/>
              <a:t> точками» для </a:t>
            </a:r>
            <a:r>
              <a:rPr lang="ru-RU" b="1" dirty="0" err="1"/>
              <a:t>засуджених</a:t>
            </a:r>
            <a:r>
              <a:rPr lang="ru-RU" b="1" dirty="0"/>
              <a:t> є: </a:t>
            </a:r>
          </a:p>
          <a:p>
            <a:pPr algn="ctr">
              <a:lnSpc>
                <a:spcPct val="115000"/>
              </a:lnSpc>
            </a:pPr>
            <a:endParaRPr lang="ru-RU" b="1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err="1"/>
              <a:t>Арешт</a:t>
            </a:r>
            <a:r>
              <a:rPr lang="ru-RU" dirty="0"/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err="1"/>
              <a:t>набрання</a:t>
            </a:r>
            <a:r>
              <a:rPr lang="ru-RU" dirty="0"/>
              <a:t> </a:t>
            </a:r>
            <a:r>
              <a:rPr lang="ru-RU" dirty="0" err="1"/>
              <a:t>вироком</a:t>
            </a:r>
            <a:r>
              <a:rPr lang="ru-RU" dirty="0"/>
              <a:t> </a:t>
            </a:r>
            <a:r>
              <a:rPr lang="ru-RU" dirty="0" err="1"/>
              <a:t>законної</a:t>
            </a:r>
            <a:r>
              <a:rPr lang="ru-RU" dirty="0"/>
              <a:t> </a:t>
            </a:r>
            <a:r>
              <a:rPr lang="ru-RU" dirty="0" err="1"/>
              <a:t>сили</a:t>
            </a:r>
            <a:r>
              <a:rPr lang="ru-RU" dirty="0"/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err="1"/>
              <a:t>прибуття</a:t>
            </a:r>
            <a:r>
              <a:rPr lang="ru-RU" dirty="0"/>
              <a:t> до </a:t>
            </a:r>
            <a:r>
              <a:rPr lang="ru-RU" dirty="0" err="1"/>
              <a:t>колонії</a:t>
            </a:r>
            <a:r>
              <a:rPr lang="ru-RU" dirty="0"/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err="1"/>
              <a:t>перші</a:t>
            </a:r>
            <a:r>
              <a:rPr lang="ru-RU" dirty="0"/>
              <a:t> 6–8 </a:t>
            </a:r>
            <a:r>
              <a:rPr lang="ru-RU" dirty="0" err="1"/>
              <a:t>місяців</a:t>
            </a:r>
            <a:r>
              <a:rPr lang="ru-RU" dirty="0"/>
              <a:t> </a:t>
            </a:r>
            <a:r>
              <a:rPr lang="ru-RU" dirty="0" err="1"/>
              <a:t>перебування</a:t>
            </a:r>
            <a:r>
              <a:rPr lang="ru-RU" dirty="0"/>
              <a:t> в </a:t>
            </a:r>
            <a:r>
              <a:rPr lang="ru-RU" dirty="0" err="1"/>
              <a:t>спецзакладі</a:t>
            </a:r>
            <a:r>
              <a:rPr lang="ru-RU" dirty="0"/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/>
              <a:t>за 3–8 </a:t>
            </a:r>
            <a:r>
              <a:rPr lang="ru-RU" dirty="0" err="1"/>
              <a:t>місяців</a:t>
            </a:r>
            <a:r>
              <a:rPr lang="ru-RU" dirty="0"/>
              <a:t> до </a:t>
            </a:r>
            <a:r>
              <a:rPr lang="ru-RU" dirty="0" err="1"/>
              <a:t>звільнення</a:t>
            </a:r>
            <a:r>
              <a:rPr lang="ru-RU" dirty="0"/>
              <a:t>, </a:t>
            </a:r>
            <a:r>
              <a:rPr lang="ru-RU" dirty="0" err="1"/>
              <a:t>звільнення</a:t>
            </a:r>
            <a:r>
              <a:rPr lang="ru-RU" dirty="0"/>
              <a:t> з </a:t>
            </a:r>
            <a:r>
              <a:rPr lang="ru-RU" dirty="0" err="1"/>
              <a:t>колонії</a:t>
            </a:r>
            <a:r>
              <a:rPr lang="ru-RU" dirty="0"/>
              <a:t>. </a:t>
            </a:r>
          </a:p>
          <a:p>
            <a:pPr algn="just"/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/>
              <a:t>Період</a:t>
            </a:r>
            <a:r>
              <a:rPr lang="ru-RU" dirty="0"/>
              <a:t> </a:t>
            </a:r>
            <a:r>
              <a:rPr lang="ru-RU" dirty="0" err="1"/>
              <a:t>адаптації</a:t>
            </a:r>
            <a:r>
              <a:rPr lang="ru-RU" dirty="0"/>
              <a:t> до умов </a:t>
            </a:r>
            <a:r>
              <a:rPr lang="ru-RU" dirty="0" err="1"/>
              <a:t>позбавлення</a:t>
            </a:r>
            <a:r>
              <a:rPr lang="ru-RU" dirty="0"/>
              <a:t> </a:t>
            </a:r>
            <a:r>
              <a:rPr lang="ru-RU" dirty="0" err="1"/>
              <a:t>волі</a:t>
            </a:r>
            <a:r>
              <a:rPr lang="ru-RU" dirty="0"/>
              <a:t> (</a:t>
            </a:r>
            <a:r>
              <a:rPr lang="ru-RU" dirty="0" err="1"/>
              <a:t>перші</a:t>
            </a:r>
            <a:r>
              <a:rPr lang="ru-RU" dirty="0"/>
              <a:t> 6–8 </a:t>
            </a:r>
            <a:r>
              <a:rPr lang="ru-RU" dirty="0" err="1"/>
              <a:t>місяців</a:t>
            </a:r>
            <a:r>
              <a:rPr lang="ru-RU" dirty="0"/>
              <a:t> </a:t>
            </a:r>
            <a:r>
              <a:rPr lang="ru-RU" dirty="0" err="1"/>
              <a:t>перебування</a:t>
            </a:r>
            <a:r>
              <a:rPr lang="ru-RU" dirty="0"/>
              <a:t> в </a:t>
            </a:r>
            <a:r>
              <a:rPr lang="ru-RU" dirty="0" err="1"/>
              <a:t>установі</a:t>
            </a:r>
            <a:r>
              <a:rPr lang="ru-RU" dirty="0"/>
              <a:t>). </a:t>
            </a:r>
            <a:r>
              <a:rPr lang="ru-RU" dirty="0" err="1"/>
              <a:t>Виникають</a:t>
            </a:r>
            <a:r>
              <a:rPr lang="ru-RU" dirty="0"/>
              <a:t> </a:t>
            </a:r>
            <a:r>
              <a:rPr lang="ru-RU" dirty="0" err="1"/>
              <a:t>негативні</a:t>
            </a:r>
            <a:r>
              <a:rPr lang="ru-RU" dirty="0"/>
              <a:t> </a:t>
            </a:r>
            <a:r>
              <a:rPr lang="ru-RU" dirty="0" err="1"/>
              <a:t>емоційні</a:t>
            </a:r>
            <a:r>
              <a:rPr lang="ru-RU" dirty="0"/>
              <a:t> </a:t>
            </a:r>
            <a:r>
              <a:rPr lang="ru-RU" dirty="0" err="1"/>
              <a:t>стани</a:t>
            </a:r>
            <a:r>
              <a:rPr lang="ru-RU" dirty="0"/>
              <a:t>, </a:t>
            </a:r>
            <a:r>
              <a:rPr lang="ru-RU" dirty="0" err="1"/>
              <a:t>викликані</a:t>
            </a:r>
            <a:r>
              <a:rPr lang="ru-RU" dirty="0"/>
              <a:t> тяжкими </a:t>
            </a:r>
            <a:r>
              <a:rPr lang="ru-RU" dirty="0" err="1"/>
              <a:t>умовами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, </a:t>
            </a:r>
            <a:r>
              <a:rPr lang="ru-RU" dirty="0" err="1"/>
              <a:t>недостатністю</a:t>
            </a:r>
            <a:r>
              <a:rPr lang="ru-RU" dirty="0"/>
              <a:t> </a:t>
            </a:r>
            <a:r>
              <a:rPr lang="ru-RU" dirty="0" err="1"/>
              <a:t>харчування</a:t>
            </a:r>
            <a:r>
              <a:rPr lang="ru-RU" dirty="0"/>
              <a:t>, </a:t>
            </a:r>
            <a:r>
              <a:rPr lang="ru-RU" dirty="0" err="1"/>
              <a:t>обмеженням</a:t>
            </a:r>
            <a:r>
              <a:rPr lang="ru-RU" dirty="0"/>
              <a:t> </a:t>
            </a:r>
            <a:r>
              <a:rPr lang="ru-RU" dirty="0" err="1"/>
              <a:t>соціального</a:t>
            </a:r>
            <a:r>
              <a:rPr lang="ru-RU" dirty="0"/>
              <a:t> кола </a:t>
            </a:r>
            <a:r>
              <a:rPr lang="ru-RU" dirty="0" err="1"/>
              <a:t>спілкування</a:t>
            </a:r>
            <a:r>
              <a:rPr lang="ru-RU" dirty="0"/>
              <a:t>, </a:t>
            </a:r>
            <a:r>
              <a:rPr lang="ru-RU" dirty="0" err="1"/>
              <a:t>інтимного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, ворожим </a:t>
            </a:r>
            <a:r>
              <a:rPr lang="ru-RU" dirty="0" err="1"/>
              <a:t>ставленням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засуджених</a:t>
            </a:r>
            <a:r>
              <a:rPr lang="ru-RU" dirty="0"/>
              <a:t>, </a:t>
            </a:r>
            <a:r>
              <a:rPr lang="ru-RU" dirty="0" err="1"/>
              <a:t>криміналізованими</a:t>
            </a:r>
            <a:r>
              <a:rPr lang="ru-RU" dirty="0"/>
              <a:t> </a:t>
            </a:r>
            <a:r>
              <a:rPr lang="ru-RU" dirty="0" err="1"/>
              <a:t>мікроколективами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/>
              <a:t>Періоди</a:t>
            </a:r>
            <a:r>
              <a:rPr lang="ru-RU" dirty="0"/>
              <a:t> </a:t>
            </a:r>
            <a:r>
              <a:rPr lang="ru-RU" dirty="0" err="1"/>
              <a:t>чекання</a:t>
            </a:r>
            <a:r>
              <a:rPr lang="ru-RU" dirty="0"/>
              <a:t>, коли </a:t>
            </a:r>
            <a:r>
              <a:rPr lang="ru-RU" dirty="0" err="1"/>
              <a:t>відбувається</a:t>
            </a:r>
            <a:r>
              <a:rPr lang="ru-RU" dirty="0"/>
              <a:t> </a:t>
            </a:r>
            <a:r>
              <a:rPr lang="ru-RU" dirty="0" err="1"/>
              <a:t>переосмислення</a:t>
            </a:r>
            <a:r>
              <a:rPr lang="ru-RU" dirty="0"/>
              <a:t> </a:t>
            </a:r>
            <a:r>
              <a:rPr lang="ru-RU" dirty="0" err="1"/>
              <a:t>цінностей</a:t>
            </a:r>
            <a:r>
              <a:rPr lang="ru-RU" dirty="0"/>
              <a:t>, </a:t>
            </a:r>
            <a:r>
              <a:rPr lang="ru-RU" dirty="0" err="1"/>
              <a:t>людина</a:t>
            </a:r>
            <a:r>
              <a:rPr lang="ru-RU" dirty="0"/>
              <a:t> </a:t>
            </a:r>
            <a:r>
              <a:rPr lang="ru-RU" dirty="0" err="1"/>
              <a:t>зазнає</a:t>
            </a:r>
            <a:r>
              <a:rPr lang="ru-RU" dirty="0"/>
              <a:t> </a:t>
            </a:r>
            <a:r>
              <a:rPr lang="ru-RU" dirty="0" err="1"/>
              <a:t>нестатків</a:t>
            </a:r>
            <a:r>
              <a:rPr lang="ru-RU" dirty="0"/>
              <a:t>, </a:t>
            </a:r>
            <a:r>
              <a:rPr lang="ru-RU" dirty="0" err="1"/>
              <a:t>відчуває</a:t>
            </a:r>
            <a:r>
              <a:rPr lang="ru-RU" dirty="0"/>
              <a:t> </a:t>
            </a:r>
            <a:r>
              <a:rPr lang="ru-RU" dirty="0" err="1"/>
              <a:t>невизначеність</a:t>
            </a:r>
            <a:r>
              <a:rPr lang="ru-RU" dirty="0"/>
              <a:t>. В </a:t>
            </a:r>
            <a:r>
              <a:rPr lang="ru-RU" dirty="0" err="1"/>
              <a:t>особливих</a:t>
            </a:r>
            <a:r>
              <a:rPr lang="ru-RU" dirty="0"/>
              <a:t> станах </a:t>
            </a:r>
            <a:r>
              <a:rPr lang="ru-RU" dirty="0" err="1"/>
              <a:t>перебуває</a:t>
            </a:r>
            <a:r>
              <a:rPr lang="ru-RU" dirty="0"/>
              <a:t> особа, яка </a:t>
            </a:r>
            <a:r>
              <a:rPr lang="ru-RU" dirty="0" err="1"/>
              <a:t>чекає</a:t>
            </a:r>
            <a:r>
              <a:rPr lang="ru-RU" dirty="0"/>
              <a:t> на </a:t>
            </a:r>
            <a:r>
              <a:rPr lang="ru-RU" dirty="0" err="1"/>
              <a:t>виконання</a:t>
            </a:r>
            <a:r>
              <a:rPr lang="ru-RU" dirty="0"/>
              <a:t> смертного </a:t>
            </a:r>
            <a:r>
              <a:rPr lang="ru-RU" dirty="0" err="1"/>
              <a:t>вироку</a:t>
            </a:r>
            <a:r>
              <a:rPr lang="ru-RU" dirty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/>
              <a:t>Стан туги за домом, </a:t>
            </a:r>
            <a:r>
              <a:rPr lang="ru-RU" dirty="0" err="1"/>
              <a:t>рідними</a:t>
            </a:r>
            <a:r>
              <a:rPr lang="ru-RU" dirty="0"/>
              <a:t>, </a:t>
            </a:r>
            <a:r>
              <a:rPr lang="ru-RU" dirty="0" err="1"/>
              <a:t>близькими</a:t>
            </a:r>
            <a:r>
              <a:rPr lang="ru-RU" dirty="0"/>
              <a:t>, свободою.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/>
              <a:t>Гостра</a:t>
            </a:r>
            <a:r>
              <a:rPr lang="ru-RU" dirty="0"/>
              <a:t> </a:t>
            </a:r>
            <a:r>
              <a:rPr lang="ru-RU" dirty="0" err="1"/>
              <a:t>самотність</a:t>
            </a:r>
            <a:r>
              <a:rPr lang="ru-RU" dirty="0"/>
              <a:t>, </a:t>
            </a:r>
            <a:r>
              <a:rPr lang="ru-RU" dirty="0" err="1"/>
              <a:t>психологічна</a:t>
            </a:r>
            <a:r>
              <a:rPr lang="ru-RU" dirty="0"/>
              <a:t> </a:t>
            </a:r>
            <a:r>
              <a:rPr lang="ru-RU" dirty="0" err="1"/>
              <a:t>відчуженість</a:t>
            </a:r>
            <a:r>
              <a:rPr lang="ru-RU" dirty="0"/>
              <a:t>, </a:t>
            </a:r>
            <a:r>
              <a:rPr lang="ru-RU" dirty="0" err="1"/>
              <a:t>недовіра</a:t>
            </a:r>
            <a:r>
              <a:rPr lang="ru-RU" dirty="0"/>
              <a:t> до </a:t>
            </a:r>
            <a:r>
              <a:rPr lang="ru-RU" dirty="0" err="1"/>
              <a:t>оточуючих</a:t>
            </a:r>
            <a:r>
              <a:rPr lang="ru-RU" dirty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/>
              <a:t>Постійне</a:t>
            </a:r>
            <a:r>
              <a:rPr lang="ru-RU" dirty="0"/>
              <a:t> </a:t>
            </a:r>
            <a:r>
              <a:rPr lang="ru-RU" dirty="0" err="1"/>
              <a:t>перебування</a:t>
            </a:r>
            <a:r>
              <a:rPr lang="ru-RU" dirty="0"/>
              <a:t> на очах у </a:t>
            </a:r>
            <a:r>
              <a:rPr lang="ru-RU" dirty="0" err="1"/>
              <a:t>багатьох</a:t>
            </a:r>
            <a:r>
              <a:rPr lang="ru-RU" dirty="0"/>
              <a:t> людей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/>
              <a:t>Високий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тривожності</a:t>
            </a:r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/>
              <a:t>"Синдром </a:t>
            </a:r>
            <a:r>
              <a:rPr lang="ru-RU" dirty="0" err="1"/>
              <a:t>позбавленого</a:t>
            </a:r>
            <a:r>
              <a:rPr lang="ru-RU" dirty="0"/>
              <a:t> </a:t>
            </a:r>
            <a:r>
              <a:rPr lang="ru-RU" dirty="0" err="1"/>
              <a:t>волі</a:t>
            </a:r>
            <a:r>
              <a:rPr lang="ru-RU" dirty="0"/>
              <a:t>" ("</a:t>
            </a:r>
            <a:r>
              <a:rPr lang="ru-RU" dirty="0" err="1"/>
              <a:t>тюремний</a:t>
            </a:r>
            <a:r>
              <a:rPr lang="ru-RU" dirty="0"/>
              <a:t> синдром")</a:t>
            </a:r>
          </a:p>
          <a:p>
            <a:pPr algn="just"/>
            <a:endParaRPr lang="ru-RU" b="1" i="1" dirty="0">
              <a:solidFill>
                <a:srgbClr val="000000"/>
              </a:solidFill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36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BD503F6-D13B-A92A-C2E4-C86AE1C1C115}"/>
              </a:ext>
            </a:extLst>
          </p:cNvPr>
          <p:cNvSpPr txBox="1"/>
          <p:nvPr/>
        </p:nvSpPr>
        <p:spPr>
          <a:xfrm>
            <a:off x="417872" y="601062"/>
            <a:ext cx="8465574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 err="1"/>
              <a:t>Дезадаптація</a:t>
            </a:r>
            <a:r>
              <a:rPr lang="ru-RU" dirty="0"/>
              <a:t> — </a:t>
            </a:r>
            <a:r>
              <a:rPr lang="ru-RU" dirty="0" err="1"/>
              <a:t>неможливість</a:t>
            </a:r>
            <a:r>
              <a:rPr lang="ru-RU" dirty="0"/>
              <a:t> </a:t>
            </a:r>
            <a:r>
              <a:rPr lang="ru-RU" dirty="0" err="1"/>
              <a:t>звикнути</a:t>
            </a:r>
            <a:r>
              <a:rPr lang="ru-RU" dirty="0"/>
              <a:t> до </a:t>
            </a:r>
            <a:r>
              <a:rPr lang="ru-RU" dirty="0" err="1"/>
              <a:t>ізоляції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суспільства</a:t>
            </a:r>
            <a:r>
              <a:rPr lang="ru-RU" dirty="0"/>
              <a:t>, </a:t>
            </a:r>
            <a:r>
              <a:rPr lang="ru-RU" dirty="0" err="1"/>
              <a:t>нових</a:t>
            </a:r>
            <a:r>
              <a:rPr lang="ru-RU" dirty="0"/>
              <a:t> умов </a:t>
            </a:r>
            <a:r>
              <a:rPr lang="ru-RU" dirty="0" err="1"/>
              <a:t>життя</a:t>
            </a:r>
            <a:r>
              <a:rPr lang="ru-RU" dirty="0"/>
              <a:t>. </a:t>
            </a:r>
          </a:p>
          <a:p>
            <a:pPr algn="just"/>
            <a:r>
              <a:rPr lang="ru-RU" b="1" dirty="0" err="1"/>
              <a:t>Десоціалізація</a:t>
            </a:r>
            <a:r>
              <a:rPr lang="ru-RU" dirty="0"/>
              <a:t> — </a:t>
            </a:r>
            <a:r>
              <a:rPr lang="ru-RU" dirty="0" err="1"/>
              <a:t>трансформування</a:t>
            </a:r>
            <a:r>
              <a:rPr lang="ru-RU" dirty="0"/>
              <a:t> </a:t>
            </a:r>
            <a:r>
              <a:rPr lang="ru-RU" dirty="0" err="1"/>
              <a:t>позитивних</a:t>
            </a:r>
            <a:r>
              <a:rPr lang="ru-RU" dirty="0"/>
              <a:t> </a:t>
            </a:r>
            <a:r>
              <a:rPr lang="ru-RU" dirty="0" err="1"/>
              <a:t>якостей</a:t>
            </a:r>
            <a:r>
              <a:rPr lang="ru-RU" dirty="0"/>
              <a:t> особи </a:t>
            </a:r>
            <a:r>
              <a:rPr lang="ru-RU" dirty="0" err="1"/>
              <a:t>засудженого</a:t>
            </a:r>
            <a:r>
              <a:rPr lang="ru-RU" dirty="0"/>
              <a:t> в </a:t>
            </a:r>
            <a:r>
              <a:rPr lang="ru-RU" dirty="0" err="1"/>
              <a:t>негативні</a:t>
            </a:r>
            <a:r>
              <a:rPr lang="ru-RU" dirty="0"/>
              <a:t> (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 </a:t>
            </a:r>
            <a:r>
              <a:rPr lang="ru-RU" dirty="0" err="1"/>
              <a:t>кримінального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, </a:t>
            </a:r>
            <a:r>
              <a:rPr lang="ru-RU" dirty="0" err="1"/>
              <a:t>співвіднесення</a:t>
            </a:r>
            <a:r>
              <a:rPr lang="ru-RU" dirty="0"/>
              <a:t>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поведінки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злодійськими</a:t>
            </a:r>
            <a:r>
              <a:rPr lang="ru-RU" dirty="0"/>
              <a:t> </a:t>
            </a:r>
            <a:r>
              <a:rPr lang="ru-RU" dirty="0" err="1"/>
              <a:t>традиціями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.).</a:t>
            </a:r>
          </a:p>
          <a:p>
            <a:pPr algn="just"/>
            <a:endParaRPr lang="ru-RU" b="1" i="1" dirty="0">
              <a:solidFill>
                <a:srgbClr val="000000"/>
              </a:solidFill>
              <a:latin typeface="Roboto" panose="02000000000000000000" pitchFamily="2" charset="0"/>
            </a:endParaRPr>
          </a:p>
          <a:p>
            <a:pPr algn="just"/>
            <a:r>
              <a:rPr lang="ru-RU" dirty="0" err="1"/>
              <a:t>Основними</a:t>
            </a:r>
            <a:r>
              <a:rPr lang="ru-RU" dirty="0"/>
              <a:t> </a:t>
            </a:r>
            <a:r>
              <a:rPr lang="ru-RU" dirty="0" err="1"/>
              <a:t>ознаками</a:t>
            </a:r>
            <a:r>
              <a:rPr lang="ru-RU" dirty="0"/>
              <a:t> </a:t>
            </a:r>
            <a:r>
              <a:rPr lang="ru-RU" b="1" dirty="0" err="1"/>
              <a:t>адекватної</a:t>
            </a:r>
            <a:r>
              <a:rPr lang="ru-RU" b="1" dirty="0"/>
              <a:t> </a:t>
            </a:r>
            <a:r>
              <a:rPr lang="ru-RU" b="1" dirty="0" err="1"/>
              <a:t>реакції</a:t>
            </a:r>
            <a:r>
              <a:rPr lang="ru-RU" b="1" dirty="0"/>
              <a:t> </a:t>
            </a:r>
            <a:r>
              <a:rPr lang="ru-RU" dirty="0"/>
              <a:t>в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адаптації</a:t>
            </a:r>
            <a:r>
              <a:rPr lang="ru-RU" dirty="0"/>
              <a:t> до умов </a:t>
            </a:r>
            <a:r>
              <a:rPr lang="ru-RU" dirty="0" err="1"/>
              <a:t>позбавлення</a:t>
            </a:r>
            <a:r>
              <a:rPr lang="ru-RU" dirty="0"/>
              <a:t> </a:t>
            </a:r>
            <a:r>
              <a:rPr lang="ru-RU" dirty="0" err="1"/>
              <a:t>волі</a:t>
            </a:r>
            <a:r>
              <a:rPr lang="ru-RU" dirty="0"/>
              <a:t> є: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/>
              <a:t>відповідність</a:t>
            </a:r>
            <a:r>
              <a:rPr lang="ru-RU" dirty="0"/>
              <a:t> </a:t>
            </a:r>
            <a:r>
              <a:rPr lang="ru-RU" dirty="0" err="1"/>
              <a:t>поведінки</a:t>
            </a:r>
            <a:r>
              <a:rPr lang="ru-RU" dirty="0"/>
              <a:t> </a:t>
            </a:r>
            <a:r>
              <a:rPr lang="ru-RU" dirty="0" err="1"/>
              <a:t>засудженої</a:t>
            </a:r>
            <a:r>
              <a:rPr lang="ru-RU" dirty="0"/>
              <a:t> </a:t>
            </a:r>
            <a:r>
              <a:rPr lang="ru-RU" dirty="0" err="1"/>
              <a:t>реальної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про </a:t>
            </a:r>
            <a:r>
              <a:rPr lang="ru-RU" dirty="0" err="1"/>
              <a:t>перспективи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перебування</a:t>
            </a:r>
            <a:r>
              <a:rPr lang="ru-RU" dirty="0"/>
              <a:t> у </a:t>
            </a:r>
            <a:r>
              <a:rPr lang="ru-RU" dirty="0" err="1"/>
              <a:t>місцях</a:t>
            </a:r>
            <a:r>
              <a:rPr lang="ru-RU" dirty="0"/>
              <a:t> </a:t>
            </a:r>
            <a:r>
              <a:rPr lang="ru-RU" dirty="0" err="1"/>
              <a:t>позбавлення</a:t>
            </a:r>
            <a:r>
              <a:rPr lang="ru-RU" dirty="0"/>
              <a:t> </a:t>
            </a:r>
            <a:r>
              <a:rPr lang="ru-RU" dirty="0" err="1"/>
              <a:t>волі</a:t>
            </a:r>
            <a:r>
              <a:rPr lang="ru-RU" dirty="0"/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/>
              <a:t>дотримання</a:t>
            </a:r>
            <a:r>
              <a:rPr lang="ru-RU" dirty="0"/>
              <a:t> ним режиму </a:t>
            </a:r>
            <a:r>
              <a:rPr lang="ru-RU" dirty="0" err="1"/>
              <a:t>відбування</a:t>
            </a:r>
            <a:r>
              <a:rPr lang="ru-RU" dirty="0"/>
              <a:t> </a:t>
            </a:r>
            <a:r>
              <a:rPr lang="ru-RU" dirty="0" err="1"/>
              <a:t>покарання</a:t>
            </a:r>
            <a:r>
              <a:rPr lang="ru-RU" dirty="0"/>
              <a:t>, </a:t>
            </a:r>
            <a:r>
              <a:rPr lang="ru-RU" dirty="0" err="1"/>
              <a:t>вимог</a:t>
            </a:r>
            <a:r>
              <a:rPr lang="ru-RU" dirty="0"/>
              <a:t> </a:t>
            </a:r>
            <a:r>
              <a:rPr lang="ru-RU" dirty="0" err="1"/>
              <a:t>адміністрації</a:t>
            </a:r>
            <a:r>
              <a:rPr lang="ru-RU" dirty="0"/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/>
              <a:t>здатність</a:t>
            </a:r>
            <a:r>
              <a:rPr lang="ru-RU" dirty="0"/>
              <a:t> </a:t>
            </a:r>
            <a:r>
              <a:rPr lang="ru-RU" dirty="0" err="1"/>
              <a:t>контролювати</a:t>
            </a:r>
            <a:r>
              <a:rPr lang="ru-RU" dirty="0"/>
              <a:t> свою </a:t>
            </a:r>
            <a:r>
              <a:rPr lang="ru-RU" dirty="0" err="1"/>
              <a:t>поведінку</a:t>
            </a:r>
            <a:r>
              <a:rPr lang="ru-RU" dirty="0"/>
              <a:t> та </a:t>
            </a:r>
            <a:r>
              <a:rPr lang="ru-RU" dirty="0" err="1"/>
              <a:t>емоції</a:t>
            </a:r>
            <a:r>
              <a:rPr lang="ru-RU" dirty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dirty="0"/>
          </a:p>
          <a:p>
            <a:pPr algn="just"/>
            <a:r>
              <a:rPr lang="ru-RU" b="1" dirty="0" err="1"/>
              <a:t>Неадекватні</a:t>
            </a:r>
            <a:r>
              <a:rPr lang="ru-RU" b="1" dirty="0"/>
              <a:t> </a:t>
            </a:r>
            <a:r>
              <a:rPr lang="ru-RU" b="1" dirty="0" err="1"/>
              <a:t>реакції</a:t>
            </a:r>
            <a:r>
              <a:rPr lang="ru-RU" b="1" dirty="0"/>
              <a:t> </a:t>
            </a:r>
            <a:r>
              <a:rPr lang="ru-RU" dirty="0" err="1"/>
              <a:t>характеризуються</a:t>
            </a:r>
            <a:r>
              <a:rPr lang="ru-RU" dirty="0"/>
              <a:t> </a:t>
            </a:r>
            <a:r>
              <a:rPr lang="ru-RU" dirty="0" err="1"/>
              <a:t>виникненням</a:t>
            </a:r>
            <a:r>
              <a:rPr lang="ru-RU" dirty="0"/>
              <a:t> та </a:t>
            </a:r>
            <a:r>
              <a:rPr lang="ru-RU" dirty="0" err="1"/>
              <a:t>проявом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впливом</a:t>
            </a:r>
            <a:r>
              <a:rPr lang="ru-RU" dirty="0"/>
              <a:t> </a:t>
            </a:r>
            <a:r>
              <a:rPr lang="ru-RU" dirty="0" err="1"/>
              <a:t>позбавлення</a:t>
            </a:r>
            <a:r>
              <a:rPr lang="ru-RU" dirty="0"/>
              <a:t> </a:t>
            </a:r>
            <a:r>
              <a:rPr lang="ru-RU" dirty="0" err="1"/>
              <a:t>волі</a:t>
            </a:r>
            <a:r>
              <a:rPr lang="ru-RU" dirty="0"/>
              <a:t> у </a:t>
            </a:r>
            <a:r>
              <a:rPr lang="ru-RU" dirty="0" err="1"/>
              <a:t>раніше</a:t>
            </a:r>
            <a:r>
              <a:rPr lang="ru-RU" dirty="0"/>
              <a:t> </a:t>
            </a:r>
            <a:r>
              <a:rPr lang="ru-RU" dirty="0" err="1"/>
              <a:t>психічно</a:t>
            </a:r>
            <a:r>
              <a:rPr lang="ru-RU" dirty="0"/>
              <a:t> </a:t>
            </a:r>
            <a:r>
              <a:rPr lang="ru-RU" dirty="0" err="1"/>
              <a:t>здорових</a:t>
            </a:r>
            <a:r>
              <a:rPr lang="ru-RU" dirty="0"/>
              <a:t> </a:t>
            </a:r>
            <a:r>
              <a:rPr lang="ru-RU" dirty="0" err="1"/>
              <a:t>засуджених</a:t>
            </a:r>
            <a:r>
              <a:rPr lang="ru-RU" dirty="0"/>
              <a:t> </a:t>
            </a:r>
            <a:r>
              <a:rPr lang="ru-RU" dirty="0" err="1"/>
              <a:t>дезадаптивної</a:t>
            </a:r>
            <a:r>
              <a:rPr lang="ru-RU" dirty="0"/>
              <a:t> </a:t>
            </a:r>
            <a:r>
              <a:rPr lang="ru-RU" dirty="0" err="1"/>
              <a:t>поведінки</a:t>
            </a:r>
            <a:r>
              <a:rPr lang="ru-RU" dirty="0"/>
              <a:t>. </a:t>
            </a:r>
          </a:p>
          <a:p>
            <a:pPr algn="just"/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b="1" i="1" dirty="0" err="1"/>
              <a:t>Клаустрофобічна</a:t>
            </a:r>
            <a:r>
              <a:rPr lang="ru-RU" b="1" i="1" dirty="0"/>
              <a:t> </a:t>
            </a:r>
            <a:r>
              <a:rPr lang="ru-RU" b="1" i="1" dirty="0" err="1"/>
              <a:t>реакція</a:t>
            </a:r>
            <a:r>
              <a:rPr lang="ru-RU" b="1" i="1" dirty="0"/>
              <a:t> </a:t>
            </a:r>
            <a:r>
              <a:rPr lang="ru-RU" dirty="0" err="1"/>
              <a:t>проявляється</a:t>
            </a:r>
            <a:r>
              <a:rPr lang="ru-RU" dirty="0"/>
              <a:t> у страху </a:t>
            </a:r>
            <a:r>
              <a:rPr lang="ru-RU" dirty="0" err="1"/>
              <a:t>закритого</a:t>
            </a:r>
            <a:r>
              <a:rPr lang="ru-RU" dirty="0"/>
              <a:t> простору - </a:t>
            </a:r>
            <a:r>
              <a:rPr lang="ru-RU" dirty="0" err="1"/>
              <a:t>камери</a:t>
            </a:r>
            <a:r>
              <a:rPr lang="ru-RU" dirty="0"/>
              <a:t> </a:t>
            </a:r>
            <a:r>
              <a:rPr lang="ru-RU" dirty="0" err="1"/>
              <a:t>слідчого</a:t>
            </a:r>
            <a:r>
              <a:rPr lang="ru-RU" dirty="0"/>
              <a:t> </a:t>
            </a:r>
            <a:r>
              <a:rPr lang="ru-RU" dirty="0" err="1"/>
              <a:t>ізолятора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в'язниці</a:t>
            </a:r>
            <a:r>
              <a:rPr lang="ru-RU" dirty="0"/>
              <a:t>. При </a:t>
            </a:r>
            <a:r>
              <a:rPr lang="ru-RU" dirty="0" err="1"/>
              <a:t>знаходженні</a:t>
            </a:r>
            <a:r>
              <a:rPr lang="ru-RU" dirty="0"/>
              <a:t> в </a:t>
            </a:r>
            <a:r>
              <a:rPr lang="ru-RU" dirty="0" err="1"/>
              <a:t>камері</a:t>
            </a:r>
            <a:r>
              <a:rPr lang="ru-RU" dirty="0"/>
              <a:t> </a:t>
            </a:r>
            <a:r>
              <a:rPr lang="ru-RU" dirty="0" err="1"/>
              <a:t>ці</a:t>
            </a:r>
            <a:r>
              <a:rPr lang="ru-RU" dirty="0"/>
              <a:t> особи </a:t>
            </a:r>
            <a:r>
              <a:rPr lang="ru-RU" dirty="0" err="1"/>
              <a:t>виявляють</a:t>
            </a:r>
            <a:r>
              <a:rPr lang="ru-RU" dirty="0"/>
              <a:t> </a:t>
            </a:r>
            <a:r>
              <a:rPr lang="ru-RU" dirty="0" err="1"/>
              <a:t>рухове</a:t>
            </a:r>
            <a:r>
              <a:rPr lang="ru-RU" dirty="0"/>
              <a:t> </a:t>
            </a:r>
            <a:r>
              <a:rPr lang="ru-RU" dirty="0" err="1"/>
              <a:t>занепокоєння</a:t>
            </a:r>
            <a:r>
              <a:rPr lang="ru-RU" dirty="0"/>
              <a:t>, на </a:t>
            </a:r>
            <a:r>
              <a:rPr lang="ru-RU" dirty="0" err="1"/>
              <a:t>прогулянках</a:t>
            </a:r>
            <a:r>
              <a:rPr lang="ru-RU" dirty="0"/>
              <a:t> – </a:t>
            </a:r>
            <a:r>
              <a:rPr lang="ru-RU" dirty="0" err="1"/>
              <a:t>підвищену</a:t>
            </a:r>
            <a:r>
              <a:rPr lang="ru-RU" dirty="0"/>
              <a:t> </a:t>
            </a:r>
            <a:r>
              <a:rPr lang="ru-RU" dirty="0" err="1"/>
              <a:t>рухову</a:t>
            </a:r>
            <a:r>
              <a:rPr lang="ru-RU" dirty="0"/>
              <a:t> </a:t>
            </a:r>
            <a:r>
              <a:rPr lang="ru-RU" dirty="0" err="1"/>
              <a:t>активність</a:t>
            </a:r>
            <a:r>
              <a:rPr lang="ru-RU" dirty="0"/>
              <a:t>. </a:t>
            </a:r>
            <a:endParaRPr lang="ru-RU" b="1" i="1" dirty="0">
              <a:solidFill>
                <a:srgbClr val="000000"/>
              </a:solidFill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269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BD503F6-D13B-A92A-C2E4-C86AE1C1C115}"/>
              </a:ext>
            </a:extLst>
          </p:cNvPr>
          <p:cNvSpPr txBox="1"/>
          <p:nvPr/>
        </p:nvSpPr>
        <p:spPr>
          <a:xfrm>
            <a:off x="339213" y="443746"/>
            <a:ext cx="8465574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b="1" i="1" dirty="0" err="1"/>
              <a:t>Тривожно-депресивна</a:t>
            </a:r>
            <a:r>
              <a:rPr lang="ru-RU" b="1" i="1" dirty="0"/>
              <a:t> </a:t>
            </a:r>
            <a:r>
              <a:rPr lang="ru-RU" b="1" i="1" dirty="0" err="1"/>
              <a:t>реакція</a:t>
            </a:r>
            <a:r>
              <a:rPr lang="ru-RU" b="1" i="1" dirty="0"/>
              <a:t> </a:t>
            </a:r>
            <a:r>
              <a:rPr lang="ru-RU" dirty="0" err="1"/>
              <a:t>виявляється</a:t>
            </a:r>
            <a:r>
              <a:rPr lang="ru-RU" dirty="0"/>
              <a:t> у </a:t>
            </a:r>
            <a:r>
              <a:rPr lang="ru-RU" dirty="0" err="1"/>
              <a:t>переважанні</a:t>
            </a:r>
            <a:r>
              <a:rPr lang="ru-RU" dirty="0"/>
              <a:t> </a:t>
            </a:r>
            <a:r>
              <a:rPr lang="ru-RU" dirty="0" err="1"/>
              <a:t>пригніченого</a:t>
            </a:r>
            <a:r>
              <a:rPr lang="ru-RU" dirty="0"/>
              <a:t> настрою, </a:t>
            </a:r>
            <a:r>
              <a:rPr lang="ru-RU" dirty="0" err="1"/>
              <a:t>почуття</a:t>
            </a:r>
            <a:r>
              <a:rPr lang="ru-RU" dirty="0"/>
              <a:t> </a:t>
            </a:r>
            <a:r>
              <a:rPr lang="ru-RU" dirty="0" err="1"/>
              <a:t>безнадійності</a:t>
            </a:r>
            <a:r>
              <a:rPr lang="ru-RU" dirty="0"/>
              <a:t>, </a:t>
            </a:r>
            <a:r>
              <a:rPr lang="ru-RU" dirty="0" err="1"/>
              <a:t>розпачу</a:t>
            </a:r>
            <a:r>
              <a:rPr lang="ru-RU" dirty="0"/>
              <a:t>, </a:t>
            </a:r>
            <a:r>
              <a:rPr lang="ru-RU" dirty="0" err="1"/>
              <a:t>песимістичного</a:t>
            </a:r>
            <a:r>
              <a:rPr lang="ru-RU" dirty="0"/>
              <a:t> </a:t>
            </a:r>
            <a:r>
              <a:rPr lang="ru-RU" dirty="0" err="1"/>
              <a:t>ставлення</a:t>
            </a:r>
            <a:r>
              <a:rPr lang="ru-RU" dirty="0"/>
              <a:t> до </a:t>
            </a:r>
            <a:r>
              <a:rPr lang="ru-RU" dirty="0" err="1"/>
              <a:t>життєвих</a:t>
            </a:r>
            <a:r>
              <a:rPr lang="ru-RU" dirty="0"/>
              <a:t> перспектив: "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скінчилося</a:t>
            </a:r>
            <a:r>
              <a:rPr lang="ru-RU" dirty="0"/>
              <a:t>", "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загублене</a:t>
            </a:r>
            <a:r>
              <a:rPr lang="ru-RU" dirty="0"/>
              <a:t>".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засуджені</a:t>
            </a:r>
            <a:r>
              <a:rPr lang="ru-RU" dirty="0"/>
              <a:t> </a:t>
            </a:r>
            <a:r>
              <a:rPr lang="ru-RU" dirty="0" err="1"/>
              <a:t>відрізняються</a:t>
            </a:r>
            <a:r>
              <a:rPr lang="ru-RU" dirty="0"/>
              <a:t> </a:t>
            </a:r>
            <a:r>
              <a:rPr lang="ru-RU" dirty="0" err="1"/>
              <a:t>дратівливістю</a:t>
            </a:r>
            <a:r>
              <a:rPr lang="ru-RU" dirty="0"/>
              <a:t>, </a:t>
            </a:r>
            <a:r>
              <a:rPr lang="ru-RU" dirty="0" err="1"/>
              <a:t>тривогою</a:t>
            </a:r>
            <a:r>
              <a:rPr lang="ru-RU" dirty="0"/>
              <a:t> за </a:t>
            </a:r>
            <a:r>
              <a:rPr lang="ru-RU" dirty="0" err="1"/>
              <a:t>залишену</a:t>
            </a:r>
            <a:r>
              <a:rPr lang="ru-RU" dirty="0"/>
              <a:t> </a:t>
            </a:r>
            <a:r>
              <a:rPr lang="ru-RU" dirty="0" err="1"/>
              <a:t>сім'ю</a:t>
            </a:r>
            <a:r>
              <a:rPr lang="ru-RU" dirty="0"/>
              <a:t>, </a:t>
            </a:r>
            <a:r>
              <a:rPr lang="ru-RU" dirty="0" err="1"/>
              <a:t>занепокоєнням</a:t>
            </a:r>
            <a:r>
              <a:rPr lang="ru-RU" dirty="0"/>
              <a:t> за "</a:t>
            </a:r>
            <a:r>
              <a:rPr lang="ru-RU" dirty="0" err="1"/>
              <a:t>незавершені</a:t>
            </a:r>
            <a:r>
              <a:rPr lang="ru-RU" dirty="0"/>
              <a:t> </a:t>
            </a:r>
            <a:r>
              <a:rPr lang="ru-RU" dirty="0" err="1"/>
              <a:t>справи</a:t>
            </a:r>
            <a:r>
              <a:rPr lang="ru-RU" dirty="0"/>
              <a:t>" на </a:t>
            </a:r>
            <a:r>
              <a:rPr lang="ru-RU" dirty="0" err="1"/>
              <a:t>волі</a:t>
            </a:r>
            <a:r>
              <a:rPr lang="ru-RU" dirty="0"/>
              <a:t>. У них часто </a:t>
            </a:r>
            <a:r>
              <a:rPr lang="ru-RU" dirty="0" err="1"/>
              <a:t>спостерігаються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 сну, </a:t>
            </a:r>
            <a:r>
              <a:rPr lang="ru-RU" dirty="0" err="1"/>
              <a:t>тривале</a:t>
            </a:r>
            <a:r>
              <a:rPr lang="ru-RU" dirty="0"/>
              <a:t> </a:t>
            </a:r>
            <a:r>
              <a:rPr lang="ru-RU" dirty="0" err="1"/>
              <a:t>безсоння</a:t>
            </a:r>
            <a:r>
              <a:rPr lang="ru-RU" dirty="0"/>
              <a:t>, туга за </a:t>
            </a:r>
            <a:r>
              <a:rPr lang="ru-RU" dirty="0" err="1"/>
              <a:t>домівкою</a:t>
            </a:r>
            <a:r>
              <a:rPr lang="ru-RU" dirty="0"/>
              <a:t>. </a:t>
            </a:r>
          </a:p>
          <a:p>
            <a:pPr algn="just"/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b="1" i="1" dirty="0"/>
              <a:t>Негативно-</a:t>
            </a:r>
            <a:r>
              <a:rPr lang="ru-RU" b="1" i="1" dirty="0" err="1"/>
              <a:t>депресивна</a:t>
            </a:r>
            <a:r>
              <a:rPr lang="ru-RU" b="1" i="1" dirty="0"/>
              <a:t> </a:t>
            </a:r>
            <a:r>
              <a:rPr lang="ru-RU" b="1" i="1" dirty="0" err="1"/>
              <a:t>реакція</a:t>
            </a:r>
            <a:r>
              <a:rPr lang="ru-RU" b="1" i="1" dirty="0"/>
              <a:t> </a:t>
            </a:r>
            <a:r>
              <a:rPr lang="ru-RU" dirty="0" err="1"/>
              <a:t>характеризується</a:t>
            </a:r>
            <a:r>
              <a:rPr lang="ru-RU" dirty="0"/>
              <a:t> </a:t>
            </a:r>
            <a:r>
              <a:rPr lang="ru-RU" dirty="0" err="1"/>
              <a:t>наявністю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вищевказаних</a:t>
            </a:r>
            <a:r>
              <a:rPr lang="ru-RU" dirty="0"/>
              <a:t> </a:t>
            </a:r>
            <a:r>
              <a:rPr lang="ru-RU" dirty="0" err="1"/>
              <a:t>ознак</a:t>
            </a:r>
            <a:r>
              <a:rPr lang="ru-RU" dirty="0"/>
              <a:t> у </a:t>
            </a:r>
            <a:r>
              <a:rPr lang="ru-RU" dirty="0" err="1"/>
              <a:t>поєднанні</a:t>
            </a:r>
            <a:r>
              <a:rPr lang="ru-RU" dirty="0"/>
              <a:t> з </a:t>
            </a:r>
            <a:r>
              <a:rPr lang="ru-RU" dirty="0" err="1"/>
              <a:t>внутрішнім</a:t>
            </a:r>
            <a:r>
              <a:rPr lang="ru-RU" dirty="0"/>
              <a:t> </a:t>
            </a:r>
            <a:r>
              <a:rPr lang="ru-RU" dirty="0" err="1"/>
              <a:t>негативним</a:t>
            </a:r>
            <a:r>
              <a:rPr lang="ru-RU" dirty="0"/>
              <a:t> </a:t>
            </a:r>
            <a:r>
              <a:rPr lang="ru-RU" dirty="0" err="1"/>
              <a:t>ставленням</a:t>
            </a:r>
            <a:r>
              <a:rPr lang="ru-RU" dirty="0"/>
              <a:t> до факту </a:t>
            </a:r>
            <a:r>
              <a:rPr lang="ru-RU" dirty="0" err="1"/>
              <a:t>позбавлення</a:t>
            </a:r>
            <a:r>
              <a:rPr lang="ru-RU" dirty="0"/>
              <a:t> </a:t>
            </a:r>
            <a:r>
              <a:rPr lang="ru-RU" dirty="0" err="1"/>
              <a:t>волі</a:t>
            </a:r>
            <a:r>
              <a:rPr lang="ru-RU" dirty="0"/>
              <a:t>, </a:t>
            </a:r>
            <a:r>
              <a:rPr lang="ru-RU" dirty="0" err="1"/>
              <a:t>невизнанням</a:t>
            </a:r>
            <a:r>
              <a:rPr lang="ru-RU" dirty="0"/>
              <a:t> себе </a:t>
            </a:r>
            <a:r>
              <a:rPr lang="ru-RU" dirty="0" err="1"/>
              <a:t>винним</a:t>
            </a:r>
            <a:r>
              <a:rPr lang="ru-RU" dirty="0"/>
              <a:t>, </a:t>
            </a:r>
            <a:r>
              <a:rPr lang="ru-RU" dirty="0" err="1"/>
              <a:t>відсутністю</a:t>
            </a:r>
            <a:r>
              <a:rPr lang="ru-RU" dirty="0"/>
              <a:t> </a:t>
            </a:r>
            <a:r>
              <a:rPr lang="ru-RU" dirty="0" err="1"/>
              <a:t>каяття</a:t>
            </a:r>
            <a:r>
              <a:rPr lang="ru-RU" dirty="0"/>
              <a:t> за </a:t>
            </a:r>
            <a:r>
              <a:rPr lang="ru-RU" dirty="0" err="1"/>
              <a:t>скоєне</a:t>
            </a:r>
            <a:r>
              <a:rPr lang="ru-RU" dirty="0"/>
              <a:t>, </a:t>
            </a:r>
            <a:r>
              <a:rPr lang="ru-RU" dirty="0" err="1"/>
              <a:t>порушенням</a:t>
            </a:r>
            <a:r>
              <a:rPr lang="ru-RU" dirty="0"/>
              <a:t> режиму </a:t>
            </a:r>
            <a:r>
              <a:rPr lang="ru-RU" dirty="0" err="1"/>
              <a:t>відбування</a:t>
            </a:r>
            <a:r>
              <a:rPr lang="ru-RU" dirty="0"/>
              <a:t> </a:t>
            </a:r>
            <a:r>
              <a:rPr lang="ru-RU" dirty="0" err="1"/>
              <a:t>покарання</a:t>
            </a:r>
            <a:r>
              <a:rPr lang="ru-RU" dirty="0"/>
              <a:t>, </a:t>
            </a:r>
            <a:r>
              <a:rPr lang="ru-RU" dirty="0" err="1"/>
              <a:t>ігноруванням</a:t>
            </a:r>
            <a:r>
              <a:rPr lang="ru-RU" dirty="0"/>
              <a:t> </a:t>
            </a:r>
            <a:r>
              <a:rPr lang="ru-RU" dirty="0" err="1"/>
              <a:t>вказівок</a:t>
            </a:r>
            <a:r>
              <a:rPr lang="ru-RU" dirty="0"/>
              <a:t> та </a:t>
            </a:r>
            <a:r>
              <a:rPr lang="ru-RU" dirty="0" err="1"/>
              <a:t>вимог</a:t>
            </a:r>
            <a:r>
              <a:rPr lang="ru-RU" dirty="0"/>
              <a:t> </a:t>
            </a:r>
            <a:r>
              <a:rPr lang="ru-RU" dirty="0" err="1"/>
              <a:t>вихователів</a:t>
            </a:r>
            <a:r>
              <a:rPr lang="ru-RU" dirty="0"/>
              <a:t>, </a:t>
            </a:r>
            <a:r>
              <a:rPr lang="ru-RU" dirty="0" err="1"/>
              <a:t>відсутністю</a:t>
            </a:r>
            <a:r>
              <a:rPr lang="ru-RU" dirty="0"/>
              <a:t> </a:t>
            </a:r>
            <a:r>
              <a:rPr lang="ru-RU" dirty="0" err="1"/>
              <a:t>встановлення</a:t>
            </a:r>
            <a:r>
              <a:rPr lang="ru-RU" dirty="0"/>
              <a:t> на </a:t>
            </a:r>
            <a:r>
              <a:rPr lang="ru-RU" dirty="0" err="1"/>
              <a:t>виправлення</a:t>
            </a:r>
            <a:r>
              <a:rPr lang="ru-RU" dirty="0"/>
              <a:t>, </a:t>
            </a:r>
            <a:r>
              <a:rPr lang="ru-RU" dirty="0" err="1"/>
              <a:t>апатії</a:t>
            </a:r>
            <a:r>
              <a:rPr lang="ru-RU" dirty="0"/>
              <a:t> та </a:t>
            </a:r>
            <a:r>
              <a:rPr lang="ru-RU" dirty="0" err="1"/>
              <a:t>байдужості</a:t>
            </a:r>
            <a:r>
              <a:rPr lang="ru-RU" dirty="0"/>
              <a:t>. </a:t>
            </a:r>
          </a:p>
          <a:p>
            <a:pPr algn="just"/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b="1" i="1" dirty="0"/>
              <a:t>Негативно-</a:t>
            </a:r>
            <a:r>
              <a:rPr lang="ru-RU" b="1" i="1" dirty="0" err="1"/>
              <a:t>істерична</a:t>
            </a:r>
            <a:r>
              <a:rPr lang="ru-RU" b="1" i="1" dirty="0"/>
              <a:t> </a:t>
            </a:r>
            <a:r>
              <a:rPr lang="ru-RU" b="1" i="1" dirty="0" err="1"/>
              <a:t>реакція</a:t>
            </a:r>
            <a:r>
              <a:rPr lang="ru-RU" b="1" i="1" dirty="0"/>
              <a:t> </a:t>
            </a:r>
            <a:r>
              <a:rPr lang="ru-RU" dirty="0" err="1"/>
              <a:t>виявляється</a:t>
            </a:r>
            <a:r>
              <a:rPr lang="ru-RU" dirty="0"/>
              <a:t> в демонстративно-</a:t>
            </a:r>
            <a:r>
              <a:rPr lang="ru-RU" dirty="0" err="1"/>
              <a:t>негативній</a:t>
            </a:r>
            <a:r>
              <a:rPr lang="ru-RU" dirty="0"/>
              <a:t> </a:t>
            </a:r>
            <a:r>
              <a:rPr lang="ru-RU" dirty="0" err="1"/>
              <a:t>поведінці</a:t>
            </a:r>
            <a:r>
              <a:rPr lang="ru-RU" dirty="0"/>
              <a:t>, </a:t>
            </a:r>
            <a:r>
              <a:rPr lang="ru-RU" dirty="0" err="1"/>
              <a:t>прагненні</a:t>
            </a:r>
            <a:r>
              <a:rPr lang="ru-RU" dirty="0"/>
              <a:t> </a:t>
            </a:r>
            <a:r>
              <a:rPr lang="ru-RU" dirty="0" err="1"/>
              <a:t>привернути</a:t>
            </a:r>
            <a:r>
              <a:rPr lang="ru-RU" dirty="0"/>
              <a:t> до себе </a:t>
            </a:r>
            <a:r>
              <a:rPr lang="ru-RU" dirty="0" err="1"/>
              <a:t>увагу</a:t>
            </a:r>
            <a:r>
              <a:rPr lang="ru-RU" dirty="0"/>
              <a:t> </a:t>
            </a:r>
            <a:r>
              <a:rPr lang="ru-RU" dirty="0" err="1"/>
              <a:t>оточуючих</a:t>
            </a:r>
            <a:r>
              <a:rPr lang="ru-RU" dirty="0"/>
              <a:t> як до особи, яка "невинно </a:t>
            </a:r>
            <a:r>
              <a:rPr lang="ru-RU" dirty="0" err="1"/>
              <a:t>постраждала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правосуддя</a:t>
            </a:r>
            <a:r>
              <a:rPr lang="ru-RU" dirty="0"/>
              <a:t>". Для </a:t>
            </a:r>
            <a:r>
              <a:rPr lang="ru-RU" dirty="0" err="1"/>
              <a:t>значної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таких </a:t>
            </a:r>
            <a:r>
              <a:rPr lang="ru-RU" dirty="0" err="1"/>
              <a:t>осіб</a:t>
            </a:r>
            <a:r>
              <a:rPr lang="ru-RU" dirty="0"/>
              <a:t> </a:t>
            </a:r>
            <a:r>
              <a:rPr lang="ru-RU" dirty="0" err="1"/>
              <a:t>характерне</a:t>
            </a:r>
            <a:r>
              <a:rPr lang="ru-RU" dirty="0"/>
              <a:t> </a:t>
            </a:r>
            <a:r>
              <a:rPr lang="ru-RU" dirty="0" err="1"/>
              <a:t>прагнення</a:t>
            </a:r>
            <a:r>
              <a:rPr lang="ru-RU" dirty="0"/>
              <a:t> </a:t>
            </a:r>
            <a:r>
              <a:rPr lang="ru-RU" dirty="0" err="1"/>
              <a:t>сутяжництва</a:t>
            </a:r>
            <a:r>
              <a:rPr lang="ru-RU" dirty="0"/>
              <a:t>, </a:t>
            </a:r>
            <a:r>
              <a:rPr lang="ru-RU" dirty="0" err="1"/>
              <a:t>скаргам</a:t>
            </a:r>
            <a:r>
              <a:rPr lang="ru-RU" dirty="0"/>
              <a:t> на </a:t>
            </a:r>
            <a:r>
              <a:rPr lang="ru-RU" dirty="0" err="1"/>
              <a:t>неправильне</a:t>
            </a:r>
            <a:r>
              <a:rPr lang="ru-RU" dirty="0"/>
              <a:t> </a:t>
            </a:r>
            <a:r>
              <a:rPr lang="ru-RU" dirty="0" err="1"/>
              <a:t>ставлення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боку </a:t>
            </a:r>
            <a:r>
              <a:rPr lang="ru-RU" dirty="0" err="1"/>
              <a:t>слідчих</a:t>
            </a:r>
            <a:r>
              <a:rPr lang="ru-RU" dirty="0"/>
              <a:t>, суду, </a:t>
            </a:r>
            <a:r>
              <a:rPr lang="ru-RU" dirty="0" err="1"/>
              <a:t>вихователів</a:t>
            </a:r>
            <a:r>
              <a:rPr lang="ru-RU" dirty="0"/>
              <a:t>., </a:t>
            </a:r>
            <a:r>
              <a:rPr lang="ru-RU" dirty="0" err="1"/>
              <a:t>адміністрації</a:t>
            </a:r>
            <a:r>
              <a:rPr lang="ru-RU" dirty="0"/>
              <a:t> </a:t>
            </a:r>
            <a:r>
              <a:rPr lang="ru-RU" dirty="0" err="1"/>
              <a:t>колонії</a:t>
            </a:r>
            <a:r>
              <a:rPr lang="ru-RU" dirty="0"/>
              <a:t>. </a:t>
            </a:r>
            <a:r>
              <a:rPr lang="ru-RU" dirty="0" err="1"/>
              <a:t>Відмінною</a:t>
            </a:r>
            <a:r>
              <a:rPr lang="ru-RU" dirty="0"/>
              <a:t> </a:t>
            </a:r>
            <a:r>
              <a:rPr lang="ru-RU" dirty="0" err="1"/>
              <a:t>рисою</a:t>
            </a:r>
            <a:r>
              <a:rPr lang="ru-RU" dirty="0"/>
              <a:t> </a:t>
            </a:r>
            <a:r>
              <a:rPr lang="ru-RU" dirty="0" err="1"/>
              <a:t>зазначених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є </a:t>
            </a:r>
            <a:r>
              <a:rPr lang="ru-RU" dirty="0" err="1"/>
              <a:t>егоцентризм</a:t>
            </a:r>
            <a:r>
              <a:rPr lang="ru-RU" dirty="0"/>
              <a:t>, бравада </a:t>
            </a:r>
            <a:r>
              <a:rPr lang="ru-RU" dirty="0" err="1"/>
              <a:t>своїм</a:t>
            </a:r>
            <a:r>
              <a:rPr lang="ru-RU" dirty="0"/>
              <a:t> </a:t>
            </a:r>
            <a:r>
              <a:rPr lang="ru-RU" dirty="0" err="1"/>
              <a:t>злочинним</a:t>
            </a:r>
            <a:r>
              <a:rPr lang="ru-RU" dirty="0"/>
              <a:t> </a:t>
            </a:r>
            <a:r>
              <a:rPr lang="ru-RU" dirty="0" err="1"/>
              <a:t>минулим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метою </a:t>
            </a:r>
            <a:r>
              <a:rPr lang="ru-RU" dirty="0" err="1"/>
              <a:t>завоювати</a:t>
            </a:r>
            <a:r>
              <a:rPr lang="ru-RU" dirty="0"/>
              <a:t> авторитет в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засуджених</a:t>
            </a:r>
            <a:r>
              <a:rPr lang="ru-RU" dirty="0"/>
              <a:t>, </a:t>
            </a:r>
            <a:r>
              <a:rPr lang="ru-RU" dirty="0" err="1"/>
              <a:t>підкорити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собі</a:t>
            </a:r>
            <a:r>
              <a:rPr lang="ru-RU" dirty="0"/>
              <a:t>. У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патологічного</a:t>
            </a:r>
            <a:r>
              <a:rPr lang="ru-RU" dirty="0"/>
              <a:t> </a:t>
            </a:r>
            <a:r>
              <a:rPr lang="ru-RU" dirty="0" err="1"/>
              <a:t>прояву</a:t>
            </a:r>
            <a:r>
              <a:rPr lang="ru-RU" dirty="0"/>
              <a:t> - синдром </a:t>
            </a:r>
            <a:r>
              <a:rPr lang="ru-RU" dirty="0" err="1"/>
              <a:t>Ганзера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тюремний</a:t>
            </a:r>
            <a:r>
              <a:rPr lang="ru-RU" dirty="0"/>
              <a:t> психоз.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0769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BD503F6-D13B-A92A-C2E4-C86AE1C1C115}"/>
              </a:ext>
            </a:extLst>
          </p:cNvPr>
          <p:cNvSpPr txBox="1"/>
          <p:nvPr/>
        </p:nvSpPr>
        <p:spPr>
          <a:xfrm>
            <a:off x="339213" y="197346"/>
            <a:ext cx="8465574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err="1"/>
              <a:t>Фази</a:t>
            </a:r>
            <a:r>
              <a:rPr lang="ru-RU" b="1" dirty="0"/>
              <a:t> (</a:t>
            </a:r>
            <a:r>
              <a:rPr lang="ru-RU" b="1" dirty="0" err="1"/>
              <a:t>стадії</a:t>
            </a:r>
            <a:r>
              <a:rPr lang="ru-RU" b="1" dirty="0"/>
              <a:t>) </a:t>
            </a:r>
            <a:r>
              <a:rPr lang="ru-RU" b="1" dirty="0" err="1"/>
              <a:t>адаптації</a:t>
            </a:r>
            <a:r>
              <a:rPr lang="ru-RU" b="1" dirty="0"/>
              <a:t> </a:t>
            </a:r>
            <a:r>
              <a:rPr lang="ru-RU" b="1" dirty="0" err="1"/>
              <a:t>засуджених</a:t>
            </a:r>
            <a:r>
              <a:rPr lang="ru-RU" b="1" dirty="0"/>
              <a:t> до умов </a:t>
            </a:r>
            <a:r>
              <a:rPr lang="ru-RU" b="1" dirty="0" err="1"/>
              <a:t>позбавлення</a:t>
            </a:r>
            <a:r>
              <a:rPr lang="ru-RU" b="1" dirty="0"/>
              <a:t> </a:t>
            </a:r>
            <a:r>
              <a:rPr lang="ru-RU" b="1" dirty="0" err="1"/>
              <a:t>волі</a:t>
            </a:r>
            <a:r>
              <a:rPr lang="ru-RU" b="1" dirty="0"/>
              <a:t> </a:t>
            </a:r>
          </a:p>
          <a:p>
            <a:pPr algn="ctr"/>
            <a:endParaRPr lang="ru-RU" b="1" dirty="0"/>
          </a:p>
          <a:p>
            <a:pPr algn="just"/>
            <a:r>
              <a:rPr lang="ru-RU" b="1" i="1" dirty="0"/>
              <a:t>І – Фаза </a:t>
            </a:r>
            <a:r>
              <a:rPr lang="ru-RU" b="1" i="1" dirty="0" err="1"/>
              <a:t>початкової</a:t>
            </a:r>
            <a:r>
              <a:rPr lang="ru-RU" b="1" i="1" dirty="0"/>
              <a:t> </a:t>
            </a:r>
            <a:r>
              <a:rPr lang="ru-RU" b="1" i="1" dirty="0" err="1"/>
              <a:t>адаптації</a:t>
            </a:r>
            <a:r>
              <a:rPr lang="ru-RU" b="1" i="1" dirty="0"/>
              <a:t> («</a:t>
            </a:r>
            <a:r>
              <a:rPr lang="ru-RU" b="1" i="1" dirty="0" err="1"/>
              <a:t>загальна</a:t>
            </a:r>
            <a:r>
              <a:rPr lang="ru-RU" b="1" i="1" dirty="0"/>
              <a:t> </a:t>
            </a:r>
            <a:r>
              <a:rPr lang="ru-RU" b="1" i="1" dirty="0" err="1"/>
              <a:t>орієнтування</a:t>
            </a:r>
            <a:r>
              <a:rPr lang="ru-RU" b="1" i="1" dirty="0"/>
              <a:t>») </a:t>
            </a:r>
            <a:r>
              <a:rPr lang="ru-RU" dirty="0" err="1"/>
              <a:t>новоприбулого</a:t>
            </a:r>
            <a:r>
              <a:rPr lang="ru-RU" dirty="0"/>
              <a:t> </a:t>
            </a:r>
            <a:r>
              <a:rPr lang="ru-RU" dirty="0" err="1"/>
              <a:t>засудженого</a:t>
            </a:r>
            <a:r>
              <a:rPr lang="ru-RU" dirty="0"/>
              <a:t>: </a:t>
            </a:r>
            <a:r>
              <a:rPr lang="ru-RU" dirty="0" err="1"/>
              <a:t>зіткнення</a:t>
            </a:r>
            <a:r>
              <a:rPr lang="ru-RU" dirty="0"/>
              <a:t> з </a:t>
            </a:r>
            <a:r>
              <a:rPr lang="ru-RU" dirty="0" err="1"/>
              <a:t>численними</a:t>
            </a:r>
            <a:r>
              <a:rPr lang="ru-RU" dirty="0"/>
              <a:t> </a:t>
            </a:r>
            <a:r>
              <a:rPr lang="ru-RU" dirty="0" err="1"/>
              <a:t>труднощами</a:t>
            </a:r>
            <a:r>
              <a:rPr lang="ru-RU" dirty="0"/>
              <a:t>, </a:t>
            </a:r>
            <a:r>
              <a:rPr lang="ru-RU" dirty="0" err="1"/>
              <a:t>новими</a:t>
            </a:r>
            <a:r>
              <a:rPr lang="ru-RU" dirty="0"/>
              <a:t> </a:t>
            </a:r>
            <a:r>
              <a:rPr lang="ru-RU" dirty="0" err="1"/>
              <a:t>вимогами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поведінки</a:t>
            </a:r>
            <a:r>
              <a:rPr lang="ru-RU" dirty="0"/>
              <a:t> (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зуміє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адаптуватися</a:t>
            </a:r>
            <a:r>
              <a:rPr lang="ru-RU" dirty="0"/>
              <a:t> до </a:t>
            </a:r>
            <a:r>
              <a:rPr lang="ru-RU" dirty="0" err="1"/>
              <a:t>особливих</a:t>
            </a:r>
            <a:r>
              <a:rPr lang="ru-RU" dirty="0"/>
              <a:t> умов,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знайде</a:t>
            </a:r>
            <a:r>
              <a:rPr lang="ru-RU" dirty="0"/>
              <a:t> </a:t>
            </a:r>
            <a:r>
              <a:rPr lang="ru-RU" dirty="0" err="1"/>
              <a:t>друзів</a:t>
            </a:r>
            <a:r>
              <a:rPr lang="ru-RU" dirty="0"/>
              <a:t>, як поставляться до </a:t>
            </a:r>
            <a:r>
              <a:rPr lang="ru-RU" dirty="0" err="1"/>
              <a:t>нього</a:t>
            </a:r>
            <a:r>
              <a:rPr lang="ru-RU" dirty="0"/>
              <a:t> </a:t>
            </a:r>
            <a:r>
              <a:rPr lang="ru-RU" dirty="0" err="1"/>
              <a:t>вихователі</a:t>
            </a:r>
            <a:r>
              <a:rPr lang="ru-RU" dirty="0"/>
              <a:t>, яку роботу </a:t>
            </a:r>
            <a:r>
              <a:rPr lang="ru-RU" dirty="0" err="1"/>
              <a:t>йому</a:t>
            </a:r>
            <a:r>
              <a:rPr lang="ru-RU" dirty="0"/>
              <a:t> </a:t>
            </a:r>
            <a:r>
              <a:rPr lang="ru-RU" dirty="0" err="1"/>
              <a:t>доручать</a:t>
            </a:r>
            <a:r>
              <a:rPr lang="ru-RU" dirty="0"/>
              <a:t> на </a:t>
            </a:r>
            <a:r>
              <a:rPr lang="ru-RU" dirty="0" err="1"/>
              <a:t>виробництві</a:t>
            </a:r>
            <a:r>
              <a:rPr lang="ru-RU" dirty="0"/>
              <a:t> у </a:t>
            </a:r>
            <a:r>
              <a:rPr lang="ru-RU" dirty="0" err="1"/>
              <a:t>виправній</a:t>
            </a:r>
            <a:r>
              <a:rPr lang="ru-RU" dirty="0"/>
              <a:t> </a:t>
            </a:r>
            <a:r>
              <a:rPr lang="ru-RU" dirty="0" err="1"/>
              <a:t>установі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). </a:t>
            </a:r>
            <a:r>
              <a:rPr lang="ru-RU" dirty="0" err="1"/>
              <a:t>Загальне</a:t>
            </a:r>
            <a:r>
              <a:rPr lang="ru-RU" dirty="0"/>
              <a:t> </a:t>
            </a:r>
            <a:r>
              <a:rPr lang="ru-RU" dirty="0" err="1"/>
              <a:t>орієнтування</a:t>
            </a:r>
            <a:r>
              <a:rPr lang="ru-RU" dirty="0"/>
              <a:t> є </a:t>
            </a:r>
            <a:r>
              <a:rPr lang="ru-RU" dirty="0" err="1"/>
              <a:t>передумовою</a:t>
            </a:r>
            <a:r>
              <a:rPr lang="ru-RU" dirty="0"/>
              <a:t>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певного</a:t>
            </a:r>
            <a:r>
              <a:rPr lang="ru-RU" dirty="0"/>
              <a:t> </a:t>
            </a:r>
            <a:r>
              <a:rPr lang="ru-RU" dirty="0" err="1"/>
              <a:t>ставлення</a:t>
            </a:r>
            <a:r>
              <a:rPr lang="ru-RU" dirty="0"/>
              <a:t> </a:t>
            </a:r>
            <a:r>
              <a:rPr lang="ru-RU" dirty="0" err="1"/>
              <a:t>засудженого</a:t>
            </a:r>
            <a:r>
              <a:rPr lang="ru-RU" dirty="0"/>
              <a:t> до режиму </a:t>
            </a:r>
            <a:r>
              <a:rPr lang="ru-RU" dirty="0" err="1"/>
              <a:t>відбування</a:t>
            </a:r>
            <a:r>
              <a:rPr lang="ru-RU" dirty="0"/>
              <a:t> </a:t>
            </a:r>
            <a:r>
              <a:rPr lang="ru-RU" dirty="0" err="1"/>
              <a:t>покарання</a:t>
            </a:r>
            <a:r>
              <a:rPr lang="ru-RU" dirty="0"/>
              <a:t>, </a:t>
            </a:r>
            <a:r>
              <a:rPr lang="ru-RU" dirty="0" err="1"/>
              <a:t>представників</a:t>
            </a:r>
            <a:r>
              <a:rPr lang="ru-RU" dirty="0"/>
              <a:t> </a:t>
            </a:r>
            <a:r>
              <a:rPr lang="ru-RU" dirty="0" err="1"/>
              <a:t>адміністрації</a:t>
            </a:r>
            <a:r>
              <a:rPr lang="ru-RU" dirty="0"/>
              <a:t> та </a:t>
            </a:r>
            <a:r>
              <a:rPr lang="ru-RU" dirty="0" err="1"/>
              <a:t>вихователів</a:t>
            </a:r>
            <a:r>
              <a:rPr lang="ru-RU" dirty="0"/>
              <a:t>, до </a:t>
            </a:r>
            <a:r>
              <a:rPr lang="ru-RU" dirty="0" err="1"/>
              <a:t>конкретних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та </a:t>
            </a:r>
            <a:r>
              <a:rPr lang="ru-RU" dirty="0" err="1"/>
              <a:t>груп</a:t>
            </a:r>
            <a:r>
              <a:rPr lang="ru-RU" dirty="0"/>
              <a:t> </a:t>
            </a:r>
            <a:r>
              <a:rPr lang="ru-RU" dirty="0" err="1"/>
              <a:t>засуджених</a:t>
            </a:r>
            <a:r>
              <a:rPr lang="ru-RU" dirty="0"/>
              <a:t>.</a:t>
            </a:r>
          </a:p>
          <a:p>
            <a:pPr algn="just"/>
            <a:endParaRPr lang="ru-RU" dirty="0"/>
          </a:p>
          <a:p>
            <a:pPr algn="just"/>
            <a:r>
              <a:rPr lang="ru-RU" b="1" i="1" dirty="0"/>
              <a:t>ІІ – «Фаза </a:t>
            </a:r>
            <a:r>
              <a:rPr lang="ru-RU" b="1" i="1" dirty="0" err="1"/>
              <a:t>нівелювання</a:t>
            </a:r>
            <a:r>
              <a:rPr lang="ru-RU" b="1" i="1" dirty="0"/>
              <a:t>» </a:t>
            </a:r>
            <a:r>
              <a:rPr lang="ru-RU" dirty="0"/>
              <a:t>(</a:t>
            </a:r>
            <a:r>
              <a:rPr lang="ru-RU" dirty="0" err="1"/>
              <a:t>приблизно</a:t>
            </a:r>
            <a:r>
              <a:rPr lang="ru-RU" dirty="0"/>
              <a:t> через </a:t>
            </a:r>
            <a:r>
              <a:rPr lang="ru-RU" dirty="0" err="1"/>
              <a:t>півроку</a:t>
            </a:r>
            <a:r>
              <a:rPr lang="ru-RU" dirty="0"/>
              <a:t> </a:t>
            </a:r>
            <a:r>
              <a:rPr lang="ru-RU" dirty="0" err="1"/>
              <a:t>перебування</a:t>
            </a:r>
            <a:r>
              <a:rPr lang="ru-RU" dirty="0"/>
              <a:t>), коли </a:t>
            </a:r>
            <a:r>
              <a:rPr lang="ru-RU" dirty="0" err="1"/>
              <a:t>особистісні</a:t>
            </a:r>
            <a:r>
              <a:rPr lang="ru-RU" dirty="0"/>
              <a:t> </a:t>
            </a:r>
            <a:r>
              <a:rPr lang="ru-RU" dirty="0" err="1"/>
              <a:t>реакції</a:t>
            </a:r>
            <a:r>
              <a:rPr lang="ru-RU" dirty="0"/>
              <a:t> </a:t>
            </a:r>
            <a:r>
              <a:rPr lang="ru-RU" dirty="0" err="1"/>
              <a:t>засуджених</a:t>
            </a:r>
            <a:r>
              <a:rPr lang="ru-RU" dirty="0"/>
              <a:t> на факт </a:t>
            </a:r>
            <a:r>
              <a:rPr lang="ru-RU" dirty="0" err="1"/>
              <a:t>соціальної</a:t>
            </a:r>
            <a:r>
              <a:rPr lang="ru-RU" dirty="0"/>
              <a:t> </a:t>
            </a:r>
            <a:r>
              <a:rPr lang="ru-RU" dirty="0" err="1"/>
              <a:t>ізоляції</a:t>
            </a:r>
            <a:r>
              <a:rPr lang="ru-RU" dirty="0"/>
              <a:t> </a:t>
            </a:r>
            <a:r>
              <a:rPr lang="ru-RU" dirty="0" err="1"/>
              <a:t>нівелюються</a:t>
            </a:r>
            <a:r>
              <a:rPr lang="ru-RU" dirty="0"/>
              <a:t>. </a:t>
            </a:r>
            <a:r>
              <a:rPr lang="ru-RU" dirty="0" err="1"/>
              <a:t>Засуджені</a:t>
            </a:r>
            <a:r>
              <a:rPr lang="ru-RU" dirty="0"/>
              <a:t> </a:t>
            </a:r>
            <a:r>
              <a:rPr lang="ru-RU" dirty="0" err="1"/>
              <a:t>набувають</a:t>
            </a:r>
            <a:r>
              <a:rPr lang="ru-RU" dirty="0"/>
              <a:t> </a:t>
            </a:r>
            <a:r>
              <a:rPr lang="ru-RU" dirty="0" err="1"/>
              <a:t>стійкого</a:t>
            </a:r>
            <a:r>
              <a:rPr lang="ru-RU" dirty="0"/>
              <a:t> "синдрому </a:t>
            </a:r>
            <a:r>
              <a:rPr lang="ru-RU" dirty="0" err="1"/>
              <a:t>позбавленого</a:t>
            </a:r>
            <a:r>
              <a:rPr lang="ru-RU" dirty="0"/>
              <a:t> </a:t>
            </a:r>
            <a:r>
              <a:rPr lang="ru-RU" dirty="0" err="1"/>
              <a:t>волі</a:t>
            </a:r>
            <a:r>
              <a:rPr lang="ru-RU" dirty="0"/>
              <a:t>", </a:t>
            </a:r>
            <a:r>
              <a:rPr lang="ru-RU" dirty="0" err="1"/>
              <a:t>який</a:t>
            </a:r>
            <a:r>
              <a:rPr lang="ru-RU" dirty="0"/>
              <a:t> робить </a:t>
            </a:r>
            <a:r>
              <a:rPr lang="ru-RU" dirty="0" err="1"/>
              <a:t>їх</a:t>
            </a:r>
            <a:r>
              <a:rPr lang="ru-RU" dirty="0"/>
              <a:t> як би схожими один на одного,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виявляється</a:t>
            </a:r>
            <a:r>
              <a:rPr lang="ru-RU" dirty="0"/>
              <a:t> в </a:t>
            </a:r>
            <a:r>
              <a:rPr lang="ru-RU" dirty="0" err="1"/>
              <a:t>ході</a:t>
            </a:r>
            <a:r>
              <a:rPr lang="ru-RU" dirty="0"/>
              <a:t>, в </a:t>
            </a:r>
            <a:r>
              <a:rPr lang="ru-RU" dirty="0" err="1"/>
              <a:t>міміці</a:t>
            </a:r>
            <a:r>
              <a:rPr lang="ru-RU" dirty="0"/>
              <a:t>, жестах, у </a:t>
            </a:r>
            <a:r>
              <a:rPr lang="ru-RU" dirty="0" err="1"/>
              <a:t>ставленні</a:t>
            </a:r>
            <a:r>
              <a:rPr lang="ru-RU" dirty="0"/>
              <a:t> до </a:t>
            </a:r>
            <a:r>
              <a:rPr lang="ru-RU" dirty="0" err="1"/>
              <a:t>вихователів</a:t>
            </a:r>
            <a:r>
              <a:rPr lang="ru-RU" dirty="0"/>
              <a:t> і т. д. </a:t>
            </a:r>
            <a:r>
              <a:rPr lang="ru-RU" dirty="0" err="1"/>
              <a:t>Надалі</a:t>
            </a:r>
            <a:r>
              <a:rPr lang="ru-RU" dirty="0"/>
              <a:t> в </a:t>
            </a:r>
            <a:r>
              <a:rPr lang="ru-RU" dirty="0" err="1"/>
              <a:t>особистісній</a:t>
            </a:r>
            <a:r>
              <a:rPr lang="ru-RU" dirty="0"/>
              <a:t> </a:t>
            </a:r>
            <a:r>
              <a:rPr lang="ru-RU" dirty="0" err="1"/>
              <a:t>динаміці</a:t>
            </a:r>
            <a:r>
              <a:rPr lang="ru-RU" dirty="0"/>
              <a:t> </a:t>
            </a:r>
            <a:r>
              <a:rPr lang="ru-RU" dirty="0" err="1"/>
              <a:t>засудженого</a:t>
            </a:r>
            <a:r>
              <a:rPr lang="ru-RU" dirty="0"/>
              <a:t> </a:t>
            </a:r>
            <a:r>
              <a:rPr lang="ru-RU" dirty="0" err="1"/>
              <a:t>стабілізуються</a:t>
            </a:r>
            <a:r>
              <a:rPr lang="ru-RU" dirty="0"/>
              <a:t> </a:t>
            </a:r>
            <a:r>
              <a:rPr lang="ru-RU" dirty="0" err="1"/>
              <a:t>дві</a:t>
            </a:r>
            <a:r>
              <a:rPr lang="ru-RU" dirty="0"/>
              <a:t> </a:t>
            </a:r>
            <a:r>
              <a:rPr lang="ru-RU" dirty="0" err="1"/>
              <a:t>тенденції</a:t>
            </a:r>
            <a:r>
              <a:rPr lang="ru-RU" dirty="0"/>
              <a:t>: перша </a:t>
            </a:r>
            <a:r>
              <a:rPr lang="ru-RU" dirty="0" err="1"/>
              <a:t>полягає</a:t>
            </a:r>
            <a:r>
              <a:rPr lang="ru-RU" dirty="0"/>
              <a:t> у </a:t>
            </a:r>
            <a:r>
              <a:rPr lang="ru-RU" dirty="0" err="1"/>
              <a:t>успішному</a:t>
            </a:r>
            <a:r>
              <a:rPr lang="ru-RU" dirty="0"/>
              <a:t> </a:t>
            </a:r>
            <a:r>
              <a:rPr lang="ru-RU" dirty="0" err="1"/>
              <a:t>завершенні</a:t>
            </a:r>
            <a:r>
              <a:rPr lang="ru-RU" dirty="0"/>
              <a:t> </a:t>
            </a:r>
            <a:r>
              <a:rPr lang="ru-RU" dirty="0" err="1"/>
              <a:t>пристосування</a:t>
            </a:r>
            <a:r>
              <a:rPr lang="ru-RU" dirty="0"/>
              <a:t> до умов </a:t>
            </a:r>
            <a:r>
              <a:rPr lang="ru-RU" dirty="0" err="1"/>
              <a:t>соціальної</a:t>
            </a:r>
            <a:r>
              <a:rPr lang="ru-RU" dirty="0"/>
              <a:t> </a:t>
            </a:r>
            <a:r>
              <a:rPr lang="ru-RU" dirty="0" err="1"/>
              <a:t>ізоляції</a:t>
            </a:r>
            <a:r>
              <a:rPr lang="ru-RU" dirty="0"/>
              <a:t>. Друга </a:t>
            </a:r>
            <a:r>
              <a:rPr lang="ru-RU" dirty="0" err="1"/>
              <a:t>характеризується</a:t>
            </a:r>
            <a:r>
              <a:rPr lang="ru-RU" dirty="0"/>
              <a:t> </a:t>
            </a:r>
            <a:r>
              <a:rPr lang="ru-RU" dirty="0" err="1"/>
              <a:t>поглибленням</a:t>
            </a:r>
            <a:r>
              <a:rPr lang="ru-RU" dirty="0"/>
              <a:t> та </a:t>
            </a:r>
            <a:r>
              <a:rPr lang="ru-RU" dirty="0" err="1"/>
              <a:t>наростанням</a:t>
            </a:r>
            <a:r>
              <a:rPr lang="ru-RU" dirty="0"/>
              <a:t> </a:t>
            </a:r>
            <a:r>
              <a:rPr lang="ru-RU" dirty="0" err="1"/>
              <a:t>негативних</a:t>
            </a:r>
            <a:r>
              <a:rPr lang="ru-RU" dirty="0"/>
              <a:t> </a:t>
            </a:r>
            <a:r>
              <a:rPr lang="ru-RU" dirty="0" err="1"/>
              <a:t>змін</a:t>
            </a:r>
            <a:r>
              <a:rPr lang="ru-RU" dirty="0"/>
              <a:t> в </a:t>
            </a:r>
            <a:r>
              <a:rPr lang="ru-RU" dirty="0" err="1"/>
              <a:t>особистості</a:t>
            </a:r>
            <a:r>
              <a:rPr lang="ru-RU" dirty="0"/>
              <a:t>,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закріпленням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перешкоджає</a:t>
            </a:r>
            <a:r>
              <a:rPr lang="ru-RU" dirty="0"/>
              <a:t> </a:t>
            </a:r>
            <a:r>
              <a:rPr lang="ru-RU" dirty="0" err="1"/>
              <a:t>успішній</a:t>
            </a:r>
            <a:r>
              <a:rPr lang="ru-RU" dirty="0"/>
              <a:t> </a:t>
            </a:r>
            <a:r>
              <a:rPr lang="ru-RU" dirty="0" err="1"/>
              <a:t>адаптації</a:t>
            </a:r>
            <a:r>
              <a:rPr lang="ru-RU" dirty="0"/>
              <a:t> до умов </a:t>
            </a:r>
            <a:r>
              <a:rPr lang="ru-RU" dirty="0" err="1"/>
              <a:t>позбавлення</a:t>
            </a:r>
            <a:r>
              <a:rPr lang="ru-RU" dirty="0"/>
              <a:t> </a:t>
            </a:r>
            <a:r>
              <a:rPr lang="ru-RU" dirty="0" err="1"/>
              <a:t>волі</a:t>
            </a:r>
            <a:r>
              <a:rPr lang="ru-RU" dirty="0"/>
              <a:t>, а </a:t>
            </a:r>
            <a:r>
              <a:rPr lang="ru-RU" dirty="0" err="1"/>
              <a:t>отже</a:t>
            </a:r>
            <a:r>
              <a:rPr lang="ru-RU" dirty="0"/>
              <a:t>, </a:t>
            </a:r>
            <a:r>
              <a:rPr lang="ru-RU" dirty="0" err="1"/>
              <a:t>виправленню</a:t>
            </a:r>
            <a:r>
              <a:rPr lang="ru-RU" dirty="0"/>
              <a:t> та </a:t>
            </a:r>
            <a:r>
              <a:rPr lang="ru-RU" dirty="0" err="1"/>
              <a:t>перевихованню</a:t>
            </a:r>
            <a:r>
              <a:rPr lang="ru-RU" dirty="0"/>
              <a:t>. </a:t>
            </a:r>
          </a:p>
          <a:p>
            <a:pPr algn="just"/>
            <a:endParaRPr lang="ru-RU" dirty="0"/>
          </a:p>
          <a:p>
            <a:pPr algn="just"/>
            <a:r>
              <a:rPr lang="ru-RU" b="1" i="1" dirty="0"/>
              <a:t>ІІІ – Фаза </a:t>
            </a:r>
            <a:r>
              <a:rPr lang="ru-RU" b="1" i="1" dirty="0" err="1"/>
              <a:t>завершення</a:t>
            </a:r>
            <a:r>
              <a:rPr lang="ru-RU" b="1" i="1" dirty="0"/>
              <a:t> </a:t>
            </a:r>
            <a:r>
              <a:rPr lang="ru-RU" b="1" i="1" dirty="0" err="1"/>
              <a:t>адаптації</a:t>
            </a:r>
            <a:r>
              <a:rPr lang="ru-RU" b="1" i="1" dirty="0"/>
              <a:t> –</a:t>
            </a:r>
            <a:r>
              <a:rPr lang="ru-RU" dirty="0"/>
              <a:t> </a:t>
            </a:r>
            <a:r>
              <a:rPr lang="ru-RU" dirty="0" err="1"/>
              <a:t>відбувається</a:t>
            </a:r>
            <a:r>
              <a:rPr lang="ru-RU" dirty="0"/>
              <a:t> </a:t>
            </a:r>
            <a:r>
              <a:rPr lang="ru-RU" dirty="0" err="1"/>
              <a:t>адаптація</a:t>
            </a:r>
            <a:r>
              <a:rPr lang="ru-RU" dirty="0"/>
              <a:t> до </a:t>
            </a:r>
            <a:r>
              <a:rPr lang="ru-RU" dirty="0" err="1"/>
              <a:t>наслідків</a:t>
            </a:r>
            <a:r>
              <a:rPr lang="ru-RU" dirty="0"/>
              <a:t> </a:t>
            </a:r>
            <a:r>
              <a:rPr lang="ru-RU" dirty="0" err="1"/>
              <a:t>соціальної</a:t>
            </a:r>
            <a:r>
              <a:rPr lang="ru-RU" dirty="0"/>
              <a:t> </a:t>
            </a:r>
            <a:r>
              <a:rPr lang="ru-RU" dirty="0" err="1"/>
              <a:t>ізоляції</a:t>
            </a:r>
            <a:r>
              <a:rPr lang="ru-RU" dirty="0"/>
              <a:t>, коли </a:t>
            </a:r>
            <a:r>
              <a:rPr lang="ru-RU" dirty="0" err="1"/>
              <a:t>засуджений</a:t>
            </a:r>
            <a:r>
              <a:rPr lang="ru-RU" dirty="0"/>
              <a:t> </a:t>
            </a:r>
            <a:r>
              <a:rPr lang="ru-RU" dirty="0" err="1"/>
              <a:t>починає</a:t>
            </a:r>
            <a:r>
              <a:rPr lang="ru-RU" dirty="0"/>
              <a:t> </a:t>
            </a:r>
            <a:r>
              <a:rPr lang="ru-RU" dirty="0" err="1"/>
              <a:t>жити</a:t>
            </a:r>
            <a:r>
              <a:rPr lang="ru-RU" dirty="0"/>
              <a:t> </a:t>
            </a:r>
            <a:r>
              <a:rPr lang="ru-RU" dirty="0" err="1"/>
              <a:t>сьогоденням</a:t>
            </a:r>
            <a:r>
              <a:rPr lang="ru-RU" dirty="0"/>
              <a:t>, </a:t>
            </a:r>
            <a:r>
              <a:rPr lang="ru-RU" dirty="0" err="1"/>
              <a:t>надією</a:t>
            </a:r>
            <a:r>
              <a:rPr lang="ru-RU" dirty="0"/>
              <a:t> на </a:t>
            </a:r>
            <a:r>
              <a:rPr lang="ru-RU" dirty="0" err="1"/>
              <a:t>майбутнє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17746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BD503F6-D13B-A92A-C2E4-C86AE1C1C115}"/>
              </a:ext>
            </a:extLst>
          </p:cNvPr>
          <p:cNvSpPr txBox="1"/>
          <p:nvPr/>
        </p:nvSpPr>
        <p:spPr>
          <a:xfrm>
            <a:off x="339213" y="210344"/>
            <a:ext cx="8465574" cy="6329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b="1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ru-RU" sz="2000" b="1" dirty="0" err="1"/>
              <a:t>Колективи</a:t>
            </a:r>
            <a:r>
              <a:rPr lang="ru-RU" sz="2000" b="1" dirty="0"/>
              <a:t> </a:t>
            </a:r>
            <a:r>
              <a:rPr lang="ru-RU" sz="2000" b="1" dirty="0" err="1"/>
              <a:t>засуджених</a:t>
            </a:r>
            <a:r>
              <a:rPr lang="ru-RU" sz="2000" b="1" dirty="0"/>
              <a:t> та </a:t>
            </a:r>
            <a:r>
              <a:rPr lang="ru-RU" sz="2000" b="1" dirty="0" err="1"/>
              <a:t>їх</a:t>
            </a:r>
            <a:r>
              <a:rPr lang="ru-RU" sz="2000" b="1" dirty="0"/>
              <a:t> </a:t>
            </a:r>
            <a:r>
              <a:rPr lang="ru-RU" sz="2000" b="1" dirty="0" err="1"/>
              <a:t>психологічна</a:t>
            </a:r>
            <a:r>
              <a:rPr lang="ru-RU" sz="2000" b="1" dirty="0"/>
              <a:t> характеристика</a:t>
            </a:r>
            <a:endParaRPr lang="ru-RU" b="1" dirty="0"/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dirty="0"/>
              <a:t>Для </a:t>
            </a:r>
            <a:r>
              <a:rPr lang="ru-RU" dirty="0" err="1"/>
              <a:t>колективу</a:t>
            </a:r>
            <a:r>
              <a:rPr lang="ru-RU" dirty="0"/>
              <a:t> </a:t>
            </a:r>
            <a:r>
              <a:rPr lang="ru-RU" dirty="0" err="1"/>
              <a:t>засуджених</a:t>
            </a:r>
            <a:r>
              <a:rPr lang="ru-RU" dirty="0"/>
              <a:t> </a:t>
            </a:r>
            <a:r>
              <a:rPr lang="ru-RU" dirty="0" err="1"/>
              <a:t>характерні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особливості</a:t>
            </a:r>
            <a:r>
              <a:rPr lang="ru-RU" dirty="0"/>
              <a:t>: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колектив</a:t>
            </a:r>
            <a:r>
              <a:rPr lang="ru-RU" dirty="0"/>
              <a:t> </a:t>
            </a:r>
            <a:r>
              <a:rPr lang="ru-RU" dirty="0" err="1"/>
              <a:t>закритого</a:t>
            </a:r>
            <a:r>
              <a:rPr lang="ru-RU" dirty="0"/>
              <a:t> типу;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 err="1"/>
              <a:t>колектив</a:t>
            </a:r>
            <a:r>
              <a:rPr lang="ru-RU" dirty="0"/>
              <a:t> </a:t>
            </a:r>
            <a:r>
              <a:rPr lang="ru-RU" dirty="0" err="1"/>
              <a:t>формується</a:t>
            </a:r>
            <a:r>
              <a:rPr lang="ru-RU" dirty="0"/>
              <a:t> з </a:t>
            </a:r>
            <a:r>
              <a:rPr lang="ru-RU" dirty="0" err="1"/>
              <a:t>правопорушників</a:t>
            </a:r>
            <a:r>
              <a:rPr lang="ru-RU" dirty="0"/>
              <a:t>, </a:t>
            </a:r>
            <a:r>
              <a:rPr lang="ru-RU" dirty="0" err="1"/>
              <a:t>позбавлених</a:t>
            </a:r>
            <a:r>
              <a:rPr lang="ru-RU" dirty="0"/>
              <a:t> </a:t>
            </a:r>
            <a:r>
              <a:rPr lang="ru-RU" dirty="0" err="1"/>
              <a:t>волі</a:t>
            </a:r>
            <a:r>
              <a:rPr lang="ru-RU" dirty="0"/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 err="1"/>
              <a:t>перебування</a:t>
            </a:r>
            <a:r>
              <a:rPr lang="ru-RU" dirty="0"/>
              <a:t> </a:t>
            </a:r>
            <a:r>
              <a:rPr lang="ru-RU" dirty="0" err="1"/>
              <a:t>засуджених</a:t>
            </a:r>
            <a:r>
              <a:rPr lang="ru-RU" dirty="0"/>
              <a:t> у </a:t>
            </a:r>
            <a:r>
              <a:rPr lang="ru-RU" dirty="0" err="1"/>
              <a:t>колективі</a:t>
            </a:r>
            <a:r>
              <a:rPr lang="ru-RU" dirty="0"/>
              <a:t> є </a:t>
            </a:r>
            <a:r>
              <a:rPr lang="ru-RU" dirty="0" err="1"/>
              <a:t>примусовим</a:t>
            </a:r>
            <a:r>
              <a:rPr lang="ru-RU" dirty="0"/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колективу</a:t>
            </a:r>
            <a:r>
              <a:rPr lang="ru-RU" dirty="0"/>
              <a:t> </a:t>
            </a:r>
            <a:r>
              <a:rPr lang="ru-RU" dirty="0" err="1"/>
              <a:t>докладно</a:t>
            </a:r>
            <a:r>
              <a:rPr lang="ru-RU" dirty="0"/>
              <a:t> </a:t>
            </a:r>
            <a:r>
              <a:rPr lang="ru-RU" dirty="0" err="1"/>
              <a:t>регламентується</a:t>
            </a:r>
            <a:r>
              <a:rPr lang="ru-RU" dirty="0"/>
              <a:t> нормами </a:t>
            </a:r>
            <a:r>
              <a:rPr lang="ru-RU" dirty="0" err="1"/>
              <a:t>кримінально-виконавчого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 err="1"/>
              <a:t>колектив</a:t>
            </a:r>
            <a:r>
              <a:rPr lang="ru-RU" dirty="0"/>
              <a:t> </a:t>
            </a:r>
            <a:r>
              <a:rPr lang="ru-RU" dirty="0" err="1"/>
              <a:t>характеризується</a:t>
            </a:r>
            <a:r>
              <a:rPr lang="ru-RU" dirty="0"/>
              <a:t> </a:t>
            </a:r>
            <a:r>
              <a:rPr lang="ru-RU" dirty="0" err="1"/>
              <a:t>істотними</a:t>
            </a:r>
            <a:r>
              <a:rPr lang="ru-RU" dirty="0"/>
              <a:t> </a:t>
            </a:r>
            <a:r>
              <a:rPr lang="ru-RU" dirty="0" err="1"/>
              <a:t>відмінностями</a:t>
            </a:r>
            <a:r>
              <a:rPr lang="ru-RU" dirty="0"/>
              <a:t> (</a:t>
            </a:r>
            <a:r>
              <a:rPr lang="ru-RU" dirty="0" err="1"/>
              <a:t>віковими</a:t>
            </a:r>
            <a:r>
              <a:rPr lang="ru-RU" dirty="0"/>
              <a:t>, </a:t>
            </a:r>
            <a:r>
              <a:rPr lang="ru-RU" dirty="0" err="1"/>
              <a:t>професійними</a:t>
            </a:r>
            <a:r>
              <a:rPr lang="ru-RU" dirty="0"/>
              <a:t>, </a:t>
            </a:r>
            <a:r>
              <a:rPr lang="ru-RU" dirty="0" err="1"/>
              <a:t>моральними</a:t>
            </a:r>
            <a:r>
              <a:rPr lang="ru-RU" dirty="0"/>
              <a:t>);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 err="1"/>
              <a:t>формування</a:t>
            </a:r>
            <a:r>
              <a:rPr lang="ru-RU" dirty="0"/>
              <a:t> і </a:t>
            </a:r>
            <a:r>
              <a:rPr lang="ru-RU" dirty="0" err="1"/>
              <a:t>специфіка</a:t>
            </a:r>
            <a:r>
              <a:rPr lang="ru-RU" dirty="0"/>
              <a:t> </a:t>
            </a:r>
            <a:r>
              <a:rPr lang="ru-RU" dirty="0" err="1"/>
              <a:t>колективу</a:t>
            </a:r>
            <a:r>
              <a:rPr lang="ru-RU" dirty="0"/>
              <a:t> </a:t>
            </a:r>
            <a:r>
              <a:rPr lang="ru-RU" dirty="0" err="1"/>
              <a:t>визначаються</a:t>
            </a:r>
            <a:r>
              <a:rPr lang="ru-RU" dirty="0"/>
              <a:t> видом </a:t>
            </a:r>
            <a:r>
              <a:rPr lang="ru-RU" dirty="0" err="1"/>
              <a:t>кримінально-виконавчої</a:t>
            </a:r>
            <a:r>
              <a:rPr lang="ru-RU" dirty="0"/>
              <a:t> установи;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колективу</a:t>
            </a:r>
            <a:r>
              <a:rPr lang="ru-RU" dirty="0"/>
              <a:t> </a:t>
            </a:r>
            <a:r>
              <a:rPr lang="ru-RU" dirty="0" err="1"/>
              <a:t>зумовлюються</a:t>
            </a:r>
            <a:r>
              <a:rPr lang="ru-RU" dirty="0"/>
              <a:t> видом і характером </a:t>
            </a:r>
            <a:r>
              <a:rPr lang="ru-RU" dirty="0" err="1"/>
              <a:t>виробничої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ru-RU" dirty="0">
              <a:solidFill>
                <a:srgbClr val="000000"/>
              </a:solidFill>
              <a:latin typeface="Roboto" panose="02000000000000000000" pitchFamily="2" charset="0"/>
            </a:endParaRPr>
          </a:p>
          <a:p>
            <a:pPr algn="just"/>
            <a:r>
              <a:rPr lang="ru-RU" dirty="0"/>
              <a:t>За структурою </a:t>
            </a:r>
            <a:r>
              <a:rPr lang="ru-RU" dirty="0" err="1"/>
              <a:t>колективи</a:t>
            </a:r>
            <a:r>
              <a:rPr lang="ru-RU" dirty="0"/>
              <a:t> </a:t>
            </a:r>
            <a:r>
              <a:rPr lang="ru-RU" dirty="0" err="1"/>
              <a:t>засуджених</a:t>
            </a:r>
            <a:r>
              <a:rPr lang="ru-RU" dirty="0"/>
              <a:t> </a:t>
            </a:r>
            <a:r>
              <a:rPr lang="ru-RU" dirty="0" err="1"/>
              <a:t>поділяються</a:t>
            </a:r>
            <a:r>
              <a:rPr lang="ru-RU" dirty="0"/>
              <a:t> на </a:t>
            </a:r>
            <a:r>
              <a:rPr lang="ru-RU" b="1" dirty="0" err="1"/>
              <a:t>формальні</a:t>
            </a:r>
            <a:r>
              <a:rPr lang="ru-RU" dirty="0"/>
              <a:t> і </a:t>
            </a:r>
            <a:r>
              <a:rPr lang="ru-RU" b="1" dirty="0" err="1"/>
              <a:t>неформальні</a:t>
            </a:r>
            <a:r>
              <a:rPr lang="ru-RU" dirty="0"/>
              <a:t>. </a:t>
            </a:r>
            <a:r>
              <a:rPr lang="ru-RU" b="1" dirty="0" err="1"/>
              <a:t>Формальні</a:t>
            </a:r>
            <a:r>
              <a:rPr lang="ru-RU" b="1" dirty="0"/>
              <a:t> </a:t>
            </a:r>
            <a:r>
              <a:rPr lang="ru-RU" b="1" dirty="0" err="1"/>
              <a:t>колективи</a:t>
            </a:r>
            <a:r>
              <a:rPr lang="ru-RU" b="1" dirty="0"/>
              <a:t> </a:t>
            </a:r>
            <a:r>
              <a:rPr lang="ru-RU" dirty="0" err="1"/>
              <a:t>поділяються</a:t>
            </a:r>
            <a:r>
              <a:rPr lang="ru-RU" dirty="0"/>
              <a:t> на: </a:t>
            </a:r>
            <a:r>
              <a:rPr lang="ru-RU" i="1" dirty="0" err="1"/>
              <a:t>первинні</a:t>
            </a:r>
            <a:r>
              <a:rPr lang="ru-RU" i="1" dirty="0"/>
              <a:t>, </a:t>
            </a:r>
            <a:r>
              <a:rPr lang="ru-RU" i="1" dirty="0" err="1"/>
              <a:t>проміжні</a:t>
            </a:r>
            <a:r>
              <a:rPr lang="ru-RU" i="1" dirty="0"/>
              <a:t>, </a:t>
            </a:r>
            <a:r>
              <a:rPr lang="ru-RU" i="1" dirty="0" err="1"/>
              <a:t>загальні</a:t>
            </a:r>
            <a:r>
              <a:rPr lang="ru-RU" dirty="0"/>
              <a:t>. </a:t>
            </a:r>
            <a:r>
              <a:rPr lang="ru-RU" dirty="0" err="1"/>
              <a:t>Первинні</a:t>
            </a:r>
            <a:r>
              <a:rPr lang="ru-RU" dirty="0"/>
              <a:t> </a:t>
            </a:r>
            <a:r>
              <a:rPr lang="ru-RU" dirty="0" err="1"/>
              <a:t>колективи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підрозділи</a:t>
            </a:r>
            <a:r>
              <a:rPr lang="ru-RU" dirty="0"/>
              <a:t>, як ланка, бригада, </a:t>
            </a:r>
            <a:r>
              <a:rPr lang="ru-RU" dirty="0" err="1"/>
              <a:t>відділення</a:t>
            </a:r>
            <a:r>
              <a:rPr lang="ru-RU" dirty="0"/>
              <a:t>; </a:t>
            </a:r>
            <a:r>
              <a:rPr lang="ru-RU" dirty="0" err="1"/>
              <a:t>проміжні</a:t>
            </a:r>
            <a:r>
              <a:rPr lang="ru-RU" dirty="0"/>
              <a:t> </a:t>
            </a:r>
            <a:r>
              <a:rPr lang="ru-RU" dirty="0" err="1"/>
              <a:t>поєднують</a:t>
            </a:r>
            <a:r>
              <a:rPr lang="ru-RU" dirty="0"/>
              <a:t> </a:t>
            </a:r>
            <a:r>
              <a:rPr lang="ru-RU" dirty="0" err="1"/>
              <a:t>декілька</a:t>
            </a:r>
            <a:r>
              <a:rPr lang="ru-RU" dirty="0"/>
              <a:t> бригад. </a:t>
            </a:r>
            <a:r>
              <a:rPr lang="ru-RU" dirty="0" err="1"/>
              <a:t>Усі</a:t>
            </a:r>
            <a:r>
              <a:rPr lang="ru-RU" dirty="0"/>
              <a:t> </a:t>
            </a:r>
            <a:r>
              <a:rPr lang="ru-RU" dirty="0" err="1"/>
              <a:t>формальні</a:t>
            </a:r>
            <a:r>
              <a:rPr lang="ru-RU" dirty="0"/>
              <a:t> </a:t>
            </a:r>
            <a:r>
              <a:rPr lang="ru-RU" dirty="0" err="1"/>
              <a:t>підрозділи</a:t>
            </a:r>
            <a:r>
              <a:rPr lang="ru-RU" dirty="0"/>
              <a:t> </a:t>
            </a:r>
            <a:r>
              <a:rPr lang="ru-RU" dirty="0" err="1"/>
              <a:t>функціонують</a:t>
            </a:r>
            <a:r>
              <a:rPr lang="ru-RU" dirty="0"/>
              <a:t> у </a:t>
            </a:r>
            <a:r>
              <a:rPr lang="ru-RU" dirty="0" err="1"/>
              <a:t>загальному</a:t>
            </a:r>
            <a:r>
              <a:rPr lang="ru-RU" dirty="0"/>
              <a:t> </a:t>
            </a:r>
            <a:r>
              <a:rPr lang="ru-RU" dirty="0" err="1"/>
              <a:t>колективі</a:t>
            </a:r>
            <a:r>
              <a:rPr lang="ru-RU" dirty="0"/>
              <a:t> </a:t>
            </a:r>
            <a:r>
              <a:rPr lang="ru-RU" dirty="0" err="1"/>
              <a:t>засуджених</a:t>
            </a:r>
            <a:r>
              <a:rPr lang="ru-RU" dirty="0"/>
              <a:t>. </a:t>
            </a:r>
          </a:p>
          <a:p>
            <a:pPr algn="just"/>
            <a:r>
              <a:rPr lang="ru-RU" b="1" dirty="0" err="1"/>
              <a:t>Неформальні</a:t>
            </a:r>
            <a:r>
              <a:rPr lang="ru-RU" b="1" dirty="0"/>
              <a:t> </a:t>
            </a:r>
            <a:r>
              <a:rPr lang="ru-RU" b="1" dirty="0" err="1"/>
              <a:t>колективи</a:t>
            </a:r>
            <a:r>
              <a:rPr lang="ru-RU" b="1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мікрогрупи</a:t>
            </a:r>
            <a:r>
              <a:rPr lang="ru-RU" dirty="0"/>
              <a:t> </a:t>
            </a:r>
            <a:r>
              <a:rPr lang="ru-RU" dirty="0" err="1"/>
              <a:t>утворюються</a:t>
            </a:r>
            <a:r>
              <a:rPr lang="ru-RU" dirty="0"/>
              <a:t> у </a:t>
            </a:r>
            <a:r>
              <a:rPr lang="ru-RU" dirty="0" err="1"/>
              <a:t>результаті</a:t>
            </a:r>
            <a:r>
              <a:rPr lang="ru-RU" dirty="0"/>
              <a:t> </a:t>
            </a:r>
            <a:r>
              <a:rPr lang="ru-RU" dirty="0" err="1"/>
              <a:t>тяжіння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заснованого</a:t>
            </a:r>
            <a:r>
              <a:rPr lang="ru-RU" dirty="0"/>
              <a:t> на </a:t>
            </a:r>
            <a:r>
              <a:rPr lang="ru-RU" dirty="0" err="1"/>
              <a:t>різних</a:t>
            </a:r>
            <a:r>
              <a:rPr lang="ru-RU" dirty="0"/>
              <a:t> характеристиках (</a:t>
            </a:r>
            <a:r>
              <a:rPr lang="ru-RU" dirty="0" err="1"/>
              <a:t>наприклад</a:t>
            </a:r>
            <a:r>
              <a:rPr lang="ru-RU" dirty="0"/>
              <a:t> </a:t>
            </a:r>
            <a:r>
              <a:rPr lang="ru-RU" dirty="0" err="1"/>
              <a:t>національній</a:t>
            </a:r>
            <a:r>
              <a:rPr lang="ru-RU" dirty="0"/>
              <a:t> </a:t>
            </a:r>
            <a:r>
              <a:rPr lang="ru-RU" dirty="0" err="1"/>
              <a:t>належності</a:t>
            </a:r>
            <a:r>
              <a:rPr lang="ru-RU" dirty="0"/>
              <a:t>, </a:t>
            </a:r>
            <a:r>
              <a:rPr lang="ru-RU" dirty="0" err="1"/>
              <a:t>подібності</a:t>
            </a:r>
            <a:r>
              <a:rPr lang="ru-RU" dirty="0"/>
              <a:t> </a:t>
            </a:r>
            <a:r>
              <a:rPr lang="ru-RU" dirty="0" err="1"/>
              <a:t>доль</a:t>
            </a:r>
            <a:r>
              <a:rPr lang="ru-RU" dirty="0"/>
              <a:t>, виду </a:t>
            </a:r>
            <a:r>
              <a:rPr lang="ru-RU" dirty="0" err="1"/>
              <a:t>вчиненого</a:t>
            </a:r>
            <a:r>
              <a:rPr lang="ru-RU" dirty="0"/>
              <a:t> </a:t>
            </a:r>
            <a:r>
              <a:rPr lang="ru-RU" dirty="0" err="1"/>
              <a:t>злочину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).</a:t>
            </a:r>
            <a:endParaRPr lang="ru-RU" dirty="0">
              <a:solidFill>
                <a:srgbClr val="000000"/>
              </a:solidFill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500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BD503F6-D13B-A92A-C2E4-C86AE1C1C115}"/>
              </a:ext>
            </a:extLst>
          </p:cNvPr>
          <p:cNvSpPr txBox="1"/>
          <p:nvPr/>
        </p:nvSpPr>
        <p:spPr>
          <a:xfrm>
            <a:off x="415414" y="896030"/>
            <a:ext cx="8313172" cy="4816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000" b="1" dirty="0" err="1"/>
              <a:t>Кримінальна</a:t>
            </a:r>
            <a:r>
              <a:rPr lang="ru-RU" sz="2000" b="1" dirty="0"/>
              <a:t> субкультура в </a:t>
            </a:r>
            <a:r>
              <a:rPr lang="ru-RU" sz="2000" b="1" dirty="0" err="1"/>
              <a:t>місцях</a:t>
            </a:r>
            <a:r>
              <a:rPr lang="ru-RU" sz="2000" b="1" dirty="0"/>
              <a:t> </a:t>
            </a:r>
            <a:r>
              <a:rPr lang="ru-RU" sz="2000" b="1" dirty="0" err="1"/>
              <a:t>позбавлення</a:t>
            </a:r>
            <a:r>
              <a:rPr lang="ru-RU" sz="2000" b="1" dirty="0"/>
              <a:t> </a:t>
            </a:r>
            <a:r>
              <a:rPr lang="ru-RU" sz="2000" b="1" dirty="0" err="1"/>
              <a:t>волі</a:t>
            </a:r>
            <a:endParaRPr lang="ru-RU" sz="2000" b="1" dirty="0"/>
          </a:p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endParaRPr lang="ru-RU" b="1" dirty="0"/>
          </a:p>
          <a:p>
            <a:pPr marL="285750" indent="-2857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dirty="0"/>
              <a:t>«</a:t>
            </a:r>
            <a:r>
              <a:rPr lang="ru-RU" dirty="0" err="1"/>
              <a:t>Злодійський</a:t>
            </a:r>
            <a:r>
              <a:rPr lang="ru-RU" dirty="0"/>
              <a:t> закон»</a:t>
            </a:r>
          </a:p>
          <a:p>
            <a:pPr marL="285750" indent="-2857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dirty="0"/>
              <a:t>Порядок </a:t>
            </a:r>
            <a:r>
              <a:rPr lang="ru-RU" dirty="0" err="1"/>
              <a:t>випробування</a:t>
            </a:r>
            <a:r>
              <a:rPr lang="ru-RU" dirty="0"/>
              <a:t> </a:t>
            </a:r>
            <a:r>
              <a:rPr lang="ru-RU" dirty="0" err="1"/>
              <a:t>новачків</a:t>
            </a:r>
            <a:r>
              <a:rPr lang="ru-RU" dirty="0"/>
              <a:t> у </a:t>
            </a:r>
            <a:r>
              <a:rPr lang="ru-RU" dirty="0" err="1"/>
              <a:t>місцях</a:t>
            </a:r>
            <a:r>
              <a:rPr lang="ru-RU" dirty="0"/>
              <a:t> </a:t>
            </a:r>
            <a:r>
              <a:rPr lang="ru-RU" dirty="0" err="1"/>
              <a:t>позбавлення</a:t>
            </a:r>
            <a:r>
              <a:rPr lang="ru-RU" dirty="0"/>
              <a:t> </a:t>
            </a:r>
            <a:r>
              <a:rPr lang="ru-RU" dirty="0" err="1"/>
              <a:t>волі</a:t>
            </a:r>
            <a:r>
              <a:rPr lang="ru-RU" dirty="0"/>
              <a:t>,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прийому</a:t>
            </a:r>
            <a:r>
              <a:rPr lang="ru-RU" dirty="0"/>
              <a:t> до </a:t>
            </a:r>
            <a:r>
              <a:rPr lang="ru-RU" dirty="0" err="1"/>
              <a:t>злочинного</a:t>
            </a:r>
            <a:r>
              <a:rPr lang="ru-RU" dirty="0"/>
              <a:t> </a:t>
            </a:r>
            <a:r>
              <a:rPr lang="ru-RU" dirty="0" err="1"/>
              <a:t>середовища</a:t>
            </a:r>
            <a:r>
              <a:rPr lang="ru-RU" dirty="0"/>
              <a:t> («прописка»): «приколи», а </a:t>
            </a:r>
            <a:r>
              <a:rPr lang="ru-RU" dirty="0" err="1"/>
              <a:t>саме</a:t>
            </a:r>
            <a:r>
              <a:rPr lang="ru-RU" dirty="0"/>
              <a:t> загадки на </a:t>
            </a:r>
            <a:r>
              <a:rPr lang="ru-RU" dirty="0" err="1"/>
              <a:t>знання</a:t>
            </a:r>
            <a:r>
              <a:rPr lang="ru-RU" dirty="0"/>
              <a:t> «</a:t>
            </a:r>
            <a:r>
              <a:rPr lang="ru-RU" dirty="0" err="1"/>
              <a:t>законів</a:t>
            </a:r>
            <a:r>
              <a:rPr lang="ru-RU" dirty="0"/>
              <a:t>» </a:t>
            </a:r>
            <a:r>
              <a:rPr lang="ru-RU" dirty="0" err="1"/>
              <a:t>злочинного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; </a:t>
            </a:r>
            <a:r>
              <a:rPr lang="ru-RU" dirty="0" err="1"/>
              <a:t>спеціальні</a:t>
            </a:r>
            <a:r>
              <a:rPr lang="ru-RU" dirty="0"/>
              <a:t> </a:t>
            </a:r>
            <a:r>
              <a:rPr lang="ru-RU" dirty="0" err="1"/>
              <a:t>забави</a:t>
            </a:r>
            <a:r>
              <a:rPr lang="ru-RU" dirty="0"/>
              <a:t> — з метою </a:t>
            </a:r>
            <a:r>
              <a:rPr lang="ru-RU" dirty="0" err="1"/>
              <a:t>принизити</a:t>
            </a:r>
            <a:r>
              <a:rPr lang="ru-RU" dirty="0"/>
              <a:t> </a:t>
            </a:r>
            <a:r>
              <a:rPr lang="ru-RU" dirty="0" err="1"/>
              <a:t>новачка</a:t>
            </a:r>
            <a:r>
              <a:rPr lang="ru-RU" dirty="0"/>
              <a:t>, </a:t>
            </a:r>
            <a:r>
              <a:rPr lang="ru-RU" dirty="0" err="1"/>
              <a:t>пожартувати</a:t>
            </a:r>
            <a:r>
              <a:rPr lang="ru-RU" dirty="0"/>
              <a:t> над ним; </a:t>
            </a:r>
            <a:r>
              <a:rPr lang="ru-RU" dirty="0" err="1"/>
              <a:t>випробування</a:t>
            </a:r>
            <a:r>
              <a:rPr lang="ru-RU" dirty="0"/>
              <a:t>; шантаж; </a:t>
            </a:r>
            <a:r>
              <a:rPr lang="ru-RU" dirty="0" err="1"/>
              <a:t>єдиноборство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</a:t>
            </a:r>
          </a:p>
          <a:p>
            <a:pPr marL="285750" indent="-2857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dirty="0" err="1"/>
              <a:t>Стигматизація</a:t>
            </a:r>
            <a:r>
              <a:rPr lang="ru-RU" dirty="0"/>
              <a:t> — </a:t>
            </a:r>
            <a:r>
              <a:rPr lang="ru-RU" dirty="0" err="1"/>
              <a:t>своєрідне</a:t>
            </a:r>
            <a:r>
              <a:rPr lang="ru-RU" dirty="0"/>
              <a:t> </a:t>
            </a:r>
            <a:r>
              <a:rPr lang="ru-RU" dirty="0" err="1"/>
              <a:t>таврування</a:t>
            </a:r>
            <a:r>
              <a:rPr lang="ru-RU" dirty="0"/>
              <a:t> </a:t>
            </a:r>
            <a:r>
              <a:rPr lang="ru-RU" dirty="0" err="1"/>
              <a:t>представників</a:t>
            </a:r>
            <a:r>
              <a:rPr lang="ru-RU" dirty="0"/>
              <a:t> </a:t>
            </a:r>
            <a:r>
              <a:rPr lang="ru-RU" dirty="0" err="1"/>
              <a:t>місць</a:t>
            </a:r>
            <a:r>
              <a:rPr lang="ru-RU" dirty="0"/>
              <a:t> </a:t>
            </a:r>
            <a:r>
              <a:rPr lang="ru-RU" dirty="0" err="1"/>
              <a:t>позбавлення</a:t>
            </a:r>
            <a:r>
              <a:rPr lang="ru-RU" dirty="0"/>
              <a:t> </a:t>
            </a:r>
            <a:r>
              <a:rPr lang="ru-RU" dirty="0" err="1"/>
              <a:t>волі</a:t>
            </a:r>
            <a:r>
              <a:rPr lang="ru-RU" dirty="0"/>
              <a:t>: </a:t>
            </a:r>
            <a:r>
              <a:rPr lang="ru-RU" dirty="0" err="1"/>
              <a:t>нанесення</a:t>
            </a:r>
            <a:r>
              <a:rPr lang="ru-RU" dirty="0"/>
              <a:t> </a:t>
            </a:r>
            <a:r>
              <a:rPr lang="ru-RU" dirty="0" err="1"/>
              <a:t>татуювань</a:t>
            </a:r>
            <a:r>
              <a:rPr lang="ru-RU" dirty="0"/>
              <a:t>, </a:t>
            </a:r>
            <a:r>
              <a:rPr lang="ru-RU" dirty="0" err="1"/>
              <a:t>присвоєння</a:t>
            </a:r>
            <a:r>
              <a:rPr lang="ru-RU" dirty="0"/>
              <a:t> </a:t>
            </a:r>
            <a:r>
              <a:rPr lang="ru-RU" dirty="0" err="1"/>
              <a:t>кличок</a:t>
            </a:r>
            <a:r>
              <a:rPr lang="ru-RU" dirty="0"/>
              <a:t>, </a:t>
            </a:r>
            <a:r>
              <a:rPr lang="ru-RU" dirty="0" err="1"/>
              <a:t>наділення</a:t>
            </a:r>
            <a:r>
              <a:rPr lang="ru-RU" dirty="0"/>
              <a:t> </a:t>
            </a:r>
            <a:r>
              <a:rPr lang="ru-RU" dirty="0" err="1"/>
              <a:t>речовими</a:t>
            </a:r>
            <a:r>
              <a:rPr lang="ru-RU" dirty="0"/>
              <a:t> атрибутами (</a:t>
            </a:r>
            <a:r>
              <a:rPr lang="ru-RU" dirty="0" err="1"/>
              <a:t>відображається</a:t>
            </a:r>
            <a:r>
              <a:rPr lang="ru-RU" dirty="0"/>
              <a:t> в </a:t>
            </a:r>
            <a:r>
              <a:rPr lang="ru-RU" dirty="0" err="1"/>
              <a:t>особистих</a:t>
            </a:r>
            <a:r>
              <a:rPr lang="ru-RU" dirty="0"/>
              <a:t> речах, </a:t>
            </a:r>
            <a:r>
              <a:rPr lang="ru-RU" dirty="0" err="1"/>
              <a:t>одязі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.).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endParaRPr lang="ru-RU" dirty="0"/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endParaRPr lang="ru-RU" dirty="0">
              <a:solidFill>
                <a:srgbClr val="000000"/>
              </a:solidFill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5611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91</TotalTime>
  <Words>1374</Words>
  <Application>Microsoft Office PowerPoint</Application>
  <PresentationFormat>Экран (4:3)</PresentationFormat>
  <Paragraphs>85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Roboto</vt:lpstr>
      <vt:lpstr>Wingdings</vt:lpstr>
      <vt:lpstr>Тема Office</vt:lpstr>
      <vt:lpstr>Пенітенціарна психологія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Пенітенціарна психологія</dc:title>
  <dc:creator>Natalia Kalaitan</dc:creator>
  <cp:lastModifiedBy>Natalia Kalaitan</cp:lastModifiedBy>
  <cp:revision>9</cp:revision>
  <dcterms:created xsi:type="dcterms:W3CDTF">2023-05-23T20:00:28Z</dcterms:created>
  <dcterms:modified xsi:type="dcterms:W3CDTF">2023-05-23T21:31:41Z</dcterms:modified>
</cp:coreProperties>
</file>