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5" r:id="rId8"/>
    <p:sldId id="258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7817-9B89-4867-9658-1EAD798E8F55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9104-86FA-4C1A-BE61-68ADC8A3C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7817-9B89-4867-9658-1EAD798E8F55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9104-86FA-4C1A-BE61-68ADC8A3C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4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7817-9B89-4867-9658-1EAD798E8F55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9104-86FA-4C1A-BE61-68ADC8A3C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2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7817-9B89-4867-9658-1EAD798E8F55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9104-86FA-4C1A-BE61-68ADC8A3C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25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7817-9B89-4867-9658-1EAD798E8F55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9104-86FA-4C1A-BE61-68ADC8A3C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2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7817-9B89-4867-9658-1EAD798E8F55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9104-86FA-4C1A-BE61-68ADC8A3C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7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7817-9B89-4867-9658-1EAD798E8F55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9104-86FA-4C1A-BE61-68ADC8A3C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5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7817-9B89-4867-9658-1EAD798E8F55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9104-86FA-4C1A-BE61-68ADC8A3C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5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7817-9B89-4867-9658-1EAD798E8F55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9104-86FA-4C1A-BE61-68ADC8A3C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89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7817-9B89-4867-9658-1EAD798E8F55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9104-86FA-4C1A-BE61-68ADC8A3C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7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7817-9B89-4867-9658-1EAD798E8F55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9104-86FA-4C1A-BE61-68ADC8A3C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87817-9B89-4867-9658-1EAD798E8F55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29104-86FA-4C1A-BE61-68ADC8A3C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1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472488-8F7A-2EC5-D427-C01A5F166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855" y="471948"/>
            <a:ext cx="7632290" cy="570118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rgbClr val="C00000"/>
                </a:solidFill>
                <a:latin typeface="Roboto" panose="02000000000000000000" pitchFamily="2" charset="0"/>
                <a:ea typeface="+mn-ea"/>
                <a:cs typeface="+mn-cs"/>
              </a:rPr>
              <a:t>Пенітенціарна психологія</a:t>
            </a:r>
            <a:endParaRPr lang="en-US" sz="2800" b="1" dirty="0">
              <a:solidFill>
                <a:srgbClr val="C00000"/>
              </a:solidFill>
              <a:latin typeface="Roboto" panose="02000000000000000000" pitchFamily="2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A0CEC4-E671-8C1C-A337-033FC63CDB4F}"/>
              </a:ext>
            </a:extLst>
          </p:cNvPr>
          <p:cNvSpPr txBox="1"/>
          <p:nvPr/>
        </p:nvSpPr>
        <p:spPr>
          <a:xfrm>
            <a:off x="599768" y="1607007"/>
            <a:ext cx="794446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Пенітенціарна</a:t>
            </a:r>
            <a:r>
              <a:rPr lang="ru-RU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психологія</a:t>
            </a:r>
            <a:r>
              <a:rPr lang="ru-RU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досліджує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проблеми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ефективності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кримінального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покарання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динаміку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особистості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засудженого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соціально-психологічні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явища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спільнотах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засуджених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особливості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ціннісних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орієнтації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стереотипів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поведінки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малих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груп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в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умовах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соціальної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ізоляції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психологічні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особливості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особистості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вихователя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колективу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виправно-трудових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установ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pPr algn="just"/>
            <a:endParaRPr lang="ru-RU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pPr algn="just"/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Взаємодіючи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з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кримінально-виконавчим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правом,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пенітенціарна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психологія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покликана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розробляти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практичні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рекомендації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щодо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ресоціалізації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засуджених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засоби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прийоми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психологічної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корекції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особи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злочинців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pPr algn="just"/>
            <a:endParaRPr lang="ru-RU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pPr algn="just"/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Діяльність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пенітенціарної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регламентована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 panose="02000000000000000000" pitchFamily="2" charset="0"/>
              </a:rPr>
              <a:t>Кримінально-виконавчим</a:t>
            </a:r>
            <a:r>
              <a:rPr lang="ru-RU" b="1" dirty="0">
                <a:solidFill>
                  <a:srgbClr val="000000"/>
                </a:solidFill>
                <a:latin typeface="Roboto" panose="02000000000000000000" pitchFamily="2" charset="0"/>
              </a:rPr>
              <a:t> Кодексом </a:t>
            </a:r>
            <a:r>
              <a:rPr lang="ru-RU" b="1" dirty="0" err="1">
                <a:solidFill>
                  <a:srgbClr val="000000"/>
                </a:solidFill>
                <a:latin typeface="Roboto" panose="02000000000000000000" pitchFamily="2" charset="0"/>
              </a:rPr>
              <a:t>України</a:t>
            </a:r>
            <a:r>
              <a:rPr lang="ru-RU" b="1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та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іншими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нормативними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актами.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395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BD503F6-D13B-A92A-C2E4-C86AE1C1C115}"/>
              </a:ext>
            </a:extLst>
          </p:cNvPr>
          <p:cNvSpPr txBox="1"/>
          <p:nvPr/>
        </p:nvSpPr>
        <p:spPr>
          <a:xfrm>
            <a:off x="415414" y="512572"/>
            <a:ext cx="8313172" cy="6209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 err="1"/>
              <a:t>Ресоціалізація</a:t>
            </a:r>
            <a:r>
              <a:rPr lang="ru-RU" b="1" dirty="0"/>
              <a:t> особи </a:t>
            </a:r>
            <a:r>
              <a:rPr lang="ru-RU" b="1" dirty="0" err="1"/>
              <a:t>засудженого</a:t>
            </a:r>
            <a:r>
              <a:rPr lang="ru-RU" b="1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формуванні</a:t>
            </a:r>
            <a:r>
              <a:rPr lang="ru-RU" dirty="0"/>
              <a:t> </a:t>
            </a:r>
            <a:r>
              <a:rPr lang="ru-RU" dirty="0" err="1"/>
              <a:t>законослухняної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для </a:t>
            </a:r>
            <a:r>
              <a:rPr lang="ru-RU" dirty="0" err="1"/>
              <a:t>життя</a:t>
            </a:r>
            <a:r>
              <a:rPr lang="ru-RU" dirty="0"/>
              <a:t> на </a:t>
            </a:r>
            <a:r>
              <a:rPr lang="ru-RU" dirty="0" err="1"/>
              <a:t>волі</a:t>
            </a:r>
            <a:r>
              <a:rPr lang="ru-RU" dirty="0"/>
              <a:t>, </a:t>
            </a:r>
            <a:r>
              <a:rPr lang="ru-RU" dirty="0" err="1"/>
              <a:t>зміні</a:t>
            </a:r>
            <a:r>
              <a:rPr lang="ru-RU" dirty="0"/>
              <a:t> </a:t>
            </a:r>
            <a:r>
              <a:rPr lang="ru-RU" dirty="0" err="1"/>
              <a:t>особистісної</a:t>
            </a:r>
            <a:r>
              <a:rPr lang="ru-RU" dirty="0"/>
              <a:t> </a:t>
            </a:r>
            <a:r>
              <a:rPr lang="ru-RU" dirty="0" err="1"/>
              <a:t>спрямованості</a:t>
            </a:r>
            <a:r>
              <a:rPr lang="ru-RU" dirty="0"/>
              <a:t>, </a:t>
            </a:r>
            <a:r>
              <a:rPr lang="ru-RU" dirty="0" err="1"/>
              <a:t>відновленні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порушених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 особи,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необхідної</a:t>
            </a:r>
            <a:r>
              <a:rPr lang="ru-RU" dirty="0"/>
              <a:t> </a:t>
            </a:r>
            <a:r>
              <a:rPr lang="ru-RU" dirty="0" err="1"/>
              <a:t>психокорекції</a:t>
            </a:r>
            <a:r>
              <a:rPr lang="ru-RU" dirty="0"/>
              <a:t>. </a:t>
            </a:r>
            <a:r>
              <a:rPr lang="ru-RU" dirty="0" err="1"/>
              <a:t>Важливим</a:t>
            </a:r>
            <a:r>
              <a:rPr lang="ru-RU" dirty="0"/>
              <a:t> </a:t>
            </a:r>
            <a:r>
              <a:rPr lang="ru-RU" dirty="0" err="1"/>
              <a:t>завданням</a:t>
            </a:r>
            <a:r>
              <a:rPr lang="ru-RU" dirty="0"/>
              <a:t> </a:t>
            </a:r>
            <a:r>
              <a:rPr lang="ru-RU" dirty="0" err="1"/>
              <a:t>пенітенціарних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є </a:t>
            </a:r>
            <a:r>
              <a:rPr lang="ru-RU" dirty="0" err="1"/>
              <a:t>підготовка</a:t>
            </a:r>
            <a:r>
              <a:rPr lang="ru-RU" dirty="0"/>
              <a:t> </a:t>
            </a:r>
            <a:r>
              <a:rPr lang="ru-RU" dirty="0" err="1"/>
              <a:t>засуджених</a:t>
            </a:r>
            <a:r>
              <a:rPr lang="ru-RU" dirty="0"/>
              <a:t> до </a:t>
            </a:r>
            <a:r>
              <a:rPr lang="ru-RU" dirty="0" err="1"/>
              <a:t>повернення</a:t>
            </a:r>
            <a:r>
              <a:rPr lang="ru-RU" dirty="0"/>
              <a:t> на волю, </a:t>
            </a:r>
            <a:r>
              <a:rPr lang="ru-RU" dirty="0" err="1"/>
              <a:t>включення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у </a:t>
            </a:r>
            <a:r>
              <a:rPr lang="ru-RU" dirty="0" err="1"/>
              <a:t>нормальне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 err="1"/>
              <a:t>Програма</a:t>
            </a:r>
            <a:r>
              <a:rPr lang="ru-RU" b="1" dirty="0"/>
              <a:t> </a:t>
            </a:r>
            <a:r>
              <a:rPr lang="ru-RU" b="1" dirty="0" err="1"/>
              <a:t>підготовки</a:t>
            </a:r>
            <a:r>
              <a:rPr lang="ru-RU" b="1" dirty="0"/>
              <a:t> </a:t>
            </a:r>
            <a:r>
              <a:rPr lang="ru-RU" b="1" dirty="0" err="1"/>
              <a:t>засуджених</a:t>
            </a:r>
            <a:r>
              <a:rPr lang="ru-RU" b="1" dirty="0"/>
              <a:t> до </a:t>
            </a:r>
            <a:r>
              <a:rPr lang="ru-RU" b="1" dirty="0" err="1"/>
              <a:t>життя</a:t>
            </a:r>
            <a:r>
              <a:rPr lang="ru-RU" b="1" dirty="0"/>
              <a:t> на </a:t>
            </a:r>
            <a:r>
              <a:rPr lang="ru-RU" b="1" dirty="0" err="1"/>
              <a:t>волі</a:t>
            </a:r>
            <a:r>
              <a:rPr lang="ru-RU" b="1" dirty="0"/>
              <a:t> </a:t>
            </a:r>
            <a:r>
              <a:rPr lang="ru-RU" b="1" dirty="0" err="1"/>
              <a:t>містить</a:t>
            </a:r>
            <a:r>
              <a:rPr lang="ru-RU" b="1" dirty="0"/>
              <a:t>: </a:t>
            </a:r>
          </a:p>
          <a:p>
            <a:pPr marL="342900" indent="-342900" algn="just">
              <a:buAutoNum type="arabicParenR"/>
            </a:pPr>
            <a:r>
              <a:rPr lang="ru-RU" dirty="0" err="1"/>
              <a:t>правовий</a:t>
            </a:r>
            <a:r>
              <a:rPr lang="ru-RU" dirty="0"/>
              <a:t> аспект (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правовій</a:t>
            </a:r>
            <a:r>
              <a:rPr lang="ru-RU" dirty="0"/>
              <a:t> </a:t>
            </a:r>
            <a:r>
              <a:rPr lang="ru-RU" dirty="0" err="1"/>
              <a:t>регламентації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до </a:t>
            </a:r>
            <a:r>
              <a:rPr lang="ru-RU" dirty="0" err="1"/>
              <a:t>звільнення</a:t>
            </a:r>
            <a:r>
              <a:rPr lang="ru-RU" dirty="0"/>
              <a:t> з </a:t>
            </a:r>
            <a:r>
              <a:rPr lang="ru-RU" dirty="0" err="1"/>
              <a:t>місць</a:t>
            </a:r>
            <a:r>
              <a:rPr lang="ru-RU" dirty="0"/>
              <a:t> </a:t>
            </a:r>
            <a:r>
              <a:rPr lang="ru-RU" dirty="0" err="1"/>
              <a:t>позбавлення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); </a:t>
            </a:r>
          </a:p>
          <a:p>
            <a:pPr marL="342900" indent="-342900" algn="just">
              <a:buAutoNum type="arabicParenR"/>
            </a:pPr>
            <a:r>
              <a:rPr lang="ru-RU" dirty="0" err="1"/>
              <a:t>психологічний</a:t>
            </a:r>
            <a:r>
              <a:rPr lang="ru-RU" dirty="0"/>
              <a:t> аспект (</a:t>
            </a:r>
            <a:r>
              <a:rPr lang="ru-RU" dirty="0" err="1"/>
              <a:t>урахування</a:t>
            </a:r>
            <a:r>
              <a:rPr lang="ru-RU" dirty="0"/>
              <a:t> </a:t>
            </a:r>
            <a:r>
              <a:rPr lang="ru-RU" dirty="0" err="1"/>
              <a:t>психологічних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особи </a:t>
            </a:r>
            <a:r>
              <a:rPr lang="ru-RU" dirty="0" err="1"/>
              <a:t>засуджених</a:t>
            </a:r>
            <a:r>
              <a:rPr lang="ru-RU" dirty="0"/>
              <a:t>); </a:t>
            </a:r>
          </a:p>
          <a:p>
            <a:pPr marL="342900" indent="-342900" algn="just">
              <a:buAutoNum type="arabicParenR"/>
            </a:pPr>
            <a:r>
              <a:rPr lang="ru-RU" dirty="0" err="1"/>
              <a:t>соціальний</a:t>
            </a:r>
            <a:r>
              <a:rPr lang="ru-RU" dirty="0"/>
              <a:t> аспект (</a:t>
            </a:r>
            <a:r>
              <a:rPr lang="ru-RU" dirty="0" err="1"/>
              <a:t>побудова</a:t>
            </a:r>
            <a:r>
              <a:rPr lang="ru-RU" dirty="0"/>
              <a:t> </a:t>
            </a:r>
            <a:r>
              <a:rPr lang="ru-RU" dirty="0" err="1"/>
              <a:t>позитивних</a:t>
            </a:r>
            <a:r>
              <a:rPr lang="ru-RU" dirty="0"/>
              <a:t> </a:t>
            </a:r>
            <a:r>
              <a:rPr lang="ru-RU" dirty="0" err="1"/>
              <a:t>модулів</a:t>
            </a:r>
            <a:r>
              <a:rPr lang="ru-RU" dirty="0"/>
              <a:t> </a:t>
            </a:r>
            <a:r>
              <a:rPr lang="ru-RU" dirty="0" err="1"/>
              <a:t>розв’язання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проблем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звільнення</a:t>
            </a:r>
            <a:r>
              <a:rPr lang="ru-RU" dirty="0"/>
              <a:t>); </a:t>
            </a:r>
          </a:p>
          <a:p>
            <a:pPr marL="342900" indent="-342900" algn="just">
              <a:buAutoNum type="arabicParenR"/>
            </a:pPr>
            <a:r>
              <a:rPr lang="ru-RU" dirty="0" err="1"/>
              <a:t>професійний</a:t>
            </a:r>
            <a:r>
              <a:rPr lang="ru-RU" dirty="0"/>
              <a:t> аспект (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одержати</a:t>
            </a:r>
            <a:r>
              <a:rPr lang="ru-RU" dirty="0"/>
              <a:t> </a:t>
            </a:r>
            <a:r>
              <a:rPr lang="ru-RU" dirty="0" err="1"/>
              <a:t>спеціальність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відбування</a:t>
            </a:r>
            <a:r>
              <a:rPr lang="ru-RU" dirty="0"/>
              <a:t> </a:t>
            </a:r>
            <a:r>
              <a:rPr lang="ru-RU" dirty="0" err="1"/>
              <a:t>покарання</a:t>
            </a:r>
            <a:r>
              <a:rPr lang="ru-RU" dirty="0"/>
              <a:t>); </a:t>
            </a:r>
          </a:p>
          <a:p>
            <a:pPr marL="342900" indent="-342900" algn="just">
              <a:buAutoNum type="arabicParenR"/>
            </a:pPr>
            <a:r>
              <a:rPr lang="ru-RU" dirty="0" err="1"/>
              <a:t>освітній</a:t>
            </a:r>
            <a:r>
              <a:rPr lang="ru-RU" dirty="0"/>
              <a:t> аспект (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підвищувати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освітній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); </a:t>
            </a:r>
          </a:p>
          <a:p>
            <a:pPr marL="342900" indent="-342900" algn="just">
              <a:buAutoNum type="arabicParenR"/>
            </a:pPr>
            <a:r>
              <a:rPr lang="ru-RU" dirty="0" err="1"/>
              <a:t>медичний</a:t>
            </a:r>
            <a:r>
              <a:rPr lang="ru-RU" dirty="0"/>
              <a:t> аспект (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шляхом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профілактичних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); </a:t>
            </a:r>
          </a:p>
          <a:p>
            <a:pPr marL="342900" indent="-342900" algn="just">
              <a:buAutoNum type="arabicParenR"/>
            </a:pPr>
            <a:r>
              <a:rPr lang="ru-RU" dirty="0" err="1"/>
              <a:t>фізкультурнооздоровчий</a:t>
            </a:r>
            <a:r>
              <a:rPr lang="ru-RU" dirty="0"/>
              <a:t> аспект (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займатися</a:t>
            </a:r>
            <a:r>
              <a:rPr lang="ru-RU" dirty="0"/>
              <a:t> </a:t>
            </a:r>
            <a:r>
              <a:rPr lang="ru-RU" dirty="0" err="1"/>
              <a:t>фізкультурою</a:t>
            </a:r>
            <a:r>
              <a:rPr lang="ru-RU" dirty="0"/>
              <a:t> і спортом)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ru-RU" dirty="0">
              <a:solidFill>
                <a:srgbClr val="000000"/>
              </a:solidFill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458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BD503F6-D13B-A92A-C2E4-C86AE1C1C115}"/>
              </a:ext>
            </a:extLst>
          </p:cNvPr>
          <p:cNvSpPr txBox="1"/>
          <p:nvPr/>
        </p:nvSpPr>
        <p:spPr>
          <a:xfrm>
            <a:off x="481780" y="454339"/>
            <a:ext cx="8131277" cy="594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 err="1">
                <a:solidFill>
                  <a:srgbClr val="000000"/>
                </a:solidFill>
                <a:latin typeface="Roboto" panose="02000000000000000000" pitchFamily="2" charset="0"/>
              </a:rPr>
              <a:t>Проба́ція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 —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система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наглядових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соціально-виховних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заходів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застосовуються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рішенням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 суду та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відповідно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до закону до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засуджених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виконання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певних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видів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кримінальних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покарань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, не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пов'язаних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позбавленням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волі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громадських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виправних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суспільно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корисних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робіт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тощо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) та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забезпечення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суду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інформацією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характеризує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обвинуваченого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.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b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</a:b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З метою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створення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повноцінної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пробації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Україні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у 2018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році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було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створено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єдину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 panose="02000000000000000000" pitchFamily="2" charset="0"/>
              </a:rPr>
              <a:t>Державну</a:t>
            </a:r>
            <a:r>
              <a:rPr lang="ru-RU" b="1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 panose="02000000000000000000" pitchFamily="2" charset="0"/>
              </a:rPr>
              <a:t>установу</a:t>
            </a:r>
            <a:r>
              <a:rPr lang="ru-RU" b="1" dirty="0">
                <a:solidFill>
                  <a:srgbClr val="000000"/>
                </a:solidFill>
                <a:latin typeface="Roboto" panose="02000000000000000000" pitchFamily="2" charset="0"/>
              </a:rPr>
              <a:t> “Центр </a:t>
            </a:r>
            <a:r>
              <a:rPr lang="ru-RU" b="1" dirty="0" err="1">
                <a:solidFill>
                  <a:srgbClr val="000000"/>
                </a:solidFill>
                <a:latin typeface="Roboto" panose="02000000000000000000" pitchFamily="2" charset="0"/>
              </a:rPr>
              <a:t>пробації</a:t>
            </a:r>
            <a:r>
              <a:rPr lang="ru-RU" b="1" dirty="0">
                <a:solidFill>
                  <a:srgbClr val="000000"/>
                </a:solidFill>
                <a:latin typeface="Roboto" panose="02000000000000000000" pitchFamily="2" charset="0"/>
              </a:rPr>
              <a:t>”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Метою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пробації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є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забезпечення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безпеки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громади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, шляхом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виправлення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засуджених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запобігання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вчинення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ними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повторних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кримінальних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правопорушень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 panose="02000000000000000000" pitchFamily="2" charset="0"/>
              </a:rPr>
              <a:t>Суб’єктами</a:t>
            </a:r>
            <a:r>
              <a:rPr lang="ru-RU" b="1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 panose="02000000000000000000" pitchFamily="2" charset="0"/>
              </a:rPr>
              <a:t>пробації</a:t>
            </a:r>
            <a:r>
              <a:rPr lang="ru-RU" b="1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є особи,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визнані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винними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вчиненні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кримінального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правопорушення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вироком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суду та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яким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призначено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покарання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виді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, штрафу,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позбавлення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права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обіймати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певні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посади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займатися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певною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діяльністю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громадських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виправних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робіт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особи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звільнені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призначеного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покарання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Roboto" panose="02000000000000000000" pitchFamily="2" charset="0"/>
              </a:rPr>
              <a:t>випробуванням</a:t>
            </a:r>
            <a:r>
              <a:rPr lang="ru-RU" dirty="0">
                <a:solidFill>
                  <a:srgbClr val="000000"/>
                </a:solidFill>
                <a:latin typeface="Roboto" panose="02000000000000000000" pitchFamily="2" charset="0"/>
              </a:rPr>
              <a:t>.</a:t>
            </a:r>
            <a:endParaRPr lang="en-US" dirty="0">
              <a:solidFill>
                <a:srgbClr val="000000"/>
              </a:solidFill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159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BD503F6-D13B-A92A-C2E4-C86AE1C1C115}"/>
              </a:ext>
            </a:extLst>
          </p:cNvPr>
          <p:cNvSpPr txBox="1"/>
          <p:nvPr/>
        </p:nvSpPr>
        <p:spPr>
          <a:xfrm>
            <a:off x="435077" y="564305"/>
            <a:ext cx="8273846" cy="54251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sz="2000" b="1" dirty="0" err="1"/>
              <a:t>Вплив</a:t>
            </a:r>
            <a:r>
              <a:rPr lang="ru-RU" sz="2000" b="1" dirty="0"/>
              <a:t> </a:t>
            </a:r>
            <a:r>
              <a:rPr lang="ru-RU" sz="2000" b="1" dirty="0" err="1"/>
              <a:t>соціальної</a:t>
            </a:r>
            <a:r>
              <a:rPr lang="ru-RU" sz="2000" b="1" dirty="0"/>
              <a:t> </a:t>
            </a:r>
            <a:r>
              <a:rPr lang="ru-RU" sz="2000" b="1" dirty="0" err="1"/>
              <a:t>ізоляції</a:t>
            </a:r>
            <a:r>
              <a:rPr lang="ru-RU" sz="2000" b="1" dirty="0"/>
              <a:t> на особу </a:t>
            </a:r>
            <a:r>
              <a:rPr lang="ru-RU" sz="2000" b="1" dirty="0" err="1"/>
              <a:t>засудженого</a:t>
            </a:r>
            <a:endParaRPr lang="ru-RU" sz="2400" b="1" dirty="0"/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 err="1"/>
              <a:t>Соціальна</a:t>
            </a:r>
            <a:r>
              <a:rPr lang="ru-RU" b="1" dirty="0"/>
              <a:t> </a:t>
            </a:r>
            <a:r>
              <a:rPr lang="ru-RU" b="1" dirty="0" err="1"/>
              <a:t>ізоляція</a:t>
            </a:r>
            <a:r>
              <a:rPr lang="ru-RU" b="1" dirty="0"/>
              <a:t> </a:t>
            </a:r>
            <a:r>
              <a:rPr lang="ru-RU" dirty="0"/>
              <a:t>покликана </a:t>
            </a:r>
            <a:r>
              <a:rPr lang="ru-RU" dirty="0" err="1"/>
              <a:t>змінити</a:t>
            </a:r>
            <a:r>
              <a:rPr lang="ru-RU" dirty="0"/>
              <a:t> особу </a:t>
            </a:r>
            <a:r>
              <a:rPr lang="ru-RU" dirty="0" err="1"/>
              <a:t>засудженого</a:t>
            </a:r>
            <a:r>
              <a:rPr lang="ru-RU" dirty="0"/>
              <a:t>,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певну</a:t>
            </a:r>
            <a:r>
              <a:rPr lang="ru-RU" dirty="0"/>
              <a:t> </a:t>
            </a:r>
            <a:r>
              <a:rPr lang="ru-RU" dirty="0" err="1"/>
              <a:t>корекцію</a:t>
            </a:r>
            <a:r>
              <a:rPr lang="ru-RU" dirty="0"/>
              <a:t>, </a:t>
            </a:r>
            <a:r>
              <a:rPr lang="ru-RU" dirty="0" err="1"/>
              <a:t>усунути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особистісні</a:t>
            </a:r>
            <a:r>
              <a:rPr lang="ru-RU" dirty="0"/>
              <a:t> </a:t>
            </a:r>
            <a:r>
              <a:rPr lang="ru-RU" dirty="0" err="1"/>
              <a:t>дефекти</a:t>
            </a:r>
            <a:r>
              <a:rPr lang="ru-RU" dirty="0"/>
              <a:t>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/>
              <a:t>Метою </a:t>
            </a:r>
            <a:r>
              <a:rPr lang="ru-RU" b="1" dirty="0" err="1"/>
              <a:t>соціальної</a:t>
            </a:r>
            <a:r>
              <a:rPr lang="ru-RU" b="1" dirty="0"/>
              <a:t> </a:t>
            </a:r>
            <a:r>
              <a:rPr lang="ru-RU" b="1" dirty="0" err="1"/>
              <a:t>ізоляції</a:t>
            </a:r>
            <a:r>
              <a:rPr lang="ru-RU" b="1" dirty="0"/>
              <a:t> </a:t>
            </a:r>
            <a:r>
              <a:rPr lang="ru-RU" dirty="0"/>
              <a:t>є </a:t>
            </a:r>
            <a:r>
              <a:rPr lang="ru-RU" dirty="0" err="1"/>
              <a:t>руйнування</a:t>
            </a:r>
            <a:r>
              <a:rPr lang="ru-RU" dirty="0"/>
              <a:t> </a:t>
            </a:r>
            <a:r>
              <a:rPr lang="ru-RU" dirty="0" err="1"/>
              <a:t>злочинних</a:t>
            </a:r>
            <a:r>
              <a:rPr lang="ru-RU" dirty="0"/>
              <a:t> потреб, </a:t>
            </a:r>
            <a:r>
              <a:rPr lang="ru-RU" dirty="0" err="1"/>
              <a:t>розрив</a:t>
            </a:r>
            <a:r>
              <a:rPr lang="ru-RU" dirty="0"/>
              <a:t> </a:t>
            </a:r>
            <a:r>
              <a:rPr lang="ru-RU" dirty="0" err="1"/>
              <a:t>соціально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зв’язків</a:t>
            </a:r>
            <a:r>
              <a:rPr lang="ru-RU" dirty="0"/>
              <a:t>, </a:t>
            </a:r>
            <a:r>
              <a:rPr lang="ru-RU" dirty="0" err="1"/>
              <a:t>ліквідація</a:t>
            </a:r>
            <a:r>
              <a:rPr lang="ru-RU" dirty="0"/>
              <a:t> негативного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, </a:t>
            </a:r>
            <a:r>
              <a:rPr lang="ru-RU" dirty="0" err="1"/>
              <a:t>навичок</a:t>
            </a:r>
            <a:r>
              <a:rPr lang="ru-RU" dirty="0"/>
              <a:t> і </a:t>
            </a:r>
            <a:r>
              <a:rPr lang="ru-RU" dirty="0" err="1"/>
              <a:t>звичок</a:t>
            </a:r>
            <a:r>
              <a:rPr lang="ru-RU" dirty="0"/>
              <a:t>.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превиховання</a:t>
            </a:r>
            <a:r>
              <a:rPr lang="ru-RU" dirty="0"/>
              <a:t> </a:t>
            </a:r>
            <a:r>
              <a:rPr lang="ru-RU" dirty="0" err="1"/>
              <a:t>засуджених</a:t>
            </a:r>
            <a:r>
              <a:rPr lang="ru-RU" dirty="0"/>
              <a:t> є: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ru-RU" b="1" i="1" dirty="0"/>
              <a:t>режим (точно </a:t>
            </a:r>
            <a:r>
              <a:rPr lang="ru-RU" b="1" i="1" dirty="0" err="1"/>
              <a:t>встановлений</a:t>
            </a:r>
            <a:r>
              <a:rPr lang="ru-RU" b="1" i="1" dirty="0"/>
              <a:t> порядок </a:t>
            </a:r>
            <a:r>
              <a:rPr lang="ru-RU" b="1" i="1" dirty="0" err="1"/>
              <a:t>життєдіяльності</a:t>
            </a:r>
            <a:r>
              <a:rPr lang="ru-RU" b="1" i="1" dirty="0"/>
              <a:t>); 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ru-RU" b="1" i="1" dirty="0" err="1"/>
              <a:t>залучення</a:t>
            </a:r>
            <a:r>
              <a:rPr lang="ru-RU" b="1" i="1" dirty="0"/>
              <a:t> до </a:t>
            </a:r>
            <a:r>
              <a:rPr lang="ru-RU" b="1" i="1" dirty="0" err="1"/>
              <a:t>праці</a:t>
            </a:r>
            <a:r>
              <a:rPr lang="ru-RU" b="1" i="1" dirty="0"/>
              <a:t>; 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ru-RU" b="1" i="1" dirty="0" err="1"/>
              <a:t>навчання</a:t>
            </a:r>
            <a:r>
              <a:rPr lang="ru-RU" b="1" i="1" dirty="0"/>
              <a:t>;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ru-RU" b="1" i="1" dirty="0" err="1"/>
              <a:t>виховний</a:t>
            </a:r>
            <a:r>
              <a:rPr lang="ru-RU" b="1" i="1" dirty="0"/>
              <a:t> </a:t>
            </a:r>
            <a:r>
              <a:rPr lang="ru-RU" b="1" i="1" dirty="0" err="1"/>
              <a:t>вплив</a:t>
            </a:r>
            <a:r>
              <a:rPr lang="ru-RU" b="1" i="1" dirty="0"/>
              <a:t>; 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ru-RU" b="1" i="1" dirty="0" err="1"/>
              <a:t>медична</a:t>
            </a:r>
            <a:r>
              <a:rPr lang="ru-RU" b="1" i="1" dirty="0"/>
              <a:t> і </a:t>
            </a:r>
            <a:r>
              <a:rPr lang="ru-RU" b="1" i="1" dirty="0" err="1"/>
              <a:t>психологічна</a:t>
            </a:r>
            <a:r>
              <a:rPr lang="ru-RU" b="1" i="1" dirty="0"/>
              <a:t> </a:t>
            </a:r>
            <a:r>
              <a:rPr lang="ru-RU" b="1" i="1" dirty="0" err="1"/>
              <a:t>допомога</a:t>
            </a:r>
            <a:r>
              <a:rPr lang="ru-RU" b="1" i="1" dirty="0"/>
              <a:t>.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endParaRPr lang="ru-RU" b="1" i="1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 err="1"/>
              <a:t>Позбавлення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</a:t>
            </a:r>
            <a:r>
              <a:rPr lang="ru-RU" dirty="0" err="1"/>
              <a:t>змінює</a:t>
            </a:r>
            <a:r>
              <a:rPr lang="ru-RU" dirty="0"/>
              <a:t> </a:t>
            </a:r>
            <a:r>
              <a:rPr lang="ru-RU" dirty="0" err="1"/>
              <a:t>звичний</a:t>
            </a:r>
            <a:r>
              <a:rPr lang="ru-RU" dirty="0"/>
              <a:t> уклад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засудженого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поведінку</a:t>
            </a:r>
            <a:r>
              <a:rPr lang="ru-RU" dirty="0"/>
              <a:t>, </a:t>
            </a:r>
            <a:r>
              <a:rPr lang="ru-RU" dirty="0" err="1"/>
              <a:t>особистісні</a:t>
            </a:r>
            <a:r>
              <a:rPr lang="ru-RU" dirty="0"/>
              <a:t> прояви, </a:t>
            </a:r>
            <a:r>
              <a:rPr lang="ru-RU" dirty="0" err="1"/>
              <a:t>руйнування</a:t>
            </a:r>
            <a:r>
              <a:rPr lang="ru-RU" dirty="0"/>
              <a:t> </a:t>
            </a:r>
            <a:r>
              <a:rPr lang="ru-RU" dirty="0" err="1"/>
              <a:t>сталих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зв’язків</a:t>
            </a:r>
            <a:r>
              <a:rPr lang="ru-RU" dirty="0"/>
              <a:t>,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з особами,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відбувають</a:t>
            </a:r>
            <a:r>
              <a:rPr lang="ru-RU" dirty="0"/>
              <a:t> </a:t>
            </a:r>
            <a:r>
              <a:rPr lang="ru-RU" dirty="0" err="1"/>
              <a:t>покарання</a:t>
            </a:r>
            <a:r>
              <a:rPr lang="ru-RU" dirty="0"/>
              <a:t>. </a:t>
            </a:r>
            <a:endParaRPr lang="ru-RU" b="1" i="1" dirty="0">
              <a:solidFill>
                <a:srgbClr val="000000"/>
              </a:solidFill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844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BD503F6-D13B-A92A-C2E4-C86AE1C1C115}"/>
              </a:ext>
            </a:extLst>
          </p:cNvPr>
          <p:cNvSpPr txBox="1"/>
          <p:nvPr/>
        </p:nvSpPr>
        <p:spPr>
          <a:xfrm>
            <a:off x="437537" y="374921"/>
            <a:ext cx="8465574" cy="62694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b="1" dirty="0" err="1"/>
              <a:t>Найважливішими</a:t>
            </a:r>
            <a:r>
              <a:rPr lang="ru-RU" b="1" dirty="0"/>
              <a:t> </a:t>
            </a:r>
            <a:r>
              <a:rPr lang="ru-RU" b="1" dirty="0" err="1"/>
              <a:t>періодами</a:t>
            </a:r>
            <a:r>
              <a:rPr lang="ru-RU" b="1" dirty="0"/>
              <a:t> та «</a:t>
            </a:r>
            <a:r>
              <a:rPr lang="ru-RU" b="1" dirty="0" err="1"/>
              <a:t>критичними</a:t>
            </a:r>
            <a:r>
              <a:rPr lang="ru-RU" b="1" dirty="0"/>
              <a:t> точками» для </a:t>
            </a:r>
            <a:r>
              <a:rPr lang="ru-RU" b="1" dirty="0" err="1"/>
              <a:t>засуджених</a:t>
            </a:r>
            <a:r>
              <a:rPr lang="ru-RU" b="1" dirty="0"/>
              <a:t> є: </a:t>
            </a:r>
          </a:p>
          <a:p>
            <a:pPr algn="ctr">
              <a:lnSpc>
                <a:spcPct val="115000"/>
              </a:lnSpc>
            </a:pPr>
            <a:endParaRPr lang="ru-RU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/>
              <a:t>Арешт</a:t>
            </a:r>
            <a:r>
              <a:rPr lang="ru-RU" dirty="0"/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/>
              <a:t>набрання</a:t>
            </a:r>
            <a:r>
              <a:rPr lang="ru-RU" dirty="0"/>
              <a:t> </a:t>
            </a:r>
            <a:r>
              <a:rPr lang="ru-RU" dirty="0" err="1"/>
              <a:t>вироком</a:t>
            </a:r>
            <a:r>
              <a:rPr lang="ru-RU" dirty="0"/>
              <a:t> </a:t>
            </a:r>
            <a:r>
              <a:rPr lang="ru-RU" dirty="0" err="1"/>
              <a:t>законної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/>
              <a:t>прибуття</a:t>
            </a:r>
            <a:r>
              <a:rPr lang="ru-RU" dirty="0"/>
              <a:t> до </a:t>
            </a:r>
            <a:r>
              <a:rPr lang="ru-RU" dirty="0" err="1"/>
              <a:t>колонії</a:t>
            </a:r>
            <a:r>
              <a:rPr lang="ru-RU" dirty="0"/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err="1"/>
              <a:t>перші</a:t>
            </a:r>
            <a:r>
              <a:rPr lang="ru-RU" dirty="0"/>
              <a:t> 6–8 </a:t>
            </a:r>
            <a:r>
              <a:rPr lang="ru-RU" dirty="0" err="1"/>
              <a:t>місяців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 в </a:t>
            </a:r>
            <a:r>
              <a:rPr lang="ru-RU" dirty="0" err="1"/>
              <a:t>спецзакладі</a:t>
            </a:r>
            <a:r>
              <a:rPr lang="ru-RU" dirty="0"/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/>
              <a:t>за 3–8 </a:t>
            </a:r>
            <a:r>
              <a:rPr lang="ru-RU" dirty="0" err="1"/>
              <a:t>місяців</a:t>
            </a:r>
            <a:r>
              <a:rPr lang="ru-RU" dirty="0"/>
              <a:t> до </a:t>
            </a:r>
            <a:r>
              <a:rPr lang="ru-RU" dirty="0" err="1"/>
              <a:t>звільнення</a:t>
            </a:r>
            <a:r>
              <a:rPr lang="ru-RU" dirty="0"/>
              <a:t>, </a:t>
            </a:r>
            <a:r>
              <a:rPr lang="ru-RU" dirty="0" err="1"/>
              <a:t>звільнення</a:t>
            </a:r>
            <a:r>
              <a:rPr lang="ru-RU" dirty="0"/>
              <a:t> з </a:t>
            </a:r>
            <a:r>
              <a:rPr lang="ru-RU" dirty="0" err="1"/>
              <a:t>колонії</a:t>
            </a:r>
            <a:r>
              <a:rPr lang="ru-RU" dirty="0"/>
              <a:t>. </a:t>
            </a:r>
          </a:p>
          <a:p>
            <a:pPr algn="just"/>
            <a:endParaRPr lang="ru-RU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адаптації</a:t>
            </a:r>
            <a:r>
              <a:rPr lang="ru-RU" dirty="0"/>
              <a:t> до умов </a:t>
            </a:r>
            <a:r>
              <a:rPr lang="ru-RU" dirty="0" err="1"/>
              <a:t>позбавлення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(</a:t>
            </a:r>
            <a:r>
              <a:rPr lang="ru-RU" dirty="0" err="1"/>
              <a:t>перші</a:t>
            </a:r>
            <a:r>
              <a:rPr lang="ru-RU" dirty="0"/>
              <a:t> 6–8 </a:t>
            </a:r>
            <a:r>
              <a:rPr lang="ru-RU" dirty="0" err="1"/>
              <a:t>місяців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 в </a:t>
            </a:r>
            <a:r>
              <a:rPr lang="ru-RU" dirty="0" err="1"/>
              <a:t>установі</a:t>
            </a:r>
            <a:r>
              <a:rPr lang="ru-RU" dirty="0"/>
              <a:t>).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негативні</a:t>
            </a:r>
            <a:r>
              <a:rPr lang="ru-RU" dirty="0"/>
              <a:t> </a:t>
            </a:r>
            <a:r>
              <a:rPr lang="ru-RU" dirty="0" err="1"/>
              <a:t>емоційні</a:t>
            </a:r>
            <a:r>
              <a:rPr lang="ru-RU" dirty="0"/>
              <a:t> </a:t>
            </a:r>
            <a:r>
              <a:rPr lang="ru-RU" dirty="0" err="1"/>
              <a:t>стани</a:t>
            </a:r>
            <a:r>
              <a:rPr lang="ru-RU" dirty="0"/>
              <a:t>, </a:t>
            </a:r>
            <a:r>
              <a:rPr lang="ru-RU" dirty="0" err="1"/>
              <a:t>викликані</a:t>
            </a:r>
            <a:r>
              <a:rPr lang="ru-RU" dirty="0"/>
              <a:t> тяжкими </a:t>
            </a:r>
            <a:r>
              <a:rPr lang="ru-RU" dirty="0" err="1"/>
              <a:t>умовами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недостатністю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, </a:t>
            </a:r>
            <a:r>
              <a:rPr lang="ru-RU" dirty="0" err="1"/>
              <a:t>обмеженням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кола </a:t>
            </a:r>
            <a:r>
              <a:rPr lang="ru-RU" dirty="0" err="1"/>
              <a:t>спілкування</a:t>
            </a:r>
            <a:r>
              <a:rPr lang="ru-RU" dirty="0"/>
              <a:t>, </a:t>
            </a:r>
            <a:r>
              <a:rPr lang="ru-RU" dirty="0" err="1"/>
              <a:t>інтимного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ворожим </a:t>
            </a:r>
            <a:r>
              <a:rPr lang="ru-RU" dirty="0" err="1"/>
              <a:t>ставленням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засуджених</a:t>
            </a:r>
            <a:r>
              <a:rPr lang="ru-RU" dirty="0"/>
              <a:t>, </a:t>
            </a:r>
            <a:r>
              <a:rPr lang="ru-RU" dirty="0" err="1"/>
              <a:t>криміналізованими</a:t>
            </a:r>
            <a:r>
              <a:rPr lang="ru-RU" dirty="0"/>
              <a:t> </a:t>
            </a:r>
            <a:r>
              <a:rPr lang="ru-RU" dirty="0" err="1"/>
              <a:t>мікроколективами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/>
              <a:t>Періоди</a:t>
            </a:r>
            <a:r>
              <a:rPr lang="ru-RU" dirty="0"/>
              <a:t> </a:t>
            </a:r>
            <a:r>
              <a:rPr lang="ru-RU" dirty="0" err="1"/>
              <a:t>чекання</a:t>
            </a:r>
            <a:r>
              <a:rPr lang="ru-RU" dirty="0"/>
              <a:t>, коли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переосмислення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,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зазнає</a:t>
            </a:r>
            <a:r>
              <a:rPr lang="ru-RU" dirty="0"/>
              <a:t> </a:t>
            </a:r>
            <a:r>
              <a:rPr lang="ru-RU" dirty="0" err="1"/>
              <a:t>нестатків</a:t>
            </a:r>
            <a:r>
              <a:rPr lang="ru-RU" dirty="0"/>
              <a:t>, </a:t>
            </a:r>
            <a:r>
              <a:rPr lang="ru-RU" dirty="0" err="1"/>
              <a:t>відчуває</a:t>
            </a:r>
            <a:r>
              <a:rPr lang="ru-RU" dirty="0"/>
              <a:t> </a:t>
            </a:r>
            <a:r>
              <a:rPr lang="ru-RU" dirty="0" err="1"/>
              <a:t>невизначеність</a:t>
            </a:r>
            <a:r>
              <a:rPr lang="ru-RU" dirty="0"/>
              <a:t>. В </a:t>
            </a:r>
            <a:r>
              <a:rPr lang="ru-RU" dirty="0" err="1"/>
              <a:t>особливих</a:t>
            </a:r>
            <a:r>
              <a:rPr lang="ru-RU" dirty="0"/>
              <a:t> станах </a:t>
            </a:r>
            <a:r>
              <a:rPr lang="ru-RU" dirty="0" err="1"/>
              <a:t>перебуває</a:t>
            </a:r>
            <a:r>
              <a:rPr lang="ru-RU" dirty="0"/>
              <a:t> особа, яка </a:t>
            </a:r>
            <a:r>
              <a:rPr lang="ru-RU" dirty="0" err="1"/>
              <a:t>чекає</a:t>
            </a:r>
            <a:r>
              <a:rPr lang="ru-RU" dirty="0"/>
              <a:t> на </a:t>
            </a:r>
            <a:r>
              <a:rPr lang="ru-RU" dirty="0" err="1"/>
              <a:t>виконання</a:t>
            </a:r>
            <a:r>
              <a:rPr lang="ru-RU" dirty="0"/>
              <a:t> смертного </a:t>
            </a:r>
            <a:r>
              <a:rPr lang="ru-RU" dirty="0" err="1"/>
              <a:t>вироку</a:t>
            </a:r>
            <a:r>
              <a:rPr lang="ru-RU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Стан туги за домом, </a:t>
            </a:r>
            <a:r>
              <a:rPr lang="ru-RU" dirty="0" err="1"/>
              <a:t>рідними</a:t>
            </a:r>
            <a:r>
              <a:rPr lang="ru-RU" dirty="0"/>
              <a:t>, </a:t>
            </a:r>
            <a:r>
              <a:rPr lang="ru-RU" dirty="0" err="1"/>
              <a:t>близькими</a:t>
            </a:r>
            <a:r>
              <a:rPr lang="ru-RU" dirty="0"/>
              <a:t>, свободою.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/>
              <a:t>Гостра</a:t>
            </a:r>
            <a:r>
              <a:rPr lang="ru-RU" dirty="0"/>
              <a:t> </a:t>
            </a:r>
            <a:r>
              <a:rPr lang="ru-RU" dirty="0" err="1"/>
              <a:t>самотність</a:t>
            </a:r>
            <a:r>
              <a:rPr lang="ru-RU" dirty="0"/>
              <a:t>, </a:t>
            </a:r>
            <a:r>
              <a:rPr lang="ru-RU" dirty="0" err="1"/>
              <a:t>психологічна</a:t>
            </a:r>
            <a:r>
              <a:rPr lang="ru-RU" dirty="0"/>
              <a:t> </a:t>
            </a:r>
            <a:r>
              <a:rPr lang="ru-RU" dirty="0" err="1"/>
              <a:t>відчуженість</a:t>
            </a:r>
            <a:r>
              <a:rPr lang="ru-RU" dirty="0"/>
              <a:t>, </a:t>
            </a:r>
            <a:r>
              <a:rPr lang="ru-RU" dirty="0" err="1"/>
              <a:t>недовіра</a:t>
            </a:r>
            <a:r>
              <a:rPr lang="ru-RU" dirty="0"/>
              <a:t> до </a:t>
            </a:r>
            <a:r>
              <a:rPr lang="ru-RU" dirty="0" err="1"/>
              <a:t>оточуючих</a:t>
            </a:r>
            <a:r>
              <a:rPr lang="ru-RU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/>
              <a:t>Постійне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 на очах у </a:t>
            </a:r>
            <a:r>
              <a:rPr lang="ru-RU" dirty="0" err="1"/>
              <a:t>багатьох</a:t>
            </a:r>
            <a:r>
              <a:rPr lang="ru-RU" dirty="0"/>
              <a:t> людей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тривожності</a:t>
            </a:r>
            <a:endParaRPr lang="ru-RU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"Синдром </a:t>
            </a:r>
            <a:r>
              <a:rPr lang="ru-RU" dirty="0" err="1"/>
              <a:t>позбавленого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" ("</a:t>
            </a:r>
            <a:r>
              <a:rPr lang="ru-RU" dirty="0" err="1"/>
              <a:t>тюремний</a:t>
            </a:r>
            <a:r>
              <a:rPr lang="ru-RU" dirty="0"/>
              <a:t> синдром")</a:t>
            </a:r>
          </a:p>
          <a:p>
            <a:pPr algn="just"/>
            <a:endParaRPr lang="ru-RU" b="1" i="1" dirty="0">
              <a:solidFill>
                <a:srgbClr val="000000"/>
              </a:solidFill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36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BD503F6-D13B-A92A-C2E4-C86AE1C1C115}"/>
              </a:ext>
            </a:extLst>
          </p:cNvPr>
          <p:cNvSpPr txBox="1"/>
          <p:nvPr/>
        </p:nvSpPr>
        <p:spPr>
          <a:xfrm>
            <a:off x="417872" y="601062"/>
            <a:ext cx="846557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 err="1"/>
              <a:t>Дезадаптація</a:t>
            </a:r>
            <a:r>
              <a:rPr lang="ru-RU" dirty="0"/>
              <a:t> — </a:t>
            </a:r>
            <a:r>
              <a:rPr lang="ru-RU" dirty="0" err="1"/>
              <a:t>неможливість</a:t>
            </a:r>
            <a:r>
              <a:rPr lang="ru-RU" dirty="0"/>
              <a:t> </a:t>
            </a:r>
            <a:r>
              <a:rPr lang="ru-RU" dirty="0" err="1"/>
              <a:t>звикнути</a:t>
            </a:r>
            <a:r>
              <a:rPr lang="ru-RU" dirty="0"/>
              <a:t> до </a:t>
            </a:r>
            <a:r>
              <a:rPr lang="ru-RU" dirty="0" err="1"/>
              <a:t>ізоляції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нових</a:t>
            </a:r>
            <a:r>
              <a:rPr lang="ru-RU" dirty="0"/>
              <a:t> умов </a:t>
            </a:r>
            <a:r>
              <a:rPr lang="ru-RU" dirty="0" err="1"/>
              <a:t>життя</a:t>
            </a:r>
            <a:r>
              <a:rPr lang="ru-RU" dirty="0"/>
              <a:t>. </a:t>
            </a:r>
          </a:p>
          <a:p>
            <a:pPr algn="just"/>
            <a:r>
              <a:rPr lang="ru-RU" b="1" dirty="0" err="1"/>
              <a:t>Десоціалізація</a:t>
            </a:r>
            <a:r>
              <a:rPr lang="ru-RU" dirty="0"/>
              <a:t> — </a:t>
            </a:r>
            <a:r>
              <a:rPr lang="ru-RU" dirty="0" err="1"/>
              <a:t>трансформування</a:t>
            </a:r>
            <a:r>
              <a:rPr lang="ru-RU" dirty="0"/>
              <a:t> </a:t>
            </a:r>
            <a:r>
              <a:rPr lang="ru-RU" dirty="0" err="1"/>
              <a:t>позитивних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 особи </a:t>
            </a:r>
            <a:r>
              <a:rPr lang="ru-RU" dirty="0" err="1"/>
              <a:t>засудженого</a:t>
            </a:r>
            <a:r>
              <a:rPr lang="ru-RU" dirty="0"/>
              <a:t> в </a:t>
            </a:r>
            <a:r>
              <a:rPr lang="ru-RU" dirty="0" err="1"/>
              <a:t>негативні</a:t>
            </a:r>
            <a:r>
              <a:rPr lang="ru-RU" dirty="0"/>
              <a:t> (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кримінального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, </a:t>
            </a:r>
            <a:r>
              <a:rPr lang="ru-RU" dirty="0" err="1"/>
              <a:t>співвіднесення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злодійськими</a:t>
            </a:r>
            <a:r>
              <a:rPr lang="ru-RU" dirty="0"/>
              <a:t> </a:t>
            </a:r>
            <a:r>
              <a:rPr lang="ru-RU" dirty="0" err="1"/>
              <a:t>традиціями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.).</a:t>
            </a:r>
          </a:p>
          <a:p>
            <a:pPr algn="just"/>
            <a:endParaRPr lang="ru-RU" b="1" i="1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pPr algn="just"/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 </a:t>
            </a:r>
            <a:r>
              <a:rPr lang="ru-RU" b="1" dirty="0" err="1"/>
              <a:t>адекватної</a:t>
            </a:r>
            <a:r>
              <a:rPr lang="ru-RU" b="1" dirty="0"/>
              <a:t> </a:t>
            </a:r>
            <a:r>
              <a:rPr lang="ru-RU" b="1" dirty="0" err="1"/>
              <a:t>реакції</a:t>
            </a:r>
            <a:r>
              <a:rPr lang="ru-RU" b="1" dirty="0"/>
              <a:t> </a:t>
            </a:r>
            <a:r>
              <a:rPr lang="ru-RU" dirty="0"/>
              <a:t>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адаптації</a:t>
            </a:r>
            <a:r>
              <a:rPr lang="ru-RU" dirty="0"/>
              <a:t> до умов </a:t>
            </a:r>
            <a:r>
              <a:rPr lang="ru-RU" dirty="0" err="1"/>
              <a:t>позбавлення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є: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засудженої</a:t>
            </a:r>
            <a:r>
              <a:rPr lang="ru-RU" dirty="0"/>
              <a:t> </a:t>
            </a:r>
            <a:r>
              <a:rPr lang="ru-RU" dirty="0" err="1"/>
              <a:t>реальної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перспективи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 у </a:t>
            </a:r>
            <a:r>
              <a:rPr lang="ru-RU" dirty="0" err="1"/>
              <a:t>місцях</a:t>
            </a:r>
            <a:r>
              <a:rPr lang="ru-RU" dirty="0"/>
              <a:t> </a:t>
            </a:r>
            <a:r>
              <a:rPr lang="ru-RU" dirty="0" err="1"/>
              <a:t>позбавлення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/>
              <a:t>дотримання</a:t>
            </a:r>
            <a:r>
              <a:rPr lang="ru-RU" dirty="0"/>
              <a:t> ним режиму </a:t>
            </a:r>
            <a:r>
              <a:rPr lang="ru-RU" dirty="0" err="1"/>
              <a:t>відбування</a:t>
            </a:r>
            <a:r>
              <a:rPr lang="ru-RU" dirty="0"/>
              <a:t> </a:t>
            </a:r>
            <a:r>
              <a:rPr lang="ru-RU" dirty="0" err="1"/>
              <a:t>покарання</a:t>
            </a:r>
            <a:r>
              <a:rPr lang="ru-RU" dirty="0"/>
              <a:t>,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адміністрації</a:t>
            </a:r>
            <a:r>
              <a:rPr lang="ru-RU" dirty="0"/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контролювати</a:t>
            </a:r>
            <a:r>
              <a:rPr lang="ru-RU" dirty="0"/>
              <a:t> свою </a:t>
            </a:r>
            <a:r>
              <a:rPr lang="ru-RU" dirty="0" err="1"/>
              <a:t>поведінку</a:t>
            </a:r>
            <a:r>
              <a:rPr lang="ru-RU" dirty="0"/>
              <a:t> та </a:t>
            </a:r>
            <a:r>
              <a:rPr lang="ru-RU" dirty="0" err="1"/>
              <a:t>емоції</a:t>
            </a:r>
            <a:r>
              <a:rPr lang="ru-RU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dirty="0"/>
          </a:p>
          <a:p>
            <a:pPr algn="just"/>
            <a:r>
              <a:rPr lang="ru-RU" b="1" dirty="0" err="1"/>
              <a:t>Неадекватні</a:t>
            </a:r>
            <a:r>
              <a:rPr lang="ru-RU" b="1" dirty="0"/>
              <a:t> </a:t>
            </a:r>
            <a:r>
              <a:rPr lang="ru-RU" b="1" dirty="0" err="1"/>
              <a:t>реакції</a:t>
            </a:r>
            <a:r>
              <a:rPr lang="ru-RU" b="1" dirty="0"/>
              <a:t> </a:t>
            </a:r>
            <a:r>
              <a:rPr lang="ru-RU" dirty="0" err="1"/>
              <a:t>характеризуються</a:t>
            </a:r>
            <a:r>
              <a:rPr lang="ru-RU" dirty="0"/>
              <a:t> </a:t>
            </a:r>
            <a:r>
              <a:rPr lang="ru-RU" dirty="0" err="1"/>
              <a:t>виникненням</a:t>
            </a:r>
            <a:r>
              <a:rPr lang="ru-RU" dirty="0"/>
              <a:t> та </a:t>
            </a:r>
            <a:r>
              <a:rPr lang="ru-RU" dirty="0" err="1"/>
              <a:t>проявом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позбавлення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у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психічно</a:t>
            </a:r>
            <a:r>
              <a:rPr lang="ru-RU" dirty="0"/>
              <a:t> </a:t>
            </a:r>
            <a:r>
              <a:rPr lang="ru-RU" dirty="0" err="1"/>
              <a:t>здорових</a:t>
            </a:r>
            <a:r>
              <a:rPr lang="ru-RU" dirty="0"/>
              <a:t> </a:t>
            </a:r>
            <a:r>
              <a:rPr lang="ru-RU" dirty="0" err="1"/>
              <a:t>засуджених</a:t>
            </a:r>
            <a:r>
              <a:rPr lang="ru-RU" dirty="0"/>
              <a:t> </a:t>
            </a:r>
            <a:r>
              <a:rPr lang="ru-RU" dirty="0" err="1"/>
              <a:t>дезадаптивної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. </a:t>
            </a:r>
          </a:p>
          <a:p>
            <a:pPr algn="just"/>
            <a:endParaRPr lang="ru-RU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1" i="1" dirty="0" err="1"/>
              <a:t>Клаустрофобічна</a:t>
            </a:r>
            <a:r>
              <a:rPr lang="ru-RU" b="1" i="1" dirty="0"/>
              <a:t> </a:t>
            </a:r>
            <a:r>
              <a:rPr lang="ru-RU" b="1" i="1" dirty="0" err="1"/>
              <a:t>реакція</a:t>
            </a:r>
            <a:r>
              <a:rPr lang="ru-RU" b="1" i="1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у страху </a:t>
            </a:r>
            <a:r>
              <a:rPr lang="ru-RU" dirty="0" err="1"/>
              <a:t>закритого</a:t>
            </a:r>
            <a:r>
              <a:rPr lang="ru-RU" dirty="0"/>
              <a:t> простору - </a:t>
            </a:r>
            <a:r>
              <a:rPr lang="ru-RU" dirty="0" err="1"/>
              <a:t>камери</a:t>
            </a:r>
            <a:r>
              <a:rPr lang="ru-RU" dirty="0"/>
              <a:t> </a:t>
            </a:r>
            <a:r>
              <a:rPr lang="ru-RU" dirty="0" err="1"/>
              <a:t>слідчого</a:t>
            </a:r>
            <a:r>
              <a:rPr lang="ru-RU" dirty="0"/>
              <a:t> </a:t>
            </a:r>
            <a:r>
              <a:rPr lang="ru-RU" dirty="0" err="1"/>
              <a:t>ізолятора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в'язниці</a:t>
            </a:r>
            <a:r>
              <a:rPr lang="ru-RU" dirty="0"/>
              <a:t>. При </a:t>
            </a:r>
            <a:r>
              <a:rPr lang="ru-RU" dirty="0" err="1"/>
              <a:t>знаходженні</a:t>
            </a:r>
            <a:r>
              <a:rPr lang="ru-RU" dirty="0"/>
              <a:t> в </a:t>
            </a:r>
            <a:r>
              <a:rPr lang="ru-RU" dirty="0" err="1"/>
              <a:t>камері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особи </a:t>
            </a:r>
            <a:r>
              <a:rPr lang="ru-RU" dirty="0" err="1"/>
              <a:t>виявляють</a:t>
            </a:r>
            <a:r>
              <a:rPr lang="ru-RU" dirty="0"/>
              <a:t> </a:t>
            </a:r>
            <a:r>
              <a:rPr lang="ru-RU" dirty="0" err="1"/>
              <a:t>рухове</a:t>
            </a:r>
            <a:r>
              <a:rPr lang="ru-RU" dirty="0"/>
              <a:t> </a:t>
            </a:r>
            <a:r>
              <a:rPr lang="ru-RU" dirty="0" err="1"/>
              <a:t>занепокоєння</a:t>
            </a:r>
            <a:r>
              <a:rPr lang="ru-RU" dirty="0"/>
              <a:t>, на </a:t>
            </a:r>
            <a:r>
              <a:rPr lang="ru-RU" dirty="0" err="1"/>
              <a:t>прогулянках</a:t>
            </a:r>
            <a:r>
              <a:rPr lang="ru-RU" dirty="0"/>
              <a:t> – </a:t>
            </a:r>
            <a:r>
              <a:rPr lang="ru-RU" dirty="0" err="1"/>
              <a:t>підвищену</a:t>
            </a:r>
            <a:r>
              <a:rPr lang="ru-RU" dirty="0"/>
              <a:t> </a:t>
            </a:r>
            <a:r>
              <a:rPr lang="ru-RU" dirty="0" err="1"/>
              <a:t>рухову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. </a:t>
            </a:r>
            <a:endParaRPr lang="ru-RU" b="1" i="1" dirty="0">
              <a:solidFill>
                <a:srgbClr val="000000"/>
              </a:solidFill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269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BD503F6-D13B-A92A-C2E4-C86AE1C1C115}"/>
              </a:ext>
            </a:extLst>
          </p:cNvPr>
          <p:cNvSpPr txBox="1"/>
          <p:nvPr/>
        </p:nvSpPr>
        <p:spPr>
          <a:xfrm>
            <a:off x="339213" y="443746"/>
            <a:ext cx="8465574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1" i="1" dirty="0" err="1"/>
              <a:t>Тривожно-депресивна</a:t>
            </a:r>
            <a:r>
              <a:rPr lang="ru-RU" b="1" i="1" dirty="0"/>
              <a:t> </a:t>
            </a:r>
            <a:r>
              <a:rPr lang="ru-RU" b="1" i="1" dirty="0" err="1"/>
              <a:t>реакція</a:t>
            </a:r>
            <a:r>
              <a:rPr lang="ru-RU" b="1" i="1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у </a:t>
            </a:r>
            <a:r>
              <a:rPr lang="ru-RU" dirty="0" err="1"/>
              <a:t>переважанні</a:t>
            </a:r>
            <a:r>
              <a:rPr lang="ru-RU" dirty="0"/>
              <a:t> </a:t>
            </a:r>
            <a:r>
              <a:rPr lang="ru-RU" dirty="0" err="1"/>
              <a:t>пригніченого</a:t>
            </a:r>
            <a:r>
              <a:rPr lang="ru-RU" dirty="0"/>
              <a:t> настрою,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безнадійності</a:t>
            </a:r>
            <a:r>
              <a:rPr lang="ru-RU" dirty="0"/>
              <a:t>, </a:t>
            </a:r>
            <a:r>
              <a:rPr lang="ru-RU" dirty="0" err="1"/>
              <a:t>розпачу</a:t>
            </a:r>
            <a:r>
              <a:rPr lang="ru-RU" dirty="0"/>
              <a:t>, </a:t>
            </a:r>
            <a:r>
              <a:rPr lang="ru-RU" dirty="0" err="1"/>
              <a:t>песимістичного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життєвих</a:t>
            </a:r>
            <a:r>
              <a:rPr lang="ru-RU" dirty="0"/>
              <a:t> перспектив: "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скінчилося</a:t>
            </a:r>
            <a:r>
              <a:rPr lang="ru-RU" dirty="0"/>
              <a:t>", "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загублене</a:t>
            </a:r>
            <a:r>
              <a:rPr lang="ru-RU" dirty="0"/>
              <a:t>".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засуджені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 </a:t>
            </a:r>
            <a:r>
              <a:rPr lang="ru-RU" dirty="0" err="1"/>
              <a:t>дратівливістю</a:t>
            </a:r>
            <a:r>
              <a:rPr lang="ru-RU" dirty="0"/>
              <a:t>, </a:t>
            </a:r>
            <a:r>
              <a:rPr lang="ru-RU" dirty="0" err="1"/>
              <a:t>тривогою</a:t>
            </a:r>
            <a:r>
              <a:rPr lang="ru-RU" dirty="0"/>
              <a:t> за </a:t>
            </a:r>
            <a:r>
              <a:rPr lang="ru-RU" dirty="0" err="1"/>
              <a:t>залишену</a:t>
            </a:r>
            <a:r>
              <a:rPr lang="ru-RU" dirty="0"/>
              <a:t> </a:t>
            </a:r>
            <a:r>
              <a:rPr lang="ru-RU" dirty="0" err="1"/>
              <a:t>сім'ю</a:t>
            </a:r>
            <a:r>
              <a:rPr lang="ru-RU" dirty="0"/>
              <a:t>, </a:t>
            </a:r>
            <a:r>
              <a:rPr lang="ru-RU" dirty="0" err="1"/>
              <a:t>занепокоєнням</a:t>
            </a:r>
            <a:r>
              <a:rPr lang="ru-RU" dirty="0"/>
              <a:t> за "</a:t>
            </a:r>
            <a:r>
              <a:rPr lang="ru-RU" dirty="0" err="1"/>
              <a:t>незавершені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" на </a:t>
            </a:r>
            <a:r>
              <a:rPr lang="ru-RU" dirty="0" err="1"/>
              <a:t>волі</a:t>
            </a:r>
            <a:r>
              <a:rPr lang="ru-RU" dirty="0"/>
              <a:t>. У них часто </a:t>
            </a:r>
            <a:r>
              <a:rPr lang="ru-RU" dirty="0" err="1"/>
              <a:t>спостерігаються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сну, </a:t>
            </a:r>
            <a:r>
              <a:rPr lang="ru-RU" dirty="0" err="1"/>
              <a:t>тривале</a:t>
            </a:r>
            <a:r>
              <a:rPr lang="ru-RU" dirty="0"/>
              <a:t> </a:t>
            </a:r>
            <a:r>
              <a:rPr lang="ru-RU" dirty="0" err="1"/>
              <a:t>безсоння</a:t>
            </a:r>
            <a:r>
              <a:rPr lang="ru-RU" dirty="0"/>
              <a:t>, туга за </a:t>
            </a:r>
            <a:r>
              <a:rPr lang="ru-RU" dirty="0" err="1"/>
              <a:t>домівкою</a:t>
            </a:r>
            <a:r>
              <a:rPr lang="ru-RU" dirty="0"/>
              <a:t>. </a:t>
            </a:r>
          </a:p>
          <a:p>
            <a:pPr algn="just"/>
            <a:endParaRPr lang="ru-RU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1" i="1" dirty="0"/>
              <a:t>Негативно-</a:t>
            </a:r>
            <a:r>
              <a:rPr lang="ru-RU" b="1" i="1" dirty="0" err="1"/>
              <a:t>депресивна</a:t>
            </a:r>
            <a:r>
              <a:rPr lang="ru-RU" b="1" i="1" dirty="0"/>
              <a:t> </a:t>
            </a:r>
            <a:r>
              <a:rPr lang="ru-RU" b="1" i="1" dirty="0" err="1"/>
              <a:t>реакція</a:t>
            </a:r>
            <a:r>
              <a:rPr lang="ru-RU" b="1" i="1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наявністю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вищевказаних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у </a:t>
            </a:r>
            <a:r>
              <a:rPr lang="ru-RU" dirty="0" err="1"/>
              <a:t>поєднанні</a:t>
            </a:r>
            <a:r>
              <a:rPr lang="ru-RU" dirty="0"/>
              <a:t> з </a:t>
            </a:r>
            <a:r>
              <a:rPr lang="ru-RU" dirty="0" err="1"/>
              <a:t>внутрішнім</a:t>
            </a:r>
            <a:r>
              <a:rPr lang="ru-RU" dirty="0"/>
              <a:t> </a:t>
            </a:r>
            <a:r>
              <a:rPr lang="ru-RU" dirty="0" err="1"/>
              <a:t>негативним</a:t>
            </a:r>
            <a:r>
              <a:rPr lang="ru-RU" dirty="0"/>
              <a:t> </a:t>
            </a:r>
            <a:r>
              <a:rPr lang="ru-RU" dirty="0" err="1"/>
              <a:t>ставленням</a:t>
            </a:r>
            <a:r>
              <a:rPr lang="ru-RU" dirty="0"/>
              <a:t> до факту </a:t>
            </a:r>
            <a:r>
              <a:rPr lang="ru-RU" dirty="0" err="1"/>
              <a:t>позбавлення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, </a:t>
            </a:r>
            <a:r>
              <a:rPr lang="ru-RU" dirty="0" err="1"/>
              <a:t>невизнанням</a:t>
            </a:r>
            <a:r>
              <a:rPr lang="ru-RU" dirty="0"/>
              <a:t> себе </a:t>
            </a:r>
            <a:r>
              <a:rPr lang="ru-RU" dirty="0" err="1"/>
              <a:t>винним</a:t>
            </a:r>
            <a:r>
              <a:rPr lang="ru-RU" dirty="0"/>
              <a:t>, </a:t>
            </a:r>
            <a:r>
              <a:rPr lang="ru-RU" dirty="0" err="1"/>
              <a:t>відсутністю</a:t>
            </a:r>
            <a:r>
              <a:rPr lang="ru-RU" dirty="0"/>
              <a:t> </a:t>
            </a:r>
            <a:r>
              <a:rPr lang="ru-RU" dirty="0" err="1"/>
              <a:t>каяття</a:t>
            </a:r>
            <a:r>
              <a:rPr lang="ru-RU" dirty="0"/>
              <a:t> за </a:t>
            </a:r>
            <a:r>
              <a:rPr lang="ru-RU" dirty="0" err="1"/>
              <a:t>скоєне</a:t>
            </a:r>
            <a:r>
              <a:rPr lang="ru-RU" dirty="0"/>
              <a:t>, </a:t>
            </a:r>
            <a:r>
              <a:rPr lang="ru-RU" dirty="0" err="1"/>
              <a:t>порушенням</a:t>
            </a:r>
            <a:r>
              <a:rPr lang="ru-RU" dirty="0"/>
              <a:t> режиму </a:t>
            </a:r>
            <a:r>
              <a:rPr lang="ru-RU" dirty="0" err="1"/>
              <a:t>відбування</a:t>
            </a:r>
            <a:r>
              <a:rPr lang="ru-RU" dirty="0"/>
              <a:t> </a:t>
            </a:r>
            <a:r>
              <a:rPr lang="ru-RU" dirty="0" err="1"/>
              <a:t>покарання</a:t>
            </a:r>
            <a:r>
              <a:rPr lang="ru-RU" dirty="0"/>
              <a:t>, </a:t>
            </a:r>
            <a:r>
              <a:rPr lang="ru-RU" dirty="0" err="1"/>
              <a:t>ігноруванням</a:t>
            </a:r>
            <a:r>
              <a:rPr lang="ru-RU" dirty="0"/>
              <a:t> </a:t>
            </a:r>
            <a:r>
              <a:rPr lang="ru-RU" dirty="0" err="1"/>
              <a:t>вказівок</a:t>
            </a:r>
            <a:r>
              <a:rPr lang="ru-RU" dirty="0"/>
              <a:t> та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вихователів</a:t>
            </a:r>
            <a:r>
              <a:rPr lang="ru-RU" dirty="0"/>
              <a:t>, </a:t>
            </a:r>
            <a:r>
              <a:rPr lang="ru-RU" dirty="0" err="1"/>
              <a:t>відсутністю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на </a:t>
            </a:r>
            <a:r>
              <a:rPr lang="ru-RU" dirty="0" err="1"/>
              <a:t>виправлення</a:t>
            </a:r>
            <a:r>
              <a:rPr lang="ru-RU" dirty="0"/>
              <a:t>, </a:t>
            </a:r>
            <a:r>
              <a:rPr lang="ru-RU" dirty="0" err="1"/>
              <a:t>апатії</a:t>
            </a:r>
            <a:r>
              <a:rPr lang="ru-RU" dirty="0"/>
              <a:t> та </a:t>
            </a:r>
            <a:r>
              <a:rPr lang="ru-RU" dirty="0" err="1"/>
              <a:t>байдужості</a:t>
            </a:r>
            <a:r>
              <a:rPr lang="ru-RU" dirty="0"/>
              <a:t>. </a:t>
            </a:r>
          </a:p>
          <a:p>
            <a:pPr algn="just"/>
            <a:endParaRPr lang="ru-RU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1" i="1" dirty="0"/>
              <a:t>Негативно-</a:t>
            </a:r>
            <a:r>
              <a:rPr lang="ru-RU" b="1" i="1" dirty="0" err="1"/>
              <a:t>істерична</a:t>
            </a:r>
            <a:r>
              <a:rPr lang="ru-RU" b="1" i="1" dirty="0"/>
              <a:t> </a:t>
            </a:r>
            <a:r>
              <a:rPr lang="ru-RU" b="1" i="1" dirty="0" err="1"/>
              <a:t>реакція</a:t>
            </a:r>
            <a:r>
              <a:rPr lang="ru-RU" b="1" i="1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в демонстративно-</a:t>
            </a:r>
            <a:r>
              <a:rPr lang="ru-RU" dirty="0" err="1"/>
              <a:t>негативній</a:t>
            </a:r>
            <a:r>
              <a:rPr lang="ru-RU" dirty="0"/>
              <a:t> </a:t>
            </a:r>
            <a:r>
              <a:rPr lang="ru-RU" dirty="0" err="1"/>
              <a:t>поведінці</a:t>
            </a:r>
            <a:r>
              <a:rPr lang="ru-RU" dirty="0"/>
              <a:t>, </a:t>
            </a:r>
            <a:r>
              <a:rPr lang="ru-RU" dirty="0" err="1"/>
              <a:t>прагненні</a:t>
            </a:r>
            <a:r>
              <a:rPr lang="ru-RU" dirty="0"/>
              <a:t> </a:t>
            </a:r>
            <a:r>
              <a:rPr lang="ru-RU" dirty="0" err="1"/>
              <a:t>привернути</a:t>
            </a:r>
            <a:r>
              <a:rPr lang="ru-RU" dirty="0"/>
              <a:t> до себе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оточуючих</a:t>
            </a:r>
            <a:r>
              <a:rPr lang="ru-RU" dirty="0"/>
              <a:t> як до особи, яка "невинно </a:t>
            </a:r>
            <a:r>
              <a:rPr lang="ru-RU" dirty="0" err="1"/>
              <a:t>постраждала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правосуддя</a:t>
            </a:r>
            <a:r>
              <a:rPr lang="ru-RU" dirty="0"/>
              <a:t>". Для </a:t>
            </a:r>
            <a:r>
              <a:rPr lang="ru-RU" dirty="0" err="1"/>
              <a:t>значної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таких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характерне</a:t>
            </a:r>
            <a:r>
              <a:rPr lang="ru-RU" dirty="0"/>
              <a:t> </a:t>
            </a:r>
            <a:r>
              <a:rPr lang="ru-RU" dirty="0" err="1"/>
              <a:t>прагнення</a:t>
            </a:r>
            <a:r>
              <a:rPr lang="ru-RU" dirty="0"/>
              <a:t> </a:t>
            </a:r>
            <a:r>
              <a:rPr lang="ru-RU" dirty="0" err="1"/>
              <a:t>сутяжництва</a:t>
            </a:r>
            <a:r>
              <a:rPr lang="ru-RU" dirty="0"/>
              <a:t>, </a:t>
            </a:r>
            <a:r>
              <a:rPr lang="ru-RU" dirty="0" err="1"/>
              <a:t>скаргам</a:t>
            </a:r>
            <a:r>
              <a:rPr lang="ru-RU" dirty="0"/>
              <a:t> на </a:t>
            </a:r>
            <a:r>
              <a:rPr lang="ru-RU" dirty="0" err="1"/>
              <a:t>неправильне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боку </a:t>
            </a:r>
            <a:r>
              <a:rPr lang="ru-RU" dirty="0" err="1"/>
              <a:t>слідчих</a:t>
            </a:r>
            <a:r>
              <a:rPr lang="ru-RU" dirty="0"/>
              <a:t>, суду, </a:t>
            </a:r>
            <a:r>
              <a:rPr lang="ru-RU" dirty="0" err="1"/>
              <a:t>вихователів</a:t>
            </a:r>
            <a:r>
              <a:rPr lang="ru-RU" dirty="0"/>
              <a:t>., </a:t>
            </a:r>
            <a:r>
              <a:rPr lang="ru-RU" dirty="0" err="1"/>
              <a:t>адміністрації</a:t>
            </a:r>
            <a:r>
              <a:rPr lang="ru-RU" dirty="0"/>
              <a:t> </a:t>
            </a:r>
            <a:r>
              <a:rPr lang="ru-RU" dirty="0" err="1"/>
              <a:t>колонії</a:t>
            </a:r>
            <a:r>
              <a:rPr lang="ru-RU" dirty="0"/>
              <a:t>. </a:t>
            </a:r>
            <a:r>
              <a:rPr lang="ru-RU" dirty="0" err="1"/>
              <a:t>Відмінною</a:t>
            </a:r>
            <a:r>
              <a:rPr lang="ru-RU" dirty="0"/>
              <a:t> </a:t>
            </a:r>
            <a:r>
              <a:rPr lang="ru-RU" dirty="0" err="1"/>
              <a:t>рисою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є </a:t>
            </a:r>
            <a:r>
              <a:rPr lang="ru-RU" dirty="0" err="1"/>
              <a:t>егоцентризм</a:t>
            </a:r>
            <a:r>
              <a:rPr lang="ru-RU" dirty="0"/>
              <a:t>, бравада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злочинним</a:t>
            </a:r>
            <a:r>
              <a:rPr lang="ru-RU" dirty="0"/>
              <a:t> </a:t>
            </a:r>
            <a:r>
              <a:rPr lang="ru-RU" dirty="0" err="1"/>
              <a:t>минулим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метою </a:t>
            </a:r>
            <a:r>
              <a:rPr lang="ru-RU" dirty="0" err="1"/>
              <a:t>завоювати</a:t>
            </a:r>
            <a:r>
              <a:rPr lang="ru-RU" dirty="0"/>
              <a:t> авторитет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засуджених</a:t>
            </a:r>
            <a:r>
              <a:rPr lang="ru-RU" dirty="0"/>
              <a:t>, </a:t>
            </a:r>
            <a:r>
              <a:rPr lang="ru-RU" dirty="0" err="1"/>
              <a:t>підкорити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. 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патологічного</a:t>
            </a:r>
            <a:r>
              <a:rPr lang="ru-RU" dirty="0"/>
              <a:t> </a:t>
            </a:r>
            <a:r>
              <a:rPr lang="ru-RU" dirty="0" err="1"/>
              <a:t>прояву</a:t>
            </a:r>
            <a:r>
              <a:rPr lang="ru-RU" dirty="0"/>
              <a:t> - синдром </a:t>
            </a:r>
            <a:r>
              <a:rPr lang="ru-RU" dirty="0" err="1"/>
              <a:t>Ганзера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тюремний</a:t>
            </a:r>
            <a:r>
              <a:rPr lang="ru-RU" dirty="0"/>
              <a:t> психоз.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0769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BD503F6-D13B-A92A-C2E4-C86AE1C1C115}"/>
              </a:ext>
            </a:extLst>
          </p:cNvPr>
          <p:cNvSpPr txBox="1"/>
          <p:nvPr/>
        </p:nvSpPr>
        <p:spPr>
          <a:xfrm>
            <a:off x="339213" y="197346"/>
            <a:ext cx="8465574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err="1"/>
              <a:t>Фази</a:t>
            </a:r>
            <a:r>
              <a:rPr lang="ru-RU" b="1" dirty="0"/>
              <a:t> (</a:t>
            </a:r>
            <a:r>
              <a:rPr lang="ru-RU" b="1" dirty="0" err="1"/>
              <a:t>стадії</a:t>
            </a:r>
            <a:r>
              <a:rPr lang="ru-RU" b="1" dirty="0"/>
              <a:t>) </a:t>
            </a:r>
            <a:r>
              <a:rPr lang="ru-RU" b="1" dirty="0" err="1"/>
              <a:t>адаптації</a:t>
            </a:r>
            <a:r>
              <a:rPr lang="ru-RU" b="1" dirty="0"/>
              <a:t> </a:t>
            </a:r>
            <a:r>
              <a:rPr lang="ru-RU" b="1" dirty="0" err="1"/>
              <a:t>засуджених</a:t>
            </a:r>
            <a:r>
              <a:rPr lang="ru-RU" b="1" dirty="0"/>
              <a:t> до умов </a:t>
            </a:r>
            <a:r>
              <a:rPr lang="ru-RU" b="1" dirty="0" err="1"/>
              <a:t>позбавлення</a:t>
            </a:r>
            <a:r>
              <a:rPr lang="ru-RU" b="1" dirty="0"/>
              <a:t> </a:t>
            </a:r>
            <a:r>
              <a:rPr lang="ru-RU" b="1" dirty="0" err="1"/>
              <a:t>волі</a:t>
            </a:r>
            <a:r>
              <a:rPr lang="ru-RU" b="1" dirty="0"/>
              <a:t> </a:t>
            </a:r>
          </a:p>
          <a:p>
            <a:pPr algn="ctr"/>
            <a:endParaRPr lang="ru-RU" b="1" dirty="0"/>
          </a:p>
          <a:p>
            <a:pPr algn="just"/>
            <a:r>
              <a:rPr lang="ru-RU" b="1" i="1" dirty="0"/>
              <a:t>І – Фаза </a:t>
            </a:r>
            <a:r>
              <a:rPr lang="ru-RU" b="1" i="1" dirty="0" err="1"/>
              <a:t>початкової</a:t>
            </a:r>
            <a:r>
              <a:rPr lang="ru-RU" b="1" i="1" dirty="0"/>
              <a:t> </a:t>
            </a:r>
            <a:r>
              <a:rPr lang="ru-RU" b="1" i="1" dirty="0" err="1"/>
              <a:t>адаптації</a:t>
            </a:r>
            <a:r>
              <a:rPr lang="ru-RU" b="1" i="1" dirty="0"/>
              <a:t> («</a:t>
            </a:r>
            <a:r>
              <a:rPr lang="ru-RU" b="1" i="1" dirty="0" err="1"/>
              <a:t>загальна</a:t>
            </a:r>
            <a:r>
              <a:rPr lang="ru-RU" b="1" i="1" dirty="0"/>
              <a:t> </a:t>
            </a:r>
            <a:r>
              <a:rPr lang="ru-RU" b="1" i="1" dirty="0" err="1"/>
              <a:t>орієнтування</a:t>
            </a:r>
            <a:r>
              <a:rPr lang="ru-RU" b="1" i="1" dirty="0"/>
              <a:t>») </a:t>
            </a:r>
            <a:r>
              <a:rPr lang="ru-RU" dirty="0" err="1"/>
              <a:t>новоприбулого</a:t>
            </a:r>
            <a:r>
              <a:rPr lang="ru-RU" dirty="0"/>
              <a:t> </a:t>
            </a:r>
            <a:r>
              <a:rPr lang="ru-RU" dirty="0" err="1"/>
              <a:t>засудженого</a:t>
            </a:r>
            <a:r>
              <a:rPr lang="ru-RU" dirty="0"/>
              <a:t>: </a:t>
            </a:r>
            <a:r>
              <a:rPr lang="ru-RU" dirty="0" err="1"/>
              <a:t>зіткнення</a:t>
            </a:r>
            <a:r>
              <a:rPr lang="ru-RU" dirty="0"/>
              <a:t> з </a:t>
            </a:r>
            <a:r>
              <a:rPr lang="ru-RU" dirty="0" err="1"/>
              <a:t>численними</a:t>
            </a:r>
            <a:r>
              <a:rPr lang="ru-RU" dirty="0"/>
              <a:t> </a:t>
            </a:r>
            <a:r>
              <a:rPr lang="ru-RU" dirty="0" err="1"/>
              <a:t>труднощами</a:t>
            </a:r>
            <a:r>
              <a:rPr lang="ru-RU" dirty="0"/>
              <a:t>, </a:t>
            </a:r>
            <a:r>
              <a:rPr lang="ru-RU" dirty="0" err="1"/>
              <a:t>новими</a:t>
            </a:r>
            <a:r>
              <a:rPr lang="ru-RU" dirty="0"/>
              <a:t> </a:t>
            </a:r>
            <a:r>
              <a:rPr lang="ru-RU" dirty="0" err="1"/>
              <a:t>вимогами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(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зуміє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адаптуватися</a:t>
            </a:r>
            <a:r>
              <a:rPr lang="ru-RU" dirty="0"/>
              <a:t> до </a:t>
            </a:r>
            <a:r>
              <a:rPr lang="ru-RU" dirty="0" err="1"/>
              <a:t>особливих</a:t>
            </a:r>
            <a:r>
              <a:rPr lang="ru-RU" dirty="0"/>
              <a:t> умов,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знайде</a:t>
            </a:r>
            <a:r>
              <a:rPr lang="ru-RU" dirty="0"/>
              <a:t> </a:t>
            </a:r>
            <a:r>
              <a:rPr lang="ru-RU" dirty="0" err="1"/>
              <a:t>друзів</a:t>
            </a:r>
            <a:r>
              <a:rPr lang="ru-RU" dirty="0"/>
              <a:t>, як поставляться до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вихователі</a:t>
            </a:r>
            <a:r>
              <a:rPr lang="ru-RU" dirty="0"/>
              <a:t>, яку роботу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доручать</a:t>
            </a:r>
            <a:r>
              <a:rPr lang="ru-RU" dirty="0"/>
              <a:t> на </a:t>
            </a:r>
            <a:r>
              <a:rPr lang="ru-RU" dirty="0" err="1"/>
              <a:t>виробництві</a:t>
            </a:r>
            <a:r>
              <a:rPr lang="ru-RU" dirty="0"/>
              <a:t> у </a:t>
            </a:r>
            <a:r>
              <a:rPr lang="ru-RU" dirty="0" err="1"/>
              <a:t>виправній</a:t>
            </a:r>
            <a:r>
              <a:rPr lang="ru-RU" dirty="0"/>
              <a:t> </a:t>
            </a:r>
            <a:r>
              <a:rPr lang="ru-RU" dirty="0" err="1"/>
              <a:t>установі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 </a:t>
            </a:r>
            <a:r>
              <a:rPr lang="ru-RU" dirty="0" err="1"/>
              <a:t>Загальне</a:t>
            </a:r>
            <a:r>
              <a:rPr lang="ru-RU" dirty="0"/>
              <a:t> </a:t>
            </a:r>
            <a:r>
              <a:rPr lang="ru-RU" dirty="0" err="1"/>
              <a:t>орієнтування</a:t>
            </a:r>
            <a:r>
              <a:rPr lang="ru-RU" dirty="0"/>
              <a:t> є </a:t>
            </a:r>
            <a:r>
              <a:rPr lang="ru-RU" dirty="0" err="1"/>
              <a:t>передумовою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</a:t>
            </a:r>
            <a:r>
              <a:rPr lang="ru-RU" dirty="0" err="1"/>
              <a:t>засудженого</a:t>
            </a:r>
            <a:r>
              <a:rPr lang="ru-RU" dirty="0"/>
              <a:t> до режиму </a:t>
            </a:r>
            <a:r>
              <a:rPr lang="ru-RU" dirty="0" err="1"/>
              <a:t>відбування</a:t>
            </a:r>
            <a:r>
              <a:rPr lang="ru-RU" dirty="0"/>
              <a:t> </a:t>
            </a:r>
            <a:r>
              <a:rPr lang="ru-RU" dirty="0" err="1"/>
              <a:t>покарання</a:t>
            </a:r>
            <a:r>
              <a:rPr lang="ru-RU" dirty="0"/>
              <a:t>,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адміністрації</a:t>
            </a:r>
            <a:r>
              <a:rPr lang="ru-RU" dirty="0"/>
              <a:t> та </a:t>
            </a:r>
            <a:r>
              <a:rPr lang="ru-RU" dirty="0" err="1"/>
              <a:t>вихователів</a:t>
            </a:r>
            <a:r>
              <a:rPr lang="ru-RU" dirty="0"/>
              <a:t>, до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та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засуджених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b="1" i="1" dirty="0"/>
              <a:t>ІІ – «Фаза </a:t>
            </a:r>
            <a:r>
              <a:rPr lang="ru-RU" b="1" i="1" dirty="0" err="1"/>
              <a:t>нівелювання</a:t>
            </a:r>
            <a:r>
              <a:rPr lang="ru-RU" b="1" i="1" dirty="0"/>
              <a:t>» </a:t>
            </a:r>
            <a:r>
              <a:rPr lang="ru-RU" dirty="0"/>
              <a:t>(</a:t>
            </a:r>
            <a:r>
              <a:rPr lang="ru-RU" dirty="0" err="1"/>
              <a:t>приблизно</a:t>
            </a:r>
            <a:r>
              <a:rPr lang="ru-RU" dirty="0"/>
              <a:t> через </a:t>
            </a:r>
            <a:r>
              <a:rPr lang="ru-RU" dirty="0" err="1"/>
              <a:t>півроку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), коли </a:t>
            </a:r>
            <a:r>
              <a:rPr lang="ru-RU" dirty="0" err="1"/>
              <a:t>особистісні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</a:t>
            </a:r>
            <a:r>
              <a:rPr lang="ru-RU" dirty="0" err="1"/>
              <a:t>засуджених</a:t>
            </a:r>
            <a:r>
              <a:rPr lang="ru-RU" dirty="0"/>
              <a:t> на факт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ізоляції</a:t>
            </a:r>
            <a:r>
              <a:rPr lang="ru-RU" dirty="0"/>
              <a:t> </a:t>
            </a:r>
            <a:r>
              <a:rPr lang="ru-RU" dirty="0" err="1"/>
              <a:t>нівелюються</a:t>
            </a:r>
            <a:r>
              <a:rPr lang="ru-RU" dirty="0"/>
              <a:t>. </a:t>
            </a:r>
            <a:r>
              <a:rPr lang="ru-RU" dirty="0" err="1"/>
              <a:t>Засуджені</a:t>
            </a:r>
            <a:r>
              <a:rPr lang="ru-RU" dirty="0"/>
              <a:t> </a:t>
            </a:r>
            <a:r>
              <a:rPr lang="ru-RU" dirty="0" err="1"/>
              <a:t>набувають</a:t>
            </a:r>
            <a:r>
              <a:rPr lang="ru-RU" dirty="0"/>
              <a:t> </a:t>
            </a:r>
            <a:r>
              <a:rPr lang="ru-RU" dirty="0" err="1"/>
              <a:t>стійкого</a:t>
            </a:r>
            <a:r>
              <a:rPr lang="ru-RU" dirty="0"/>
              <a:t> "синдрому </a:t>
            </a:r>
            <a:r>
              <a:rPr lang="ru-RU" dirty="0" err="1"/>
              <a:t>позбавленого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", </a:t>
            </a:r>
            <a:r>
              <a:rPr lang="ru-RU" dirty="0" err="1"/>
              <a:t>який</a:t>
            </a:r>
            <a:r>
              <a:rPr lang="ru-RU" dirty="0"/>
              <a:t> робить </a:t>
            </a:r>
            <a:r>
              <a:rPr lang="ru-RU" dirty="0" err="1"/>
              <a:t>їх</a:t>
            </a:r>
            <a:r>
              <a:rPr lang="ru-RU" dirty="0"/>
              <a:t> як би схожими один на одного,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в </a:t>
            </a:r>
            <a:r>
              <a:rPr lang="ru-RU" dirty="0" err="1"/>
              <a:t>ході</a:t>
            </a:r>
            <a:r>
              <a:rPr lang="ru-RU" dirty="0"/>
              <a:t>, в </a:t>
            </a:r>
            <a:r>
              <a:rPr lang="ru-RU" dirty="0" err="1"/>
              <a:t>міміці</a:t>
            </a:r>
            <a:r>
              <a:rPr lang="ru-RU" dirty="0"/>
              <a:t>, жестах, у </a:t>
            </a:r>
            <a:r>
              <a:rPr lang="ru-RU" dirty="0" err="1"/>
              <a:t>ставленні</a:t>
            </a:r>
            <a:r>
              <a:rPr lang="ru-RU" dirty="0"/>
              <a:t> до </a:t>
            </a:r>
            <a:r>
              <a:rPr lang="ru-RU" dirty="0" err="1"/>
              <a:t>вихователів</a:t>
            </a:r>
            <a:r>
              <a:rPr lang="ru-RU" dirty="0"/>
              <a:t> і т. д. </a:t>
            </a:r>
            <a:r>
              <a:rPr lang="ru-RU" dirty="0" err="1"/>
              <a:t>Надалі</a:t>
            </a:r>
            <a:r>
              <a:rPr lang="ru-RU" dirty="0"/>
              <a:t> в </a:t>
            </a:r>
            <a:r>
              <a:rPr lang="ru-RU" dirty="0" err="1"/>
              <a:t>особистісній</a:t>
            </a:r>
            <a:r>
              <a:rPr lang="ru-RU" dirty="0"/>
              <a:t> </a:t>
            </a:r>
            <a:r>
              <a:rPr lang="ru-RU" dirty="0" err="1"/>
              <a:t>динаміці</a:t>
            </a:r>
            <a:r>
              <a:rPr lang="ru-RU" dirty="0"/>
              <a:t> </a:t>
            </a:r>
            <a:r>
              <a:rPr lang="ru-RU" dirty="0" err="1"/>
              <a:t>засудженого</a:t>
            </a:r>
            <a:r>
              <a:rPr lang="ru-RU" dirty="0"/>
              <a:t> </a:t>
            </a:r>
            <a:r>
              <a:rPr lang="ru-RU" dirty="0" err="1"/>
              <a:t>стабілізуються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тенденції</a:t>
            </a:r>
            <a:r>
              <a:rPr lang="ru-RU" dirty="0"/>
              <a:t>: перша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успішному</a:t>
            </a:r>
            <a:r>
              <a:rPr lang="ru-RU" dirty="0"/>
              <a:t> </a:t>
            </a:r>
            <a:r>
              <a:rPr lang="ru-RU" dirty="0" err="1"/>
              <a:t>завершенні</a:t>
            </a:r>
            <a:r>
              <a:rPr lang="ru-RU" dirty="0"/>
              <a:t> </a:t>
            </a:r>
            <a:r>
              <a:rPr lang="ru-RU" dirty="0" err="1"/>
              <a:t>пристосування</a:t>
            </a:r>
            <a:r>
              <a:rPr lang="ru-RU" dirty="0"/>
              <a:t> до умов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ізоляції</a:t>
            </a:r>
            <a:r>
              <a:rPr lang="ru-RU" dirty="0"/>
              <a:t>. Друга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поглибленням</a:t>
            </a:r>
            <a:r>
              <a:rPr lang="ru-RU" dirty="0"/>
              <a:t> та </a:t>
            </a:r>
            <a:r>
              <a:rPr lang="ru-RU" dirty="0" err="1"/>
              <a:t>наростанням</a:t>
            </a:r>
            <a:r>
              <a:rPr lang="ru-RU" dirty="0"/>
              <a:t> </a:t>
            </a:r>
            <a:r>
              <a:rPr lang="ru-RU" dirty="0" err="1"/>
              <a:t>негативних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в </a:t>
            </a:r>
            <a:r>
              <a:rPr lang="ru-RU" dirty="0" err="1"/>
              <a:t>особистості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закріпленням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перешкоджає</a:t>
            </a:r>
            <a:r>
              <a:rPr lang="ru-RU" dirty="0"/>
              <a:t> </a:t>
            </a:r>
            <a:r>
              <a:rPr lang="ru-RU" dirty="0" err="1"/>
              <a:t>успішній</a:t>
            </a:r>
            <a:r>
              <a:rPr lang="ru-RU" dirty="0"/>
              <a:t> </a:t>
            </a:r>
            <a:r>
              <a:rPr lang="ru-RU" dirty="0" err="1"/>
              <a:t>адаптації</a:t>
            </a:r>
            <a:r>
              <a:rPr lang="ru-RU" dirty="0"/>
              <a:t> до умов </a:t>
            </a:r>
            <a:r>
              <a:rPr lang="ru-RU" dirty="0" err="1"/>
              <a:t>позбавлення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, а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виправленню</a:t>
            </a:r>
            <a:r>
              <a:rPr lang="ru-RU" dirty="0"/>
              <a:t> та </a:t>
            </a:r>
            <a:r>
              <a:rPr lang="ru-RU" dirty="0" err="1"/>
              <a:t>перевихованню</a:t>
            </a:r>
            <a:r>
              <a:rPr lang="ru-RU" dirty="0"/>
              <a:t>. </a:t>
            </a:r>
          </a:p>
          <a:p>
            <a:pPr algn="just"/>
            <a:endParaRPr lang="ru-RU" dirty="0"/>
          </a:p>
          <a:p>
            <a:pPr algn="just"/>
            <a:r>
              <a:rPr lang="ru-RU" b="1" i="1" dirty="0"/>
              <a:t>ІІІ – Фаза </a:t>
            </a:r>
            <a:r>
              <a:rPr lang="ru-RU" b="1" i="1" dirty="0" err="1"/>
              <a:t>завершення</a:t>
            </a:r>
            <a:r>
              <a:rPr lang="ru-RU" b="1" i="1" dirty="0"/>
              <a:t> </a:t>
            </a:r>
            <a:r>
              <a:rPr lang="ru-RU" b="1" i="1" dirty="0" err="1"/>
              <a:t>адаптації</a:t>
            </a:r>
            <a:r>
              <a:rPr lang="ru-RU" b="1" i="1" dirty="0"/>
              <a:t> –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адаптація</a:t>
            </a:r>
            <a:r>
              <a:rPr lang="ru-RU" dirty="0"/>
              <a:t> до </a:t>
            </a:r>
            <a:r>
              <a:rPr lang="ru-RU" dirty="0" err="1"/>
              <a:t>наслідків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ізоляції</a:t>
            </a:r>
            <a:r>
              <a:rPr lang="ru-RU" dirty="0"/>
              <a:t>, коли </a:t>
            </a:r>
            <a:r>
              <a:rPr lang="ru-RU" dirty="0" err="1"/>
              <a:t>засуджений</a:t>
            </a:r>
            <a:r>
              <a:rPr lang="ru-RU" dirty="0"/>
              <a:t>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жити</a:t>
            </a:r>
            <a:r>
              <a:rPr lang="ru-RU" dirty="0"/>
              <a:t> </a:t>
            </a:r>
            <a:r>
              <a:rPr lang="ru-RU" dirty="0" err="1"/>
              <a:t>сьогоденням</a:t>
            </a:r>
            <a:r>
              <a:rPr lang="ru-RU" dirty="0"/>
              <a:t>, </a:t>
            </a:r>
            <a:r>
              <a:rPr lang="ru-RU" dirty="0" err="1"/>
              <a:t>надією</a:t>
            </a:r>
            <a:r>
              <a:rPr lang="ru-RU" dirty="0"/>
              <a:t> на </a:t>
            </a:r>
            <a:r>
              <a:rPr lang="ru-RU" dirty="0" err="1"/>
              <a:t>майбутнє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7746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BD503F6-D13B-A92A-C2E4-C86AE1C1C115}"/>
              </a:ext>
            </a:extLst>
          </p:cNvPr>
          <p:cNvSpPr txBox="1"/>
          <p:nvPr/>
        </p:nvSpPr>
        <p:spPr>
          <a:xfrm>
            <a:off x="339213" y="210344"/>
            <a:ext cx="8465574" cy="6329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solidFill>
                  <a:srgbClr val="000000"/>
                </a:solidFill>
                <a:latin typeface="Roboto" panose="02000000000000000000" pitchFamily="2" charset="0"/>
              </a:rPr>
              <a:t> </a:t>
            </a:r>
            <a:r>
              <a:rPr lang="ru-RU" sz="2000" b="1" dirty="0" err="1"/>
              <a:t>Колективи</a:t>
            </a:r>
            <a:r>
              <a:rPr lang="ru-RU" sz="2000" b="1" dirty="0"/>
              <a:t> </a:t>
            </a:r>
            <a:r>
              <a:rPr lang="ru-RU" sz="2000" b="1" dirty="0" err="1"/>
              <a:t>засуджених</a:t>
            </a:r>
            <a:r>
              <a:rPr lang="ru-RU" sz="2000" b="1" dirty="0"/>
              <a:t> та </a:t>
            </a:r>
            <a:r>
              <a:rPr lang="ru-RU" sz="2000" b="1" dirty="0" err="1"/>
              <a:t>їх</a:t>
            </a:r>
            <a:r>
              <a:rPr lang="ru-RU" sz="2000" b="1" dirty="0"/>
              <a:t> </a:t>
            </a:r>
            <a:r>
              <a:rPr lang="ru-RU" sz="2000" b="1" dirty="0" err="1"/>
              <a:t>психологічна</a:t>
            </a:r>
            <a:r>
              <a:rPr lang="ru-RU" sz="2000" b="1" dirty="0"/>
              <a:t> характеристика</a:t>
            </a:r>
            <a:endParaRPr lang="ru-RU" b="1" dirty="0"/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Для </a:t>
            </a:r>
            <a:r>
              <a:rPr lang="ru-RU" dirty="0" err="1"/>
              <a:t>колективу</a:t>
            </a:r>
            <a:r>
              <a:rPr lang="ru-RU" dirty="0"/>
              <a:t> </a:t>
            </a:r>
            <a:r>
              <a:rPr lang="ru-RU" dirty="0" err="1"/>
              <a:t>засуджених</a:t>
            </a:r>
            <a:r>
              <a:rPr lang="ru-RU" dirty="0"/>
              <a:t> </a:t>
            </a:r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: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колектив</a:t>
            </a:r>
            <a:r>
              <a:rPr lang="ru-RU" dirty="0"/>
              <a:t> </a:t>
            </a:r>
            <a:r>
              <a:rPr lang="ru-RU" dirty="0" err="1"/>
              <a:t>закритого</a:t>
            </a:r>
            <a:r>
              <a:rPr lang="ru-RU" dirty="0"/>
              <a:t> типу;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 err="1"/>
              <a:t>колектив</a:t>
            </a:r>
            <a:r>
              <a:rPr lang="ru-RU" dirty="0"/>
              <a:t> </a:t>
            </a:r>
            <a:r>
              <a:rPr lang="ru-RU" dirty="0" err="1"/>
              <a:t>формується</a:t>
            </a:r>
            <a:r>
              <a:rPr lang="ru-RU" dirty="0"/>
              <a:t> з </a:t>
            </a:r>
            <a:r>
              <a:rPr lang="ru-RU" dirty="0" err="1"/>
              <a:t>правопорушників</a:t>
            </a:r>
            <a:r>
              <a:rPr lang="ru-RU" dirty="0"/>
              <a:t>, </a:t>
            </a:r>
            <a:r>
              <a:rPr lang="ru-RU" dirty="0" err="1"/>
              <a:t>позбавлених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 err="1"/>
              <a:t>перебування</a:t>
            </a:r>
            <a:r>
              <a:rPr lang="ru-RU" dirty="0"/>
              <a:t> </a:t>
            </a:r>
            <a:r>
              <a:rPr lang="ru-RU" dirty="0" err="1"/>
              <a:t>засуджених</a:t>
            </a:r>
            <a:r>
              <a:rPr lang="ru-RU" dirty="0"/>
              <a:t> у </a:t>
            </a:r>
            <a:r>
              <a:rPr lang="ru-RU" dirty="0" err="1"/>
              <a:t>колективі</a:t>
            </a:r>
            <a:r>
              <a:rPr lang="ru-RU" dirty="0"/>
              <a:t> є </a:t>
            </a:r>
            <a:r>
              <a:rPr lang="ru-RU" dirty="0" err="1"/>
              <a:t>примусовим</a:t>
            </a:r>
            <a:r>
              <a:rPr lang="ru-RU" dirty="0"/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колективу</a:t>
            </a:r>
            <a:r>
              <a:rPr lang="ru-RU" dirty="0"/>
              <a:t> </a:t>
            </a:r>
            <a:r>
              <a:rPr lang="ru-RU" dirty="0" err="1"/>
              <a:t>докладно</a:t>
            </a:r>
            <a:r>
              <a:rPr lang="ru-RU" dirty="0"/>
              <a:t> </a:t>
            </a:r>
            <a:r>
              <a:rPr lang="ru-RU" dirty="0" err="1"/>
              <a:t>регламентується</a:t>
            </a:r>
            <a:r>
              <a:rPr lang="ru-RU" dirty="0"/>
              <a:t> нормами </a:t>
            </a:r>
            <a:r>
              <a:rPr lang="ru-RU" dirty="0" err="1"/>
              <a:t>кримінально-виконавчого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 err="1"/>
              <a:t>колектив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істотними</a:t>
            </a:r>
            <a:r>
              <a:rPr lang="ru-RU" dirty="0"/>
              <a:t> </a:t>
            </a:r>
            <a:r>
              <a:rPr lang="ru-RU" dirty="0" err="1"/>
              <a:t>відмінностями</a:t>
            </a:r>
            <a:r>
              <a:rPr lang="ru-RU" dirty="0"/>
              <a:t> (</a:t>
            </a:r>
            <a:r>
              <a:rPr lang="ru-RU" dirty="0" err="1"/>
              <a:t>віковими</a:t>
            </a:r>
            <a:r>
              <a:rPr lang="ru-RU" dirty="0"/>
              <a:t>, </a:t>
            </a:r>
            <a:r>
              <a:rPr lang="ru-RU" dirty="0" err="1"/>
              <a:t>професійними</a:t>
            </a:r>
            <a:r>
              <a:rPr lang="ru-RU" dirty="0"/>
              <a:t>, </a:t>
            </a:r>
            <a:r>
              <a:rPr lang="ru-RU" dirty="0" err="1"/>
              <a:t>моральними</a:t>
            </a:r>
            <a:r>
              <a:rPr lang="ru-RU" dirty="0"/>
              <a:t>);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 err="1"/>
              <a:t>формування</a:t>
            </a:r>
            <a:r>
              <a:rPr lang="ru-RU" dirty="0"/>
              <a:t> і </a:t>
            </a:r>
            <a:r>
              <a:rPr lang="ru-RU" dirty="0" err="1"/>
              <a:t>специфіка</a:t>
            </a:r>
            <a:r>
              <a:rPr lang="ru-RU" dirty="0"/>
              <a:t> </a:t>
            </a:r>
            <a:r>
              <a:rPr lang="ru-RU" dirty="0" err="1"/>
              <a:t>колективу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видом </a:t>
            </a:r>
            <a:r>
              <a:rPr lang="ru-RU" dirty="0" err="1"/>
              <a:t>кримінально-виконавчої</a:t>
            </a:r>
            <a:r>
              <a:rPr lang="ru-RU" dirty="0"/>
              <a:t> установи;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колективу</a:t>
            </a:r>
            <a:r>
              <a:rPr lang="ru-RU" dirty="0"/>
              <a:t> </a:t>
            </a:r>
            <a:r>
              <a:rPr lang="ru-RU" dirty="0" err="1"/>
              <a:t>зумовлюються</a:t>
            </a:r>
            <a:r>
              <a:rPr lang="ru-RU" dirty="0"/>
              <a:t> видом і характером </a:t>
            </a:r>
            <a:r>
              <a:rPr lang="ru-RU" dirty="0" err="1"/>
              <a:t>виробничої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pPr algn="just"/>
            <a:r>
              <a:rPr lang="ru-RU" dirty="0"/>
              <a:t>За структурою </a:t>
            </a:r>
            <a:r>
              <a:rPr lang="ru-RU" dirty="0" err="1"/>
              <a:t>колективи</a:t>
            </a:r>
            <a:r>
              <a:rPr lang="ru-RU" dirty="0"/>
              <a:t> </a:t>
            </a:r>
            <a:r>
              <a:rPr lang="ru-RU" dirty="0" err="1"/>
              <a:t>засуджених</a:t>
            </a:r>
            <a:r>
              <a:rPr lang="ru-RU" dirty="0"/>
              <a:t> </a:t>
            </a:r>
            <a:r>
              <a:rPr lang="ru-RU" dirty="0" err="1"/>
              <a:t>поділяються</a:t>
            </a:r>
            <a:r>
              <a:rPr lang="ru-RU" dirty="0"/>
              <a:t> на </a:t>
            </a:r>
            <a:r>
              <a:rPr lang="ru-RU" b="1" dirty="0" err="1"/>
              <a:t>формальні</a:t>
            </a:r>
            <a:r>
              <a:rPr lang="ru-RU" dirty="0"/>
              <a:t> і </a:t>
            </a:r>
            <a:r>
              <a:rPr lang="ru-RU" b="1" dirty="0" err="1"/>
              <a:t>неформальні</a:t>
            </a:r>
            <a:r>
              <a:rPr lang="ru-RU" dirty="0"/>
              <a:t>. </a:t>
            </a:r>
            <a:r>
              <a:rPr lang="ru-RU" b="1" dirty="0" err="1"/>
              <a:t>Формальні</a:t>
            </a:r>
            <a:r>
              <a:rPr lang="ru-RU" b="1" dirty="0"/>
              <a:t> </a:t>
            </a:r>
            <a:r>
              <a:rPr lang="ru-RU" b="1" dirty="0" err="1"/>
              <a:t>колективи</a:t>
            </a:r>
            <a:r>
              <a:rPr lang="ru-RU" b="1" dirty="0"/>
              <a:t> </a:t>
            </a:r>
            <a:r>
              <a:rPr lang="ru-RU" dirty="0" err="1"/>
              <a:t>поділяються</a:t>
            </a:r>
            <a:r>
              <a:rPr lang="ru-RU" dirty="0"/>
              <a:t> на: </a:t>
            </a:r>
            <a:r>
              <a:rPr lang="ru-RU" i="1" dirty="0" err="1"/>
              <a:t>первинні</a:t>
            </a:r>
            <a:r>
              <a:rPr lang="ru-RU" i="1" dirty="0"/>
              <a:t>, </a:t>
            </a:r>
            <a:r>
              <a:rPr lang="ru-RU" i="1" dirty="0" err="1"/>
              <a:t>проміжні</a:t>
            </a:r>
            <a:r>
              <a:rPr lang="ru-RU" i="1" dirty="0"/>
              <a:t>, </a:t>
            </a:r>
            <a:r>
              <a:rPr lang="ru-RU" i="1" dirty="0" err="1"/>
              <a:t>загальні</a:t>
            </a:r>
            <a:r>
              <a:rPr lang="ru-RU" dirty="0"/>
              <a:t>. </a:t>
            </a:r>
            <a:r>
              <a:rPr lang="ru-RU" dirty="0" err="1"/>
              <a:t>Первинні</a:t>
            </a:r>
            <a:r>
              <a:rPr lang="ru-RU" dirty="0"/>
              <a:t> </a:t>
            </a:r>
            <a:r>
              <a:rPr lang="ru-RU" dirty="0" err="1"/>
              <a:t>колективи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підрозділи</a:t>
            </a:r>
            <a:r>
              <a:rPr lang="ru-RU" dirty="0"/>
              <a:t>, як ланка, бригада, </a:t>
            </a:r>
            <a:r>
              <a:rPr lang="ru-RU" dirty="0" err="1"/>
              <a:t>відділення</a:t>
            </a:r>
            <a:r>
              <a:rPr lang="ru-RU" dirty="0"/>
              <a:t>; </a:t>
            </a:r>
            <a:r>
              <a:rPr lang="ru-RU" dirty="0" err="1"/>
              <a:t>проміжні</a:t>
            </a:r>
            <a:r>
              <a:rPr lang="ru-RU" dirty="0"/>
              <a:t> </a:t>
            </a:r>
            <a:r>
              <a:rPr lang="ru-RU" dirty="0" err="1"/>
              <a:t>поєднують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бригад.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формальні</a:t>
            </a:r>
            <a:r>
              <a:rPr lang="ru-RU" dirty="0"/>
              <a:t> </a:t>
            </a:r>
            <a:r>
              <a:rPr lang="ru-RU" dirty="0" err="1"/>
              <a:t>підрозділи</a:t>
            </a:r>
            <a:r>
              <a:rPr lang="ru-RU" dirty="0"/>
              <a:t> </a:t>
            </a:r>
            <a:r>
              <a:rPr lang="ru-RU" dirty="0" err="1"/>
              <a:t>функціонують</a:t>
            </a:r>
            <a:r>
              <a:rPr lang="ru-RU" dirty="0"/>
              <a:t> у </a:t>
            </a:r>
            <a:r>
              <a:rPr lang="ru-RU" dirty="0" err="1"/>
              <a:t>загальному</a:t>
            </a:r>
            <a:r>
              <a:rPr lang="ru-RU" dirty="0"/>
              <a:t> </a:t>
            </a:r>
            <a:r>
              <a:rPr lang="ru-RU" dirty="0" err="1"/>
              <a:t>колективі</a:t>
            </a:r>
            <a:r>
              <a:rPr lang="ru-RU" dirty="0"/>
              <a:t> </a:t>
            </a:r>
            <a:r>
              <a:rPr lang="ru-RU" dirty="0" err="1"/>
              <a:t>засуджених</a:t>
            </a:r>
            <a:r>
              <a:rPr lang="ru-RU" dirty="0"/>
              <a:t>. </a:t>
            </a:r>
          </a:p>
          <a:p>
            <a:pPr algn="just"/>
            <a:r>
              <a:rPr lang="ru-RU" b="1" dirty="0" err="1"/>
              <a:t>Неформальні</a:t>
            </a:r>
            <a:r>
              <a:rPr lang="ru-RU" b="1" dirty="0"/>
              <a:t> </a:t>
            </a:r>
            <a:r>
              <a:rPr lang="ru-RU" b="1" dirty="0" err="1"/>
              <a:t>колективи</a:t>
            </a:r>
            <a:r>
              <a:rPr lang="ru-RU" b="1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мікрогрупи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тяжіння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заснованого</a:t>
            </a:r>
            <a:r>
              <a:rPr lang="ru-RU" dirty="0"/>
              <a:t> на </a:t>
            </a:r>
            <a:r>
              <a:rPr lang="ru-RU" dirty="0" err="1"/>
              <a:t>різних</a:t>
            </a:r>
            <a:r>
              <a:rPr lang="ru-RU" dirty="0"/>
              <a:t> характеристиках (</a:t>
            </a:r>
            <a:r>
              <a:rPr lang="ru-RU" dirty="0" err="1"/>
              <a:t>наприклад</a:t>
            </a:r>
            <a:r>
              <a:rPr lang="ru-RU" dirty="0"/>
              <a:t> </a:t>
            </a:r>
            <a:r>
              <a:rPr lang="ru-RU" dirty="0" err="1"/>
              <a:t>національній</a:t>
            </a:r>
            <a:r>
              <a:rPr lang="ru-RU" dirty="0"/>
              <a:t> </a:t>
            </a:r>
            <a:r>
              <a:rPr lang="ru-RU" dirty="0" err="1"/>
              <a:t>належності</a:t>
            </a:r>
            <a:r>
              <a:rPr lang="ru-RU" dirty="0"/>
              <a:t>, </a:t>
            </a:r>
            <a:r>
              <a:rPr lang="ru-RU" dirty="0" err="1"/>
              <a:t>подібності</a:t>
            </a:r>
            <a:r>
              <a:rPr lang="ru-RU" dirty="0"/>
              <a:t> </a:t>
            </a:r>
            <a:r>
              <a:rPr lang="ru-RU" dirty="0" err="1"/>
              <a:t>доль</a:t>
            </a:r>
            <a:r>
              <a:rPr lang="ru-RU" dirty="0"/>
              <a:t>, виду </a:t>
            </a:r>
            <a:r>
              <a:rPr lang="ru-RU" dirty="0" err="1"/>
              <a:t>вчиненого</a:t>
            </a:r>
            <a:r>
              <a:rPr lang="ru-RU" dirty="0"/>
              <a:t> </a:t>
            </a:r>
            <a:r>
              <a:rPr lang="ru-RU" dirty="0" err="1"/>
              <a:t>злочину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</a:t>
            </a:r>
            <a:endParaRPr lang="ru-RU" dirty="0">
              <a:solidFill>
                <a:srgbClr val="000000"/>
              </a:solidFill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500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BD503F6-D13B-A92A-C2E4-C86AE1C1C115}"/>
              </a:ext>
            </a:extLst>
          </p:cNvPr>
          <p:cNvSpPr txBox="1"/>
          <p:nvPr/>
        </p:nvSpPr>
        <p:spPr>
          <a:xfrm>
            <a:off x="415414" y="896030"/>
            <a:ext cx="8313172" cy="4816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b="1" dirty="0" err="1"/>
              <a:t>Кримінальна</a:t>
            </a:r>
            <a:r>
              <a:rPr lang="ru-RU" sz="2000" b="1" dirty="0"/>
              <a:t> субкультура в </a:t>
            </a:r>
            <a:r>
              <a:rPr lang="ru-RU" sz="2000" b="1" dirty="0" err="1"/>
              <a:t>місцях</a:t>
            </a:r>
            <a:r>
              <a:rPr lang="ru-RU" sz="2000" b="1" dirty="0"/>
              <a:t> </a:t>
            </a:r>
            <a:r>
              <a:rPr lang="ru-RU" sz="2000" b="1" dirty="0" err="1"/>
              <a:t>позбавлення</a:t>
            </a:r>
            <a:r>
              <a:rPr lang="ru-RU" sz="2000" b="1" dirty="0"/>
              <a:t> </a:t>
            </a:r>
            <a:r>
              <a:rPr lang="ru-RU" sz="2000" b="1" dirty="0" err="1"/>
              <a:t>волі</a:t>
            </a:r>
            <a:endParaRPr lang="ru-RU" sz="2000" b="1" dirty="0"/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ru-RU" b="1" dirty="0"/>
          </a:p>
          <a:p>
            <a:pPr marL="285750" indent="-28575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dirty="0"/>
              <a:t>«</a:t>
            </a:r>
            <a:r>
              <a:rPr lang="ru-RU" dirty="0" err="1"/>
              <a:t>Злодійський</a:t>
            </a:r>
            <a:r>
              <a:rPr lang="ru-RU" dirty="0"/>
              <a:t> закон»</a:t>
            </a:r>
          </a:p>
          <a:p>
            <a:pPr marL="285750" indent="-28575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dirty="0"/>
              <a:t>Порядок </a:t>
            </a:r>
            <a:r>
              <a:rPr lang="ru-RU" dirty="0" err="1"/>
              <a:t>випробування</a:t>
            </a:r>
            <a:r>
              <a:rPr lang="ru-RU" dirty="0"/>
              <a:t> </a:t>
            </a:r>
            <a:r>
              <a:rPr lang="ru-RU" dirty="0" err="1"/>
              <a:t>новачків</a:t>
            </a:r>
            <a:r>
              <a:rPr lang="ru-RU" dirty="0"/>
              <a:t> у </a:t>
            </a:r>
            <a:r>
              <a:rPr lang="ru-RU" dirty="0" err="1"/>
              <a:t>місцях</a:t>
            </a:r>
            <a:r>
              <a:rPr lang="ru-RU" dirty="0"/>
              <a:t> </a:t>
            </a:r>
            <a:r>
              <a:rPr lang="ru-RU" dirty="0" err="1"/>
              <a:t>позбавлення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прийому</a:t>
            </a:r>
            <a:r>
              <a:rPr lang="ru-RU" dirty="0"/>
              <a:t> до </a:t>
            </a:r>
            <a:r>
              <a:rPr lang="ru-RU" dirty="0" err="1"/>
              <a:t>злочинного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(«прописка»): «приколи», а </a:t>
            </a:r>
            <a:r>
              <a:rPr lang="ru-RU" dirty="0" err="1"/>
              <a:t>саме</a:t>
            </a:r>
            <a:r>
              <a:rPr lang="ru-RU" dirty="0"/>
              <a:t> загадки на </a:t>
            </a:r>
            <a:r>
              <a:rPr lang="ru-RU" dirty="0" err="1"/>
              <a:t>знання</a:t>
            </a:r>
            <a:r>
              <a:rPr lang="ru-RU" dirty="0"/>
              <a:t> «</a:t>
            </a:r>
            <a:r>
              <a:rPr lang="ru-RU" dirty="0" err="1"/>
              <a:t>законів</a:t>
            </a:r>
            <a:r>
              <a:rPr lang="ru-RU" dirty="0"/>
              <a:t>» </a:t>
            </a:r>
            <a:r>
              <a:rPr lang="ru-RU" dirty="0" err="1"/>
              <a:t>злочинного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;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забави</a:t>
            </a:r>
            <a:r>
              <a:rPr lang="ru-RU" dirty="0"/>
              <a:t> — з метою </a:t>
            </a:r>
            <a:r>
              <a:rPr lang="ru-RU" dirty="0" err="1"/>
              <a:t>принизити</a:t>
            </a:r>
            <a:r>
              <a:rPr lang="ru-RU" dirty="0"/>
              <a:t> </a:t>
            </a:r>
            <a:r>
              <a:rPr lang="ru-RU" dirty="0" err="1"/>
              <a:t>новачка</a:t>
            </a:r>
            <a:r>
              <a:rPr lang="ru-RU" dirty="0"/>
              <a:t>, </a:t>
            </a:r>
            <a:r>
              <a:rPr lang="ru-RU" dirty="0" err="1"/>
              <a:t>пожартувати</a:t>
            </a:r>
            <a:r>
              <a:rPr lang="ru-RU" dirty="0"/>
              <a:t> над ним; </a:t>
            </a:r>
            <a:r>
              <a:rPr lang="ru-RU" dirty="0" err="1"/>
              <a:t>випробування</a:t>
            </a:r>
            <a:r>
              <a:rPr lang="ru-RU" dirty="0"/>
              <a:t>; шантаж; </a:t>
            </a:r>
            <a:r>
              <a:rPr lang="ru-RU" dirty="0" err="1"/>
              <a:t>єдиноборство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pPr marL="285750" indent="-28575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dirty="0" err="1"/>
              <a:t>Стигматизація</a:t>
            </a:r>
            <a:r>
              <a:rPr lang="ru-RU" dirty="0"/>
              <a:t> — </a:t>
            </a:r>
            <a:r>
              <a:rPr lang="ru-RU" dirty="0" err="1"/>
              <a:t>своєрідне</a:t>
            </a:r>
            <a:r>
              <a:rPr lang="ru-RU" dirty="0"/>
              <a:t> </a:t>
            </a:r>
            <a:r>
              <a:rPr lang="ru-RU" dirty="0" err="1"/>
              <a:t>таврування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</a:t>
            </a:r>
            <a:r>
              <a:rPr lang="ru-RU" dirty="0" err="1"/>
              <a:t>позбавлення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: </a:t>
            </a:r>
            <a:r>
              <a:rPr lang="ru-RU" dirty="0" err="1"/>
              <a:t>нанесення</a:t>
            </a:r>
            <a:r>
              <a:rPr lang="ru-RU" dirty="0"/>
              <a:t> </a:t>
            </a:r>
            <a:r>
              <a:rPr lang="ru-RU" dirty="0" err="1"/>
              <a:t>татуювань</a:t>
            </a:r>
            <a:r>
              <a:rPr lang="ru-RU" dirty="0"/>
              <a:t>, </a:t>
            </a:r>
            <a:r>
              <a:rPr lang="ru-RU" dirty="0" err="1"/>
              <a:t>присвоєння</a:t>
            </a:r>
            <a:r>
              <a:rPr lang="ru-RU" dirty="0"/>
              <a:t> </a:t>
            </a:r>
            <a:r>
              <a:rPr lang="ru-RU" dirty="0" err="1"/>
              <a:t>кличок</a:t>
            </a:r>
            <a:r>
              <a:rPr lang="ru-RU" dirty="0"/>
              <a:t>, </a:t>
            </a:r>
            <a:r>
              <a:rPr lang="ru-RU" dirty="0" err="1"/>
              <a:t>наділення</a:t>
            </a:r>
            <a:r>
              <a:rPr lang="ru-RU" dirty="0"/>
              <a:t> </a:t>
            </a:r>
            <a:r>
              <a:rPr lang="ru-RU" dirty="0" err="1"/>
              <a:t>речовими</a:t>
            </a:r>
            <a:r>
              <a:rPr lang="ru-RU" dirty="0"/>
              <a:t> атрибутами (</a:t>
            </a:r>
            <a:r>
              <a:rPr lang="ru-RU" dirty="0" err="1"/>
              <a:t>відображається</a:t>
            </a:r>
            <a:r>
              <a:rPr lang="ru-RU" dirty="0"/>
              <a:t> в </a:t>
            </a:r>
            <a:r>
              <a:rPr lang="ru-RU" dirty="0" err="1"/>
              <a:t>особистих</a:t>
            </a:r>
            <a:r>
              <a:rPr lang="ru-RU" dirty="0"/>
              <a:t> речах, </a:t>
            </a:r>
            <a:r>
              <a:rPr lang="ru-RU" dirty="0" err="1"/>
              <a:t>одязі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ru-RU" dirty="0"/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ru-RU" dirty="0">
              <a:solidFill>
                <a:srgbClr val="000000"/>
              </a:solidFill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5611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91</TotalTime>
  <Words>1374</Words>
  <Application>Microsoft Office PowerPoint</Application>
  <PresentationFormat>Экран (4:3)</PresentationFormat>
  <Paragraphs>85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Roboto</vt:lpstr>
      <vt:lpstr>Wingdings</vt:lpstr>
      <vt:lpstr>Тема Office</vt:lpstr>
      <vt:lpstr>Пенітенціарна психологія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Пенітенціарна психологія</dc:title>
  <dc:creator>Natalia Kalaitan</dc:creator>
  <cp:lastModifiedBy>Natalia Kalaitan</cp:lastModifiedBy>
  <cp:revision>9</cp:revision>
  <dcterms:created xsi:type="dcterms:W3CDTF">2023-05-23T20:00:28Z</dcterms:created>
  <dcterms:modified xsi:type="dcterms:W3CDTF">2023-05-23T21:31:41Z</dcterms:modified>
</cp:coreProperties>
</file>