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63" r:id="rId3"/>
    <p:sldId id="273" r:id="rId4"/>
    <p:sldId id="274" r:id="rId5"/>
    <p:sldId id="275" r:id="rId6"/>
    <p:sldId id="276" r:id="rId7"/>
    <p:sldId id="277" r:id="rId8"/>
    <p:sldId id="29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AAAFF-FCE6-4ED8-9EA7-2C34D8744944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29526-704C-454F-A554-9324E0A90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8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182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3959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6612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706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18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630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93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343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21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818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81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52759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539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10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25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9227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1149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706761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1600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6518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017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8156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C914-39A2-4933-A221-6B04A51AA6FE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2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21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3727" y="510265"/>
            <a:ext cx="1005840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передумови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злочинної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Зв'язок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тестостерону та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агресії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хімічна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кастрація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залежність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ситуації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загроза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соціальному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статусу;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соціальне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навчення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агресії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Стрес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збільшує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чутливість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соціальних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збудників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агресії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сприяє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зміщенню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агресії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алкогольного та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наркотичного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сп'яніння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Соціальне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відчуження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наслідок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психічної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депривації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Тривожність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депривація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базової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потреби у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безпеці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Психопатії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збудлива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епілептоїдна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нестійка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паранояльна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істероїдна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астенічна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психастенічна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шизоїдна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та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психопатологічні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риси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Патології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потягів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гоміцидоманія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клептоманія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піроманія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сексуальні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перверзії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некрофілія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канібалізм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</a:t>
            </a:r>
            <a:r>
              <a:rPr lang="ru-RU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Насильство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сім'ї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сексуальне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насильства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досвіді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Криміногенність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сприйняття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соціальної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ситуації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 algn="just" defTabSz="914400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Прийнятність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скоєння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злочинного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позитивне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самосприйняття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себе як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суб'єкта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такого </a:t>
            </a:r>
            <a:r>
              <a:rPr lang="ru-RU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діяння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567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DEDE73-DF2B-4279-8B0C-520B73F59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380" y="406400"/>
            <a:ext cx="11445240" cy="604012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ДОМАШНЄ НАСИЛЬСТВО </a:t>
            </a:r>
          </a:p>
          <a:p>
            <a:br>
              <a:rPr lang="ru-RU" b="1" i="0" dirty="0">
                <a:solidFill>
                  <a:srgbClr val="293A55"/>
                </a:solidFill>
                <a:effectLst/>
                <a:latin typeface="IBM Plex Serif"/>
              </a:rPr>
            </a:br>
            <a:r>
              <a:rPr lang="ru-RU" b="1" i="0" dirty="0" err="1">
                <a:effectLst/>
                <a:latin typeface="IBM Plex Serif"/>
              </a:rPr>
              <a:t>Стаття</a:t>
            </a:r>
            <a:r>
              <a:rPr lang="ru-RU" b="1" i="0" dirty="0">
                <a:effectLst/>
                <a:latin typeface="IBM Plex Serif"/>
              </a:rPr>
              <a:t> 126</a:t>
            </a:r>
            <a:r>
              <a:rPr lang="ru-RU" b="1" i="0" baseline="30000" dirty="0">
                <a:effectLst/>
                <a:latin typeface="IBM Plex Serif"/>
              </a:rPr>
              <a:t>1</a:t>
            </a:r>
            <a:r>
              <a:rPr lang="ru-RU" b="1" i="0" dirty="0">
                <a:effectLst/>
                <a:latin typeface="IBM Plex Serif"/>
              </a:rPr>
              <a:t>.  </a:t>
            </a:r>
            <a:r>
              <a:rPr lang="ru-RU" sz="2400" b="0" i="0" dirty="0" err="1">
                <a:effectLst/>
                <a:latin typeface="IBM Plex Serif"/>
              </a:rPr>
              <a:t>Домашнє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насильство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тобто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умисне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систематичне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вчинення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фізичного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психологічного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або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економічного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насильства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щодо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подружжя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чи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колишнього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подружжя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або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іншої</a:t>
            </a:r>
            <a:r>
              <a:rPr lang="ru-RU" sz="2400" b="0" i="0" dirty="0">
                <a:effectLst/>
                <a:latin typeface="IBM Plex Serif"/>
              </a:rPr>
              <a:t> особи, з </a:t>
            </a:r>
            <a:r>
              <a:rPr lang="ru-RU" sz="2400" b="0" i="0" dirty="0" err="1">
                <a:effectLst/>
                <a:latin typeface="IBM Plex Serif"/>
              </a:rPr>
              <a:t>якою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винний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перебуває</a:t>
            </a:r>
            <a:r>
              <a:rPr lang="ru-RU" sz="2400" b="0" i="0" dirty="0">
                <a:effectLst/>
                <a:latin typeface="IBM Plex Serif"/>
              </a:rPr>
              <a:t> (</a:t>
            </a:r>
            <a:r>
              <a:rPr lang="ru-RU" sz="2400" b="0" i="0" dirty="0" err="1">
                <a:effectLst/>
                <a:latin typeface="IBM Plex Serif"/>
              </a:rPr>
              <a:t>перебував</a:t>
            </a:r>
            <a:r>
              <a:rPr lang="ru-RU" sz="2400" b="0" i="0" dirty="0">
                <a:effectLst/>
                <a:latin typeface="IBM Plex Serif"/>
              </a:rPr>
              <a:t>) у </a:t>
            </a:r>
            <a:r>
              <a:rPr lang="ru-RU" sz="2400" b="0" i="0" dirty="0" err="1">
                <a:effectLst/>
                <a:latin typeface="IBM Plex Serif"/>
              </a:rPr>
              <a:t>сімейних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або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близьких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відносинах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що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призводить</a:t>
            </a:r>
            <a:r>
              <a:rPr lang="ru-RU" sz="2400" b="0" i="0" dirty="0">
                <a:effectLst/>
                <a:latin typeface="IBM Plex Serif"/>
              </a:rPr>
              <a:t> до </a:t>
            </a:r>
            <a:r>
              <a:rPr lang="ru-RU" sz="2400" b="0" i="0" dirty="0" err="1">
                <a:effectLst/>
                <a:latin typeface="IBM Plex Serif"/>
              </a:rPr>
              <a:t>фізичних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або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психологічних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страждань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розладів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здоров'я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втрати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працездатності</a:t>
            </a:r>
            <a:r>
              <a:rPr lang="ru-RU" sz="2400" b="0" i="0" dirty="0">
                <a:effectLst/>
                <a:latin typeface="IBM Plex Serif"/>
              </a:rPr>
              <a:t>, </a:t>
            </a:r>
            <a:r>
              <a:rPr lang="ru-RU" sz="2400" b="0" i="0" dirty="0" err="1">
                <a:effectLst/>
                <a:latin typeface="IBM Plex Serif"/>
              </a:rPr>
              <a:t>емоційної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залежності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або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погіршення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якості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життя</a:t>
            </a:r>
            <a:r>
              <a:rPr lang="ru-RU" sz="2400" b="0" i="0" dirty="0">
                <a:effectLst/>
                <a:latin typeface="IBM Plex Serif"/>
              </a:rPr>
              <a:t> </a:t>
            </a:r>
            <a:r>
              <a:rPr lang="ru-RU" sz="2400" b="0" i="0" dirty="0" err="1">
                <a:effectLst/>
                <a:latin typeface="IBM Plex Serif"/>
              </a:rPr>
              <a:t>потерпілої</a:t>
            </a:r>
            <a:r>
              <a:rPr lang="ru-RU" sz="2400" b="0" i="0" dirty="0">
                <a:effectLst/>
                <a:latin typeface="IBM Plex Serif"/>
              </a:rPr>
              <a:t> особи, </a:t>
            </a:r>
          </a:p>
          <a:p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sz="1800" b="1" dirty="0" err="1">
                <a:latin typeface="IBM Plex Serif"/>
              </a:rPr>
              <a:t>карається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громадськими</a:t>
            </a:r>
            <a:r>
              <a:rPr lang="ru-RU" sz="1800" b="1" dirty="0">
                <a:latin typeface="IBM Plex Serif"/>
              </a:rPr>
              <a:t> роботами на строк </a:t>
            </a:r>
            <a:r>
              <a:rPr lang="ru-RU" sz="1800" b="1" dirty="0" err="1">
                <a:latin typeface="IBM Plex Serif"/>
              </a:rPr>
              <a:t>від</a:t>
            </a:r>
            <a:r>
              <a:rPr lang="ru-RU" sz="1800" b="1" dirty="0">
                <a:latin typeface="IBM Plex Serif"/>
              </a:rPr>
              <a:t> 150 до 240 годин, </a:t>
            </a:r>
            <a:r>
              <a:rPr lang="ru-RU" sz="1800" b="1" dirty="0" err="1">
                <a:latin typeface="IBM Plex Serif"/>
              </a:rPr>
              <a:t>або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арештом</a:t>
            </a:r>
            <a:r>
              <a:rPr lang="ru-RU" sz="1800" b="1" dirty="0">
                <a:latin typeface="IBM Plex Serif"/>
              </a:rPr>
              <a:t> на строк до 6 </a:t>
            </a:r>
            <a:r>
              <a:rPr lang="ru-RU" sz="1800" b="1" dirty="0" err="1">
                <a:latin typeface="IBM Plex Serif"/>
              </a:rPr>
              <a:t>місяців</a:t>
            </a:r>
            <a:r>
              <a:rPr lang="ru-RU" sz="1800" b="1" dirty="0">
                <a:latin typeface="IBM Plex Serif"/>
              </a:rPr>
              <a:t>, </a:t>
            </a:r>
            <a:r>
              <a:rPr lang="ru-RU" sz="1800" b="1" dirty="0" err="1">
                <a:latin typeface="IBM Plex Serif"/>
              </a:rPr>
              <a:t>або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обмеженням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волі</a:t>
            </a:r>
            <a:r>
              <a:rPr lang="ru-RU" sz="1800" b="1" dirty="0">
                <a:latin typeface="IBM Plex Serif"/>
              </a:rPr>
              <a:t> на строк до 5 </a:t>
            </a:r>
            <a:r>
              <a:rPr lang="ru-RU" sz="1800" b="1" dirty="0" err="1">
                <a:latin typeface="IBM Plex Serif"/>
              </a:rPr>
              <a:t>років</a:t>
            </a:r>
            <a:r>
              <a:rPr lang="ru-RU" sz="1800" b="1" dirty="0">
                <a:latin typeface="IBM Plex Serif"/>
              </a:rPr>
              <a:t>, </a:t>
            </a:r>
            <a:r>
              <a:rPr lang="ru-RU" sz="1800" b="1" dirty="0" err="1">
                <a:latin typeface="IBM Plex Serif"/>
              </a:rPr>
              <a:t>або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позбавленням</a:t>
            </a:r>
            <a:r>
              <a:rPr lang="ru-RU" sz="1800" b="1" dirty="0">
                <a:latin typeface="IBM Plex Serif"/>
              </a:rPr>
              <a:t> </a:t>
            </a:r>
            <a:r>
              <a:rPr lang="ru-RU" sz="1800" b="1" dirty="0" err="1">
                <a:latin typeface="IBM Plex Serif"/>
              </a:rPr>
              <a:t>волі</a:t>
            </a:r>
            <a:r>
              <a:rPr lang="ru-RU" sz="1800" b="1" dirty="0">
                <a:latin typeface="IBM Plex Serif"/>
              </a:rPr>
              <a:t> на строк до 2 </a:t>
            </a:r>
            <a:r>
              <a:rPr lang="ru-RU" sz="1800" b="1" dirty="0" err="1">
                <a:latin typeface="IBM Plex Serif"/>
              </a:rPr>
              <a:t>років</a:t>
            </a:r>
            <a:r>
              <a:rPr lang="ru-RU" sz="1800" b="1" dirty="0">
                <a:latin typeface="IBM Plex Serif"/>
              </a:rPr>
              <a:t>.</a:t>
            </a:r>
          </a:p>
          <a:p>
            <a:endParaRPr lang="en-US" dirty="0">
              <a:latin typeface="IBM Plex Serif"/>
            </a:endParaRPr>
          </a:p>
          <a:p>
            <a:pPr>
              <a:spcBef>
                <a:spcPts val="0"/>
              </a:spcBef>
            </a:pPr>
            <a:r>
              <a:rPr lang="ru-RU" b="1" dirty="0" err="1">
                <a:latin typeface="IBM Plex Serif"/>
              </a:rPr>
              <a:t>Насильство</a:t>
            </a:r>
            <a:r>
              <a:rPr lang="ru-RU" b="1" dirty="0">
                <a:latin typeface="IBM Plex Serif"/>
              </a:rPr>
              <a:t> в </a:t>
            </a:r>
            <a:r>
              <a:rPr lang="ru-RU" b="1" dirty="0" err="1">
                <a:latin typeface="IBM Plex Serif"/>
              </a:rPr>
              <a:t>сім'ї</a:t>
            </a:r>
            <a:r>
              <a:rPr lang="ru-RU" b="1" dirty="0">
                <a:latin typeface="IBM Plex Serif"/>
              </a:rPr>
              <a:t> - </a:t>
            </a:r>
            <a:r>
              <a:rPr lang="ru-RU" i="1" dirty="0" err="1">
                <a:latin typeface="IBM Plex Serif"/>
              </a:rPr>
              <a:t>це</a:t>
            </a:r>
            <a:r>
              <a:rPr lang="ru-RU" i="1" dirty="0">
                <a:latin typeface="IBM Plex Serif"/>
              </a:rPr>
              <a:t> будь-</a:t>
            </a:r>
            <a:r>
              <a:rPr lang="ru-RU" i="1" dirty="0" err="1">
                <a:latin typeface="IBM Plex Serif"/>
              </a:rPr>
              <a:t>які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навмисні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дії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фізичного</a:t>
            </a:r>
            <a:r>
              <a:rPr lang="ru-RU" i="1" dirty="0">
                <a:latin typeface="IBM Plex Serif"/>
              </a:rPr>
              <a:t>, сексуального, </a:t>
            </a:r>
            <a:r>
              <a:rPr lang="ru-RU" i="1" dirty="0" err="1">
                <a:latin typeface="IBM Plex Serif"/>
              </a:rPr>
              <a:t>психологічного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або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економічного</a:t>
            </a:r>
            <a:r>
              <a:rPr lang="ru-RU" i="1" dirty="0">
                <a:latin typeface="IBM Plex Serif"/>
              </a:rPr>
              <a:t> характеру з боку одного члена </a:t>
            </a:r>
            <a:r>
              <a:rPr lang="ru-RU" i="1" dirty="0" err="1">
                <a:latin typeface="IBM Plex Serif"/>
              </a:rPr>
              <a:t>сім’ї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відносно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іншого</a:t>
            </a:r>
            <a:r>
              <a:rPr lang="ru-RU" i="1" dirty="0">
                <a:latin typeface="IBM Plex Serif"/>
              </a:rPr>
              <a:t> члена </a:t>
            </a:r>
            <a:r>
              <a:rPr lang="ru-RU" i="1" dirty="0" err="1">
                <a:latin typeface="IBM Plex Serif"/>
              </a:rPr>
              <a:t>сім'ї</a:t>
            </a:r>
            <a:r>
              <a:rPr lang="ru-RU" i="1" dirty="0">
                <a:latin typeface="IBM Plex Serif"/>
              </a:rPr>
              <a:t>, </a:t>
            </a:r>
            <a:r>
              <a:rPr lang="ru-RU" i="1" dirty="0" err="1">
                <a:latin typeface="IBM Plex Serif"/>
              </a:rPr>
              <a:t>якщо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ці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дії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порушують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конституційні</a:t>
            </a:r>
            <a:r>
              <a:rPr lang="ru-RU" i="1" dirty="0">
                <a:latin typeface="IBM Plex Serif"/>
              </a:rPr>
              <a:t> права та свободу члена </a:t>
            </a:r>
            <a:r>
              <a:rPr lang="ru-RU" i="1" dirty="0" err="1">
                <a:latin typeface="IBM Plex Serif"/>
              </a:rPr>
              <a:t>сім'ї</a:t>
            </a:r>
            <a:r>
              <a:rPr lang="ru-RU" i="1" dirty="0">
                <a:latin typeface="IBM Plex Serif"/>
              </a:rPr>
              <a:t> як </a:t>
            </a:r>
            <a:r>
              <a:rPr lang="ru-RU" i="1" dirty="0" err="1">
                <a:latin typeface="IBM Plex Serif"/>
              </a:rPr>
              <a:t>людини</a:t>
            </a:r>
            <a:r>
              <a:rPr lang="ru-RU" i="1" dirty="0">
                <a:latin typeface="IBM Plex Serif"/>
              </a:rPr>
              <a:t> та </a:t>
            </a:r>
            <a:r>
              <a:rPr lang="ru-RU" i="1" dirty="0" err="1">
                <a:latin typeface="IBM Plex Serif"/>
              </a:rPr>
              <a:t>громадянина</a:t>
            </a:r>
            <a:r>
              <a:rPr lang="ru-RU" i="1" dirty="0">
                <a:latin typeface="IBM Plex Serif"/>
              </a:rPr>
              <a:t> і </a:t>
            </a:r>
            <a:r>
              <a:rPr lang="ru-RU" i="1" dirty="0" err="1">
                <a:latin typeface="IBM Plex Serif"/>
              </a:rPr>
              <a:t>завдають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шкоди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його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фізичному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чи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психічному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здоров'ю</a:t>
            </a:r>
            <a:r>
              <a:rPr lang="ru-RU" i="1" dirty="0">
                <a:latin typeface="IBM Plex Serif"/>
              </a:rPr>
              <a:t>, а </a:t>
            </a:r>
            <a:r>
              <a:rPr lang="ru-RU" i="1" dirty="0" err="1">
                <a:latin typeface="IBM Plex Serif"/>
              </a:rPr>
              <a:t>також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призводять</a:t>
            </a:r>
            <a:r>
              <a:rPr lang="ru-RU" i="1" dirty="0">
                <a:latin typeface="IBM Plex Serif"/>
              </a:rPr>
              <a:t> до </a:t>
            </a:r>
            <a:r>
              <a:rPr lang="ru-RU" i="1" dirty="0" err="1">
                <a:latin typeface="IBM Plex Serif"/>
              </a:rPr>
              <a:t>моральних</a:t>
            </a:r>
            <a:r>
              <a:rPr lang="ru-RU" i="1" dirty="0">
                <a:latin typeface="IBM Plex Serif"/>
              </a:rPr>
              <a:t> </a:t>
            </a:r>
            <a:r>
              <a:rPr lang="ru-RU" i="1" dirty="0" err="1">
                <a:latin typeface="IBM Plex Serif"/>
              </a:rPr>
              <a:t>збитків</a:t>
            </a:r>
            <a:r>
              <a:rPr lang="ru-RU" i="1" dirty="0">
                <a:latin typeface="IBM Plex Serif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031672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DEDE73-DF2B-4279-8B0C-520B73F59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996" y="303763"/>
            <a:ext cx="11402008" cy="1431731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Фізичне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умисне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завдання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одним членом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іншому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члену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побоїв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тілесних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можуть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призвести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призвели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смерті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потерпілого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психічного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заподіяння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шкоди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честі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гідності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dirty="0">
              <a:latin typeface="IBM Plex Serif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E330378-064A-4E37-93F1-87B917D00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520" y="2075179"/>
            <a:ext cx="6410960" cy="4361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71007396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5FB3043-068E-4827-983B-0209D150DDD7}"/>
              </a:ext>
            </a:extLst>
          </p:cNvPr>
          <p:cNvSpPr txBox="1">
            <a:spLocks/>
          </p:cNvSpPr>
          <p:nvPr/>
        </p:nvSpPr>
        <p:spPr>
          <a:xfrm>
            <a:off x="394996" y="320869"/>
            <a:ext cx="11441404" cy="16400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Психологічне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насильство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насильство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пов'язане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одного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психіку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словесних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образ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загроз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переслідування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залякування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навмисне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викликається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емоційна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невпевненість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нездатність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захистити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себе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призводити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шкоди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психічному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здоров'ю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  </a:t>
            </a:r>
            <a:endParaRPr lang="ru-RU" dirty="0">
              <a:latin typeface="IBM Plex Serif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80861DC-F44B-4119-A435-617A7514B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30" y="2150110"/>
            <a:ext cx="6667500" cy="4305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1972059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8811396-A3FB-4B8F-A80C-68981E539134}"/>
              </a:ext>
            </a:extLst>
          </p:cNvPr>
          <p:cNvSpPr txBox="1">
            <a:spLocks/>
          </p:cNvSpPr>
          <p:nvPr/>
        </p:nvSpPr>
        <p:spPr>
          <a:xfrm>
            <a:off x="412954" y="397510"/>
            <a:ext cx="11384049" cy="12051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Сексуальне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насильство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протиправне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посягання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одного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статеву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недоторканність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сексуального характеру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неповнолітнього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dirty="0">
              <a:latin typeface="IBM Plex Serif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224B1A9-C266-47E0-9D9C-1EE3ADCF3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410" y="2002790"/>
            <a:ext cx="6667500" cy="4457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5014945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085E4BC1-14F4-4013-8FBD-16705EFE554D}"/>
              </a:ext>
            </a:extLst>
          </p:cNvPr>
          <p:cNvSpPr txBox="1">
            <a:spLocks/>
          </p:cNvSpPr>
          <p:nvPr/>
        </p:nvSpPr>
        <p:spPr>
          <a:xfrm>
            <a:off x="445796" y="341189"/>
            <a:ext cx="11402008" cy="14317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Економічне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насильство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в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умисне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позбавлення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одним членом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члена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житла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їжі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майна та грошей,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потерпілий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передбачене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законом право,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смерті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спричинити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порушення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фізичного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психічного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dirty="0">
              <a:latin typeface="IBM Plex Serif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275D160-8FF6-4764-9B24-E8F2EDFF9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078161"/>
            <a:ext cx="6667500" cy="4438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8192744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666B8595-7C0F-4420-9C16-52058B613338}"/>
              </a:ext>
            </a:extLst>
          </p:cNvPr>
          <p:cNvSpPr txBox="1">
            <a:spLocks/>
          </p:cNvSpPr>
          <p:nvPr/>
        </p:nvSpPr>
        <p:spPr>
          <a:xfrm>
            <a:off x="108155" y="103834"/>
            <a:ext cx="6243484" cy="66357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9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Газлайтинг 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англ.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п'єси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Газове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1938</a:t>
            </a:r>
            <a:r>
              <a:rPr lang="en-US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паразитизму, головне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змусити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мучитися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сумніватися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зневажливі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залякування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4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5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45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45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сумніватися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сумніватися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емоційній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немічною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уявної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вікової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некомпетентності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почуттів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 т.ч.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4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sz="4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неадекватно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реагуєш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</a:p>
          <a:p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Хіба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нормально так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плакати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простій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</a:p>
          <a:p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могло бути!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вигадуєш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</a:p>
          <a:p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тобі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погано до мене ставишься і </a:t>
            </a:r>
            <a:r>
              <a:rPr lang="ru-RU" sz="45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ненавидиш</a:t>
            </a:r>
            <a:r>
              <a:rPr lang="ru-RU" sz="4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 без причини!» </a:t>
            </a:r>
            <a:endParaRPr lang="ru-RU" sz="4000" dirty="0">
              <a:latin typeface="IBM Plex Serif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5143881-40B7-42E4-AF77-04CEBE927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626" y="103834"/>
            <a:ext cx="5614219" cy="6663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75324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1735</TotalTime>
  <Words>611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IBM Plex Serif</vt:lpstr>
      <vt:lpstr>Times New Roman</vt:lpstr>
      <vt:lpstr>Trebuchet MS</vt:lpstr>
      <vt:lpstr>Wingdings</vt:lpstr>
      <vt:lpstr>Тема Office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75</cp:revision>
  <dcterms:created xsi:type="dcterms:W3CDTF">2021-03-28T18:22:35Z</dcterms:created>
  <dcterms:modified xsi:type="dcterms:W3CDTF">2023-03-01T16:53:46Z</dcterms:modified>
</cp:coreProperties>
</file>