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7" r:id="rId2"/>
    <p:sldId id="279" r:id="rId3"/>
    <p:sldId id="278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9" r:id="rId13"/>
    <p:sldId id="290" r:id="rId14"/>
    <p:sldId id="291" r:id="rId15"/>
    <p:sldId id="292" r:id="rId16"/>
    <p:sldId id="293" r:id="rId17"/>
    <p:sldId id="294" r:id="rId18"/>
    <p:sldId id="29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73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5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9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1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9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57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7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2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5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8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096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0"/>
            <a:ext cx="4576573" cy="6858000"/>
          </a:xfrm>
          <a:solidFill>
            <a:schemeClr val="tx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543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1584A20-66AA-4E7F-8AD5-0202A0480F23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938A92A-EA8F-4CBF-8545-D424664DE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62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E5ADC7A-77FC-2837-B422-A9D23305FCCC}"/>
              </a:ext>
            </a:extLst>
          </p:cNvPr>
          <p:cNvSpPr txBox="1"/>
          <p:nvPr/>
        </p:nvSpPr>
        <p:spPr>
          <a:xfrm>
            <a:off x="278780" y="654618"/>
            <a:ext cx="8586439" cy="5548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Різниця між зґвалтуваннями під час війни та іншими видами зґвалтування: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4988" lvl="0" indent="-1778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кількості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жертв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4988" lvl="0" indent="-1778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жорстокості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4988" lvl="0" indent="-1778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утриманням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полоні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4988" lvl="0" indent="-1778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відбувається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громадських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місцях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4988" lvl="0" indent="-1778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меті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етнічні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чистки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геноцидне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зґвалтування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endParaRPr lang="ru-RU" sz="1800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Здебільшого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зґвалтування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відбуваються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громадських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місцях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меті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три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причини: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4988" lvl="0" indent="-1778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присутності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жінок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дітей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метою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вселення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страху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4988" lvl="0" indent="-1778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присутності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військових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продемонструвати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згуртованість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солідарність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солдатами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4988" lvl="0" indent="-1778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присутності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членів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громади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метою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повного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придушення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волі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морального духу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692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35AC3B-7A56-1779-DDF5-3E53828101BB}"/>
              </a:ext>
            </a:extLst>
          </p:cNvPr>
          <p:cNvSpPr txBox="1"/>
          <p:nvPr/>
        </p:nvSpPr>
        <p:spPr>
          <a:xfrm>
            <a:off x="265471" y="235298"/>
            <a:ext cx="8613058" cy="6228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sz="20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Інцестне</a:t>
            </a:r>
            <a:r>
              <a:rPr lang="uk-UA" sz="2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зґвалтування</a:t>
            </a:r>
          </a:p>
          <a:p>
            <a:pPr algn="ctr">
              <a:lnSpc>
                <a:spcPct val="107000"/>
              </a:lnSpc>
            </a:pPr>
            <a:endParaRPr lang="en-US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263" algn="just">
              <a:lnSpc>
                <a:spcPct val="107000"/>
              </a:lnSpc>
            </a:pP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Інцест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сексуальний зв'язок між близькими родичами. Міра спорідненості регламентується правовими нормами, які в різних країнах різні. </a:t>
            </a:r>
          </a:p>
          <a:p>
            <a:pPr indent="450215" algn="just">
              <a:lnSpc>
                <a:spcPct val="107000"/>
              </a:lnSpc>
            </a:pP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Найчастіше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інцестні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контакти здійснюються у формі «батько – донька», рідше – «дядько – племінниця», «син – мати», «дідусь – онучка». </a:t>
            </a:r>
          </a:p>
          <a:p>
            <a:pPr indent="450215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Інцест може бути гетеросексуальним, гомосексуальним, добровільним і насильницьким; інцест «дорослий 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дорослий», «дорослий 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дитина», «дитина 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дитина», «дорослий 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підліток», «підліток 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дитина».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 indent="450215" algn="just">
              <a:lnSpc>
                <a:spcPct val="107000"/>
              </a:lnSpc>
            </a:pP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Інцестні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статеві акти можуть також здійснюватися за згодою, шляхом умовлянь і поєднуватися з нормальним статевим життям.</a:t>
            </a:r>
          </a:p>
          <a:p>
            <a:pPr indent="450215" algn="just">
              <a:lnSpc>
                <a:spcPct val="107000"/>
              </a:lnSpc>
            </a:pP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Три типи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батьків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здійснюють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інцест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батьки-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інтроверти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;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батьки-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психопати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схильністю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проміскуїтету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); </a:t>
            </a:r>
          </a:p>
          <a:p>
            <a:pPr indent="265113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батьки з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психосексуальним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інфантилізмом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схильністю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педофілії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07000"/>
              </a:lnSpc>
            </a:pP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Дружини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найчастіше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обмежують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припиняють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статеве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чоловіком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інцестну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поведінку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чоловіків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терплять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вдають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помічають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99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35AC3B-7A56-1779-DDF5-3E53828101BB}"/>
              </a:ext>
            </a:extLst>
          </p:cNvPr>
          <p:cNvSpPr txBox="1"/>
          <p:nvPr/>
        </p:nvSpPr>
        <p:spPr>
          <a:xfrm>
            <a:off x="334296" y="228412"/>
            <a:ext cx="8475407" cy="64011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Узагальнений портрет </a:t>
            </a:r>
            <a:r>
              <a:rPr lang="uk-UA" b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інцестофілів</a:t>
            </a: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Наявність психопатії (збудливої, шизоїдної) або акцентуації характеру (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епілептоїдного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гіперстенічного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типів).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Алкоголізм, н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изький рівень освіти.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евіація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статеворольової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поведінки, частіше з її трансформацією (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фемінна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поведінка, рідше –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гіпермаскулінна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Соматосексуальний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розвиток зазвичай нормальний, психосексуальний – найчастіше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є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порушеним.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Ослаблений середній і середній типи статевої конституції.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Переважна більшість розлучена або не перебувала в шлюбі.</a:t>
            </a: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Характерними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рисами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сімей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у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яких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відбувався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інцест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є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багатодітність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фінансові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виражена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матеріальна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жертв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злочинців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Інцесні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відносини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цих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сім'ях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можна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охарактеризувати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як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ознаку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“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сімейної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дисфункції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”, коли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подібні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відносини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між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членами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сім'ї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є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засобом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збереження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цілісності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запобігають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розпаду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противагу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суспільним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нормам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цих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сім'ях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виникає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“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внутрішнє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сімейне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право”,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відображає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страх перед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зовнішнім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світом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забороняє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вихід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за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межі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сімейної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групи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Сімейна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спільність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сприймається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як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взаємна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приналежність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одна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одній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яка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поширюється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статеві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взаємини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включно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Вербальні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контакти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лаконічні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розмови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сексуальні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теми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табуйовані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139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35AC3B-7A56-1779-DDF5-3E53828101BB}"/>
              </a:ext>
            </a:extLst>
          </p:cNvPr>
          <p:cNvSpPr txBox="1"/>
          <p:nvPr/>
        </p:nvSpPr>
        <p:spPr>
          <a:xfrm>
            <a:off x="422787" y="379152"/>
            <a:ext cx="8298425" cy="6734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Педофілія і </a:t>
            </a:r>
            <a:r>
              <a:rPr lang="uk-UA" sz="20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ефебофілія</a:t>
            </a:r>
            <a:endParaRPr lang="en-US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Переважна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частина подібних злочинів має латентні форми і є зґвалтуваннями і розпусними діями.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Педофілія зустрічається приблизно у 50 % випадків розладів статевого потягу.</a:t>
            </a:r>
            <a:endParaRPr lang="uk-UA" sz="18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 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розпусними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розуміють дії, які не є формами статевого акту. Вони мають різноманітний характер і підрозділяються на контактні та безконтактні. </a:t>
            </a:r>
            <a:r>
              <a:rPr lang="uk-UA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Контактні форми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це дотик руками до статевих органів дітей або дотик ерогенних зон розбещувача до різних частин тіла жертви; </a:t>
            </a:r>
            <a:r>
              <a:rPr lang="uk-UA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безконтактні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демонстрація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порнопродукції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читання порнографічної літератури, здійснення статевого акту у присутності дитини.</a:t>
            </a:r>
          </a:p>
          <a:p>
            <a:pPr indent="457200" algn="just">
              <a:lnSpc>
                <a:spcPct val="107000"/>
              </a:lnSpc>
            </a:pPr>
            <a:endParaRPr lang="uk-UA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uk-UA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Потерпілою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від розпусних дій може бути особа до 16 років, не здатна об'єктивно оцінювати сексуальні взаємини, розтлителем 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особа, яка досягла 18-літнього віку.</a:t>
            </a:r>
          </a:p>
          <a:p>
            <a:pPr indent="457200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половині випадків зґвалтування у жертв діагностувалися тяжкі і середньої тяжкості тілесні та психічні травми. </a:t>
            </a:r>
          </a:p>
          <a:p>
            <a:pPr indent="457200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більш ніж половині випадків розтління відзначалися порушення психіки жертви, порушення становлення сексуальності. </a:t>
            </a:r>
          </a:p>
          <a:p>
            <a:pPr indent="457200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22 % розтління призвело до передчасного психосексуального розвитку дитини, в 7 % 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 формування девіантних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схильностей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363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35AC3B-7A56-1779-DDF5-3E53828101BB}"/>
              </a:ext>
            </a:extLst>
          </p:cNvPr>
          <p:cNvSpPr txBox="1"/>
          <p:nvPr/>
        </p:nvSpPr>
        <p:spPr>
          <a:xfrm>
            <a:off x="422787" y="350000"/>
            <a:ext cx="8298425" cy="650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Реакція жертв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педофільних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дій залежала </a:t>
            </a:r>
            <a:r>
              <a:rPr lang="uk-UA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 віку, психічної зрілості і від кримінальної ситуації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яка була двох типів: коли злочинцями були знайомі жертві люди і коли – незнайомці. </a:t>
            </a:r>
          </a:p>
          <a:p>
            <a:pPr indent="457200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першому випадку найчастіше діти пасивно підкоряють злочинцю.  Сам злочин не має для них достатньої психогенної сили. </a:t>
            </a:r>
          </a:p>
          <a:p>
            <a:pPr indent="457200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раптовому нападі незнайомої людини з агресивною поведінкою, нанесенням тілесних ушкоджень, зґвалтуванням жертви незалежно від розуміння суті дій чинили посильний опір, сприймаючи ситуацію як загрозливу. З виникненням відчуття сильного страху розвивалися різної міри глибини психогенні стани. 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Маленькі діти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часто не розуміли сексуальної суті виконуваних із ними дій і не фіксували на цьому своєї уваги. Але під час слідства та обговорення подій відбувалося акцентування дитини на тому, що сталося, з можливим розвитком вторинного психоемоційного шоку, який украй несприятливо позначався на подальшому психічному і психосексуальному розвитку. 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Діти старшого віку і підлітки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усвідомлювали сексуальний сенс вчинених з ними дій. Вони украй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хворобливо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сприймали  розголошування того, що сталося. Розвивалися астенія з емоційною лабільністю, порушення сну, зниження настрою, відчуття провини і тривоги.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051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35AC3B-7A56-1779-DDF5-3E53828101BB}"/>
              </a:ext>
            </a:extLst>
          </p:cNvPr>
          <p:cNvSpPr txBox="1"/>
          <p:nvPr/>
        </p:nvSpPr>
        <p:spPr>
          <a:xfrm>
            <a:off x="373626" y="338587"/>
            <a:ext cx="8396747" cy="6519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Чинники формування педофілії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орушення статевого розвитку, серед яких переважають </a:t>
            </a:r>
            <a:r>
              <a:rPr lang="uk-UA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складні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асинхронії</a:t>
            </a:r>
            <a:r>
              <a:rPr lang="uk-UA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зумовлені психогенними і </a:t>
            </a:r>
            <a:r>
              <a:rPr lang="uk-UA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соціогенними</a:t>
            </a:r>
            <a:r>
              <a:rPr lang="uk-UA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чинниками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 характеризуються прискореним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соматостатевим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затриманим психосексуальним розвитком. 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Причинами педофілії і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ефебофілії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можуть служити психосексуальний інфантилізм, сексуальні фрустрації, сексуальні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девіації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зниження сексуальної функції, сексуальні фобії.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педофілів спостерігається </a:t>
            </a:r>
            <a:r>
              <a:rPr lang="uk-UA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порушення фазності і психосексуального розвитку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Дитячі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статеворольові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ігри переносяться на пізніший вік. Спостерігається розтягнутість у часі стадії платонічного лібідо, а фаза реалізації цієї стадії у половини осіб відсутня. 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Поширеною є психастенічна психопатія, формування якої збігається з формуванням психосексуальної орієнтації.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Такі риси, як підвищена чутливість і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ранимість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замкнутість, пасивність, обмежуючі контакти з оточенням, вибірковість цих контактів, прагнення до створення обстановки, що не потребує прояву активності, ініціативи і рішучості, виражена залежності від батьків призводять до вибору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фемінної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поведінки.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Маскулінна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статеворольова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поведінка засвоюється частково і фрагментарно.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818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35AC3B-7A56-1779-DDF5-3E53828101BB}"/>
              </a:ext>
            </a:extLst>
          </p:cNvPr>
          <p:cNvSpPr txBox="1"/>
          <p:nvPr/>
        </p:nvSpPr>
        <p:spPr>
          <a:xfrm>
            <a:off x="422787" y="310326"/>
            <a:ext cx="8298425" cy="6416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Еротичні фантазії, включаючись фрагментарно в нереалізовані платонічні тенденції, ведуть до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аутоеротизму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формується патологічна мастурбація. У частини хворих вона супроводжується депресивними реакціями, що епізодично супроводжується ідеями самоприниження, порочності і т. п., покладанням на себе різних «покарань», обмежень. 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Складнощі у спілкуванні при вираженості лібідо призводять до раннього типу мастурбації. Нерідко у таких осіб відзначається трансформація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статеворольової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поведінки (м'якість,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конформність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підкорюваність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тривожність, недовірливість та нерішучість у чоловіків), що супроводжується неприйняттям з боку жінок.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Більшість злочинців не перебували в шлюбі або були розлучені. Росли в неповноцінних сім'ях і отримали виховання за типом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гіперпротекції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Наявність патологічного потягу до дітей багато в чому визначала їх спосіб життя, вибір професії. 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Тип статевої конституції у більшості осіб із педофілією середній. Низький ступінь обізнаності в питаннях психогігієни статевого життя зустрічається набагато частіше, ніж при інших видах статевих злочинів. Порушення спілкування з протилежною статтю сприяє формуванню педофілії, яка входить у структуру особистості. 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433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35AC3B-7A56-1779-DDF5-3E53828101BB}"/>
              </a:ext>
            </a:extLst>
          </p:cNvPr>
          <p:cNvSpPr txBox="1"/>
          <p:nvPr/>
        </p:nvSpPr>
        <p:spPr>
          <a:xfrm>
            <a:off x="353961" y="428312"/>
            <a:ext cx="8298425" cy="5148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sz="20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Геронтофілія</a:t>
            </a:r>
            <a:endParaRPr lang="en-US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</a:pP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Найчастіше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геронтофілія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має місце у осіб з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істероїдним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астенічним і шизоїдним типами психопатії або акцентуацією характеру тих же типів.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більшості з осіб із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геронтофілією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(70 %) відзначається нормальна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статеворольова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поведінка, значно рідше –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фемінна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Характерні ретардація психосексуального розвитку, поєднання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асинхронії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статевого розвитку.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Тип статевої конституції у більшості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геронтофілів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середній.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Переважно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 перебувають у шлюбі.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Тип виховання в дитинстві – емоційне відкинення і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гіпопротекція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</a:pPr>
            <a:endParaRPr lang="uk-UA" sz="18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7000"/>
              </a:lnSpc>
            </a:pPr>
            <a:r>
              <a:rPr lang="uk-UA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Генез </a:t>
            </a:r>
            <a:r>
              <a:rPr lang="uk-UA" sz="18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геронтофілії</a:t>
            </a:r>
            <a:r>
              <a:rPr lang="uk-UA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розтління в дитинстві особою літнього віку і отримання перших сексуальних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відчуттів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оргазму з такою особою, що в подальшому було зафіксовано;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прагнення знайти старшого друга, який оточував би турботою.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96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35AC3B-7A56-1779-DDF5-3E53828101BB}"/>
              </a:ext>
            </a:extLst>
          </p:cNvPr>
          <p:cNvSpPr txBox="1"/>
          <p:nvPr/>
        </p:nvSpPr>
        <p:spPr>
          <a:xfrm>
            <a:off x="245806" y="182506"/>
            <a:ext cx="8298425" cy="7598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uk-UA" sz="2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Ексгібіціонізм</a:t>
            </a:r>
            <a:endParaRPr lang="en-US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600"/>
              </a:spcAft>
            </a:pP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Ексгібіціонізм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потяг до демонстрації оголених статевих органів, ерегованого статевого члена при представниках статі, на яку спрямований сексуальний потяг. При цьому має значення переляк жінки, несподіваність демонстрації.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Прагнення отримати реакцію з боку жертви (інтерес, переляк).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Поєднання садистичних та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мазохистичних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рис. </a:t>
            </a:r>
          </a:p>
          <a:p>
            <a:pPr indent="457200" algn="just">
              <a:lnSpc>
                <a:spcPct val="107000"/>
              </a:lnSpc>
            </a:pPr>
            <a:endParaRPr lang="uk-UA" sz="18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Чинники формування:</a:t>
            </a:r>
          </a:p>
          <a:p>
            <a:pPr marL="2857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Сімейні чинники (неповна сім’я або виховання поза сім'єю, емоційне відкинення і суперечливий тип виховання).</a:t>
            </a:r>
          </a:p>
          <a:p>
            <a:pPr marL="2857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Психопатії нестійкого,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істероїдного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шизоїдного типів і акцентуації характеру тих же типів.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Невпевненість у собі, боязкість, соромливість, недовірливість. </a:t>
            </a:r>
          </a:p>
          <a:p>
            <a:pPr marL="2857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Ретардація або передчасний психосексуальний розвиток.</a:t>
            </a:r>
          </a:p>
          <a:p>
            <a:pPr marL="2857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Зміщення сексуальних проявів (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розглядування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статевих органів, демонстрація їх і т. д.) на пізніший термін – період формування лібідо, а отримання  оргазму і неодноразове його повторення при цьому сприяло стійкій фіксації, виробленню патологічного стереотипу статевого задоволення.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489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35AC3B-7A56-1779-DDF5-3E53828101BB}"/>
              </a:ext>
            </a:extLst>
          </p:cNvPr>
          <p:cNvSpPr txBox="1"/>
          <p:nvPr/>
        </p:nvSpPr>
        <p:spPr>
          <a:xfrm>
            <a:off x="304800" y="329990"/>
            <a:ext cx="8298425" cy="7191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2" algn="just">
              <a:lnSpc>
                <a:spcPct val="107000"/>
              </a:lnSpc>
            </a:pP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Види ексгібіціонізму:</a:t>
            </a:r>
          </a:p>
          <a:p>
            <a:pPr marL="628650" indent="-274638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Ексгібіціонізм, що входить у структуру психічного захворювання</a:t>
            </a:r>
          </a:p>
          <a:p>
            <a:pPr marL="628650" indent="-274638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ксгібіціонізм, зумовлений тільки порушенням психосексуального розвитку при нормальному загальному психічному розвитку</a:t>
            </a:r>
          </a:p>
          <a:p>
            <a:pPr marL="628650" indent="-274638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ав'язливий варіант ексгібіціонізму</a:t>
            </a:r>
          </a:p>
          <a:p>
            <a:pPr marL="628650" indent="-274638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омпенсаторний (інволюційний) варіант, зумовлений зниженням сексуальної функції.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</a:pPr>
            <a:endParaRPr lang="uk-UA" sz="18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uk-UA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прогредієнтного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типу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характерні прогрес і ускладнення структурних характеристик ексгібіціонізму, коли він набуває непереборного характеру і до нього приєднуються розлади психічної діяльності, а також інші види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парафілії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(педофілія,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фроттеризм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візіонізм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</a:pP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Стабільний тип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характеризується відсутністю змін у структурі ексгібіціонізму, тобто зафіксованим з дитинства стереотипом сексуальної поведінки.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uk-UA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ремітуючому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перебігу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мають місце тривалі періоди ремісії, коли відсутня потреба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ексгібіціоністських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актів і, як звичайно, відбуваються нормальні гетеросексуальні. </a:t>
            </a:r>
          </a:p>
          <a:p>
            <a:pPr indent="450215" algn="just">
              <a:lnSpc>
                <a:spcPct val="107000"/>
              </a:lnSpc>
            </a:pPr>
            <a:r>
              <a:rPr lang="uk-UA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Регредієнтний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тип перебігу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характеризується зменшенням активності, зниженням сили девіантної потреби і потягу.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122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E5ADC7A-77FC-2837-B422-A9D23305FCCC}"/>
              </a:ext>
            </a:extLst>
          </p:cNvPr>
          <p:cNvSpPr txBox="1"/>
          <p:nvPr/>
        </p:nvSpPr>
        <p:spPr>
          <a:xfrm>
            <a:off x="133814" y="335845"/>
            <a:ext cx="858643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1338" lvl="0" indent="-363538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Згвалтування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війни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супроводжується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елементами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садизму,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ксенофобії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ворожого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ставлення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жінок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1338" lvl="0" indent="-363538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Жорстокість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проявляється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нанесенні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тілесних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ушкоджень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1338" lvl="0" indent="-363538" algn="just"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війни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жінок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тримають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полоні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для того,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солдати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сексуально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задоволені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масово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гвалтували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якнайбільше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жінок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дівчаток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endParaRPr lang="ru-RU" sz="1800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/>
            <a:r>
              <a:rPr lang="ru-RU" sz="18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Згвалтування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18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війни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меті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так </a:t>
            </a:r>
            <a:r>
              <a:rPr lang="ru-RU" sz="18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звані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етнічні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чистки та </a:t>
            </a:r>
            <a:r>
              <a:rPr lang="ru-RU" sz="18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геноцидне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згвалтування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50863" lvl="0" indent="-285750" algn="just"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військово-етнічний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засіб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здійснюється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метою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запобігання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народження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дітей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належать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етнічної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групи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супротивника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шляхом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вбивства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стерилізації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заподіяння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психологічної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шкоди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заплідненні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дітьми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належать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етнічної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групи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ворога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50863" lvl="0" indent="-285750" algn="just"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Гендерне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знищення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endParaRPr lang="ru-RU" sz="1800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равма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зґвалтування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війни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сукупною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оскільки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травматичний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досвід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отримується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шляхом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множинних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травматичних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подій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травма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зґвалтування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контексті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війни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колективною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оскільки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страждання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зґвалтованих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жінок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неповнолітніх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переживаються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контейнуються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іншими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членами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громади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8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/>
            <a:r>
              <a:rPr lang="ru-RU" sz="16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*</a:t>
            </a:r>
            <a:r>
              <a:rPr lang="ru-RU" sz="1600" b="1" i="1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Стамбульський</a:t>
            </a:r>
            <a:r>
              <a:rPr lang="ru-RU" sz="16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протокол </a:t>
            </a:r>
            <a:r>
              <a:rPr lang="ru-RU" sz="1600" b="1" i="1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надання</a:t>
            </a:r>
            <a:r>
              <a:rPr lang="ru-RU" sz="16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b="1" i="1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необхідної</a:t>
            </a:r>
            <a:r>
              <a:rPr lang="ru-RU" sz="16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b="1" i="1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допомоги</a:t>
            </a:r>
            <a:r>
              <a:rPr lang="ru-RU" sz="16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b="1" i="1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постраждалим</a:t>
            </a:r>
            <a:endParaRPr lang="en-US" sz="1600" i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008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E5ADC7A-77FC-2837-B422-A9D23305FCCC}"/>
              </a:ext>
            </a:extLst>
          </p:cNvPr>
          <p:cNvSpPr txBox="1"/>
          <p:nvPr/>
        </p:nvSpPr>
        <p:spPr>
          <a:xfrm>
            <a:off x="524107" y="999062"/>
            <a:ext cx="8095786" cy="49464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Жертвами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зґвалтування</a:t>
            </a:r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війни</a:t>
            </a:r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стають</a:t>
            </a:r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жінки</a:t>
            </a:r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будь-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якого</a:t>
            </a:r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віку</a:t>
            </a:r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діти</a:t>
            </a:r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чоловіки</a:t>
            </a:r>
            <a:r>
              <a:rPr lang="ru-RU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оцінками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ООН у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зоні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воєнного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конфлікту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кожне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зареєстроване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зґвалтування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приходиться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 до 20 не </a:t>
            </a:r>
            <a:r>
              <a:rPr lang="ru-RU" sz="1800" i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зареєстрованих</a:t>
            </a:r>
            <a:r>
              <a:rPr lang="ru-RU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1800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вторгнення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червоної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армії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Берлін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другої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світової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війни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зафіксовано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1 000 000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випадків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зґвалтування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Друга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світова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війна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нараховує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1900 000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випадків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зґвалтованих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жінок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Геноцид в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Руанді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250 000 до 500 000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зґвалтованих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жінок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дівчат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Боснія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-Герцеговина –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10 000 до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50 000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зґвалтованих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жінок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чоловіків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200 000 до</a:t>
            </a:r>
            <a:r>
              <a:rPr lang="en-US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400 000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бенгальських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жінок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утримувалися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таборах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ґвалтувань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пакистанськими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солдатами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Російсько-українська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війна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…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(статистика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ще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формується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18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1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6F5162-5EEB-9C76-6917-7E55136CC57D}"/>
              </a:ext>
            </a:extLst>
          </p:cNvPr>
          <p:cNvSpPr txBox="1"/>
          <p:nvPr/>
        </p:nvSpPr>
        <p:spPr>
          <a:xfrm>
            <a:off x="429322" y="325791"/>
            <a:ext cx="8285356" cy="6365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Сексуальний садизм</a:t>
            </a:r>
            <a:endParaRPr lang="en-US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Садизм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патологічна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гіпермаскулінна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поведінка, коли досягнення сексуального збудження, оргазму і задоволення можливо тільки при жорстокому поводженні, приниженні, спричиненні болю, а в деяких випадках і убиванні жертви.  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endParaRPr lang="uk-UA" sz="18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Соціальні чинники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(соціальна і сексуальна фрустрація, субкультура, негативний вплив ЗМІ, емоційне відкидання і нехтування в дитинстві)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сихологічні чинники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(особливості характеру, темпераменту, збудлива або шизоїдна психопатія, процес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навчення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агресії, сексуальний егоцентризм, слабкий контроль за поведінкою, слабкий антистресовий захист, фіксації, закріплення агресивної реакції на стрес)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С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оціально-психологічні чинники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(порушення міжособистісних стосунків – великий емоційний зв'язок із матір'ю при одночасній зневазі її особистістю, почуття страху перед батьком, нездатність до тривалих чуттєвих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зв'язків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Біологічні чинники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(особливості гормональної системи, органічні ураження головного мозку)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706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9B0A50-3484-F8D0-9606-176B03AE1492}"/>
              </a:ext>
            </a:extLst>
          </p:cNvPr>
          <p:cNvSpPr txBox="1"/>
          <p:nvPr/>
        </p:nvSpPr>
        <p:spPr>
          <a:xfrm>
            <a:off x="351263" y="399695"/>
            <a:ext cx="8441473" cy="6881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Раннє становлення сексуальності, ранній інтерес до сексуальної сфери. 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 80 % чоловіків перший статевий акт супроводжувався насильством у різних проявах і мав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ексцесивний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характер. 47 % належать до сильного типу статевої конституції і 49 % – до середнього, слабка статева конституція зустрічається у них відносно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рідко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Статеве життя характеризується інтенсивністю і безладністю, з характерною для садизму негайною реалізацією потягу. Алкогольне сп'яніння посилює описані сексуальні особливості.</a:t>
            </a:r>
          </a:p>
          <a:p>
            <a:pPr indent="450215" algn="just"/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Сексуальна мотивація у осіб із садизмом –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генітальна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агресивно-егоїстична.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uk-UA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Соціальний компонент сексуальної поведінки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порушений внаслідок антисоціального світогляду, переконань, низького культурного рівня особистості, відсутності морально-етичних норм. Більш ніж у 60 % обстежених відзначається неправильна обізнаність у питаннях психогігієни статевого життя. </a:t>
            </a:r>
          </a:p>
          <a:p>
            <a:pPr indent="450215" algn="just"/>
            <a:r>
              <a:rPr lang="uk-UA" sz="18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Психологічний компонент сексуальної поведінки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уражений унаслідок наявності типових для садистів рис характеру (підвищеної збудливості, агресивності, злобності), що призводить до частих конфліктів і зниження рівня психологічної адаптації. </a:t>
            </a:r>
          </a:p>
          <a:p>
            <a:pPr indent="450215" algn="just"/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</a:rPr>
              <a:t>Біологічний компонент сексуальної поведінки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порушений через ураження його психічної складової, зумовленою психопатією.</a:t>
            </a:r>
          </a:p>
          <a:p>
            <a:pPr indent="450215" algn="just"/>
            <a:endParaRPr lang="uk-UA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indent="450215" algn="just"/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789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1FB0849-F151-00A1-04D9-2672C19D5D43}"/>
              </a:ext>
            </a:extLst>
          </p:cNvPr>
          <p:cNvSpPr txBox="1"/>
          <p:nvPr/>
        </p:nvSpPr>
        <p:spPr>
          <a:xfrm>
            <a:off x="295507" y="434471"/>
            <a:ext cx="8552986" cy="62286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Сексуальне вбивство</a:t>
            </a: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Сексуальні вбивства здійснюються під час статевого акту або відразу після нього можуть мати замісний характер або характер ритуального вбивства (у тому й іншому випадках вони спрямовані на отримання психічної і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оргастичної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розрядки); можуть не супроводжуватися безпосередніми діями сексуального характеру, але за своєю внутрішньою детермінацією пов'язані з сексуальним життям злочинця.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endParaRPr lang="uk-UA" sz="18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623888" lvl="0" indent="-2667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698500" algn="l"/>
              </a:tabLs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Садистичне убивство, що входить у структуру отримання оргазму, тобто скоєне з метою його досягнення або під час його переживання.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3888" lvl="0" indent="-2667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698500" algn="l"/>
              </a:tabLs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Убивство, здійснене з метою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знерухомлення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жертви як сексуального партнера або отримання трупа як предмета сексуального потягу.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3888" lvl="0" indent="-2667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698500" algn="l"/>
              </a:tabLs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Убивство, здійснене з метою придушення опору жертви та її криків про допомогу.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3888" lvl="0" indent="-2667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698500" algn="l"/>
              </a:tabLs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Убивство з метою приховання сексуального злочину (іноді криміналісти його називають «сексуальне вбивство, схоже на вбивство»).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3888" lvl="0" indent="-2667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698500" algn="l"/>
              </a:tabLs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Убивство з необережності – неумисне сексуальне вбивство.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543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9AF242-B8F8-31EF-12E9-F8F2847D9CA9}"/>
              </a:ext>
            </a:extLst>
          </p:cNvPr>
          <p:cNvSpPr txBox="1"/>
          <p:nvPr/>
        </p:nvSpPr>
        <p:spPr>
          <a:xfrm>
            <a:off x="479501" y="352388"/>
            <a:ext cx="8196147" cy="5328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20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Некрофілія</a:t>
            </a:r>
            <a:endParaRPr lang="uk-UA" sz="2000" b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Це потяг до мертвого тіла людини, задоволення статевого потягу, що отримується від маніпуляцій з трупом. Кримінальна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некрофільна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активність часто виявляється на тлі інших порушень психосексуальної орієнтації і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статеворольової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поведінки. 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Некрофілія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спостерігається </a:t>
            </a:r>
            <a:r>
              <a:rPr lang="uk-UA" sz="1800" u="sng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від виражених «ядерних» форм до «крайових» стертих проявів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; від отримання сексуального задоволення при статевому акті з трупом,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некросадистичних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дій до неусвідомлюваної тяги до трупів і повсякденного існування поряд із ними.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виявляється в основному у чоловіків.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Некрофіли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рідко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бувають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бісексуальними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Зазвичай має місце виражена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гомо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чи гетеросексуальна спрямованість.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Некрофільна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девіантність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часто штовхає особу до здійснення найбільш небезпечних для суспільства протиправних дій.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833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FAAC89-778D-F1D6-A836-D8472B16A6F5}"/>
              </a:ext>
            </a:extLst>
          </p:cNvPr>
          <p:cNvSpPr txBox="1"/>
          <p:nvPr/>
        </p:nvSpPr>
        <p:spPr>
          <a:xfrm>
            <a:off x="446048" y="322628"/>
            <a:ext cx="8251903" cy="6547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Істинна </a:t>
            </a:r>
            <a:r>
              <a:rPr lang="uk-UA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некрофілія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Труп людини є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детермінантою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лібідо. Сексуально збуджуючими є тактильні відчуття, отримання задоволення і збудження від важкого запаху і т. п. Головну роль у формуванні відіграє психопатологічний ґрунт, саме він сприяє закріпленню в особистості патологічного потягу і його реалізації. Можливість нормативного задоволення сексуальних потреб індивіда заблокована.</a:t>
            </a:r>
            <a:endParaRPr lang="en-US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Некрофілія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як форма прояву мазохізму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поєднується зі страхом і відразою від контакту з трупом, зі страхом викриття. Цей вид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формується у рамках «ядерної» психопатії і на психопатологічному ґрунті, що сприяє можливості зважитися на реалізацію і закріплення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парафільного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потягу. Часто у особистості з проявом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 формі мазохізму має місце виражена психастенія, що набуває форми ритуального покарання, яке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накладає на себе.</a:t>
            </a: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Некрофілія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як форма прояву садизму (</a:t>
            </a:r>
            <a:r>
              <a:rPr lang="uk-UA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некросадизм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особливе задоволення викликають дії, пов'язані з наругою над трупом, оскверненням його. Визначається патологією психіки. При актуалізації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некросадистичних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дій має місце мотив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гіперкомпенсації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і самоствердження, що легко реалізовуються особистістю з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фрустрованими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домаганнями на фоні психопатії.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Досягається повне панування над трупом і можливість здійснити будь-які дії над ним, немов над живою людиною.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661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4EE7568-CD23-50DB-A774-A9A85ABAFD59}"/>
              </a:ext>
            </a:extLst>
          </p:cNvPr>
          <p:cNvSpPr txBox="1"/>
          <p:nvPr/>
        </p:nvSpPr>
        <p:spPr>
          <a:xfrm>
            <a:off x="468351" y="569146"/>
            <a:ext cx="8207298" cy="57197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Некрофілія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як форма прояву фетишизму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частини трупа або само мертве тіло людини виступають у ролі фетиша, є еротичним збудником. Ця форма прояву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некрофілії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як звичайно, призводить до дій з розчленовування трупа, вирізування молочних залоз, статевих органів, які потім використовуються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некрофілом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як об'єкт жадання при мастурбації.</a:t>
            </a:r>
            <a:endParaRPr lang="en-US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Некрофілія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як потреба сексуальних дій зі </a:t>
            </a:r>
            <a:r>
              <a:rPr lang="uk-UA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знерухомленим</a:t>
            </a:r>
            <a:r>
              <a:rPr lang="uk-UA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тілом 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найчастіше призводить до вбивств, спостерігається у багатьох серійних вбивць. Ці вбивства не є сексуальним садизмом, оскільки сам процес вбивства позбавлений сексуального забарвлення, служить чисто одній меті – добуванню трупа.</a:t>
            </a: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Труп являє собою поєднання людської форми з повною відсутністю волі, і тому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некрофілія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задовольняє патологічну потребу бачити об'єкт бажання безмежно підлеглим собі та без можливості опору.</a:t>
            </a: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Некрофіли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яких притягує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знерухомленість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трупа, найчастіше знаходять у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знерухомленості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самостійний сенс. Вони здійснюють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розв</a:t>
            </a:r>
            <a:r>
              <a:rPr lang="ru-RU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язання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внутрішньоособистісного</a:t>
            </a:r>
            <a:r>
              <a:rPr lang="uk-UA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конфлікту, спровокованого несексуальними проявами життя. У їх діях реалізується мрія про покірну жінку, задовольняється потреба у відчутті влади над партнеркою.</a:t>
            </a: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340186"/>
      </p:ext>
    </p:extLst>
  </p:cSld>
  <p:clrMapOvr>
    <a:masterClrMapping/>
  </p:clrMapOvr>
</p:sld>
</file>

<file path=ppt/theme/theme1.xml><?xml version="1.0" encoding="utf-8"?>
<a:theme xmlns:a="http://schemas.openxmlformats.org/drawingml/2006/main" name="1_Посылка">
  <a:themeElements>
    <a:clrScheme name="Посылка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1101</TotalTime>
  <Words>2630</Words>
  <Application>Microsoft Office PowerPoint</Application>
  <PresentationFormat>Экран (4:3)</PresentationFormat>
  <Paragraphs>148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Corbel</vt:lpstr>
      <vt:lpstr>Gill Sans MT</vt:lpstr>
      <vt:lpstr>Roboto</vt:lpstr>
      <vt:lpstr>Symbol</vt:lpstr>
      <vt:lpstr>Wingdings</vt:lpstr>
      <vt:lpstr>1_Посылка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 Kalaitan</dc:creator>
  <cp:lastModifiedBy>Natalia Kalaitan</cp:lastModifiedBy>
  <cp:revision>20</cp:revision>
  <dcterms:created xsi:type="dcterms:W3CDTF">2023-03-28T17:21:53Z</dcterms:created>
  <dcterms:modified xsi:type="dcterms:W3CDTF">2023-04-05T07:52:52Z</dcterms:modified>
</cp:coreProperties>
</file>