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</p:sldMasterIdLst>
  <p:notesMasterIdLst>
    <p:notesMasterId r:id="rId37"/>
  </p:notesMasterIdLst>
  <p:sldIdLst>
    <p:sldId id="283" r:id="rId5"/>
    <p:sldId id="284" r:id="rId6"/>
    <p:sldId id="263" r:id="rId7"/>
    <p:sldId id="264" r:id="rId8"/>
    <p:sldId id="285" r:id="rId9"/>
    <p:sldId id="286" r:id="rId10"/>
    <p:sldId id="287" r:id="rId11"/>
    <p:sldId id="269" r:id="rId12"/>
    <p:sldId id="288" r:id="rId13"/>
    <p:sldId id="289" r:id="rId14"/>
    <p:sldId id="272" r:id="rId15"/>
    <p:sldId id="256" r:id="rId16"/>
    <p:sldId id="257" r:id="rId17"/>
    <p:sldId id="260" r:id="rId18"/>
    <p:sldId id="261" r:id="rId19"/>
    <p:sldId id="262" r:id="rId20"/>
    <p:sldId id="259" r:id="rId21"/>
    <p:sldId id="258" r:id="rId22"/>
    <p:sldId id="266" r:id="rId23"/>
    <p:sldId id="267" r:id="rId24"/>
    <p:sldId id="268" r:id="rId25"/>
    <p:sldId id="270" r:id="rId26"/>
    <p:sldId id="273" r:id="rId27"/>
    <p:sldId id="271" r:id="rId28"/>
    <p:sldId id="274" r:id="rId29"/>
    <p:sldId id="275" r:id="rId30"/>
    <p:sldId id="276" r:id="rId31"/>
    <p:sldId id="277" r:id="rId32"/>
    <p:sldId id="282" r:id="rId33"/>
    <p:sldId id="278" r:id="rId34"/>
    <p:sldId id="281" r:id="rId35"/>
    <p:sldId id="28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>
      <p:cViewPr varScale="1">
        <p:scale>
          <a:sx n="78" d="100"/>
          <a:sy n="78" d="100"/>
        </p:scale>
        <p:origin x="1478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DEEC5A-4E8D-48E7-8D25-93F7917CA6BA}" type="doc">
      <dgm:prSet loTypeId="urn:microsoft.com/office/officeart/2005/8/layout/radial4" loCatId="relationship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556E4F2-D2AE-44A8-BBA4-8A08B65A4CAC}">
      <dgm:prSet phldrT="[Текст]" custT="1"/>
      <dgm:spPr/>
      <dgm:t>
        <a:bodyPr/>
        <a:lstStyle/>
        <a:p>
          <a:r>
            <a:rPr lang="ru-RU" sz="17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ДЕВІАНТНА</a:t>
          </a:r>
        </a:p>
        <a:p>
          <a:r>
            <a:rPr lang="ru-RU" sz="17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ПОВЕДІНКА</a:t>
          </a:r>
        </a:p>
      </dgm:t>
    </dgm:pt>
    <dgm:pt modelId="{8C2A5D7A-CEBD-4450-8A53-B0516AC2190B}" type="parTrans" cxnId="{70B87663-70B1-4EED-9163-F0A95B8842F1}">
      <dgm:prSet/>
      <dgm:spPr/>
      <dgm:t>
        <a:bodyPr/>
        <a:lstStyle/>
        <a:p>
          <a:endParaRPr lang="ru-RU"/>
        </a:p>
      </dgm:t>
    </dgm:pt>
    <dgm:pt modelId="{3E8BE015-D8A7-4020-AF7F-F9B88BEFFDEE}" type="sibTrans" cxnId="{70B87663-70B1-4EED-9163-F0A95B8842F1}">
      <dgm:prSet/>
      <dgm:spPr/>
      <dgm:t>
        <a:bodyPr/>
        <a:lstStyle/>
        <a:p>
          <a:endParaRPr lang="ru-RU"/>
        </a:p>
      </dgm:t>
    </dgm:pt>
    <dgm:pt modelId="{BA29ADAE-C089-479E-A7BD-376AF916D341}">
      <dgm:prSet phldrT="[Текст]" custT="1"/>
      <dgm:spPr/>
      <dgm:t>
        <a:bodyPr/>
        <a:lstStyle/>
        <a:p>
          <a:r>
            <a:rPr lang="ru-RU" sz="1800" b="1" dirty="0" err="1">
              <a:latin typeface="Arial" panose="020B0604020202020204" pitchFamily="34" charset="0"/>
              <a:cs typeface="Arial" panose="020B0604020202020204" pitchFamily="34" charset="0"/>
            </a:rPr>
            <a:t>Делінквентна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006F0D-11EC-4820-B086-5952F22074F3}" type="parTrans" cxnId="{067352CA-DA17-404A-8447-BEC21B877858}">
      <dgm:prSet/>
      <dgm:spPr/>
      <dgm:t>
        <a:bodyPr/>
        <a:lstStyle/>
        <a:p>
          <a:endParaRPr lang="ru-RU"/>
        </a:p>
      </dgm:t>
    </dgm:pt>
    <dgm:pt modelId="{97427571-6AF4-4328-A76C-5B4B524AF5F5}" type="sibTrans" cxnId="{067352CA-DA17-404A-8447-BEC21B877858}">
      <dgm:prSet/>
      <dgm:spPr/>
      <dgm:t>
        <a:bodyPr/>
        <a:lstStyle/>
        <a:p>
          <a:endParaRPr lang="ru-RU"/>
        </a:p>
      </dgm:t>
    </dgm:pt>
    <dgm:pt modelId="{FA916A30-A34F-45F1-8FC4-65E5D805555E}">
      <dgm:prSet phldrT="[Текст]" custT="1"/>
      <dgm:spPr/>
      <dgm:t>
        <a:bodyPr/>
        <a:lstStyle/>
        <a:p>
          <a:r>
            <a:rPr lang="ru-RU" sz="1800" b="1" dirty="0" err="1">
              <a:latin typeface="Arial" panose="020B0604020202020204" pitchFamily="34" charset="0"/>
              <a:cs typeface="Arial" panose="020B0604020202020204" pitchFamily="34" charset="0"/>
            </a:rPr>
            <a:t>Адиктивна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84A85D-A31C-42FA-954E-9F9B43DF6B26}" type="parTrans" cxnId="{ED27BE58-B396-433D-96E6-6DB7601A57CA}">
      <dgm:prSet/>
      <dgm:spPr/>
      <dgm:t>
        <a:bodyPr/>
        <a:lstStyle/>
        <a:p>
          <a:endParaRPr lang="ru-RU"/>
        </a:p>
      </dgm:t>
    </dgm:pt>
    <dgm:pt modelId="{6E718E2D-52E6-4699-9F7A-AF1EC3A19C36}" type="sibTrans" cxnId="{ED27BE58-B396-433D-96E6-6DB7601A57CA}">
      <dgm:prSet/>
      <dgm:spPr/>
      <dgm:t>
        <a:bodyPr/>
        <a:lstStyle/>
        <a:p>
          <a:endParaRPr lang="ru-RU"/>
        </a:p>
      </dgm:t>
    </dgm:pt>
    <dgm:pt modelId="{48664A9E-51E9-4A30-9244-054FD5EC9880}">
      <dgm:prSet phldrT="[Текст]" custT="1"/>
      <dgm:spPr/>
      <dgm:t>
        <a:bodyPr/>
        <a:lstStyle/>
        <a:p>
          <a:r>
            <a:rPr lang="ru-RU" sz="1800" b="1" dirty="0" err="1">
              <a:latin typeface="Arial" panose="020B0604020202020204" pitchFamily="34" charset="0"/>
              <a:cs typeface="Arial" panose="020B0604020202020204" pitchFamily="34" charset="0"/>
            </a:rPr>
            <a:t>Патохарактеро-логічна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F36E4E-4034-4E7C-A834-697FD5B2E8CA}" type="parTrans" cxnId="{547014C4-A859-4253-BA59-6F960271967C}">
      <dgm:prSet/>
      <dgm:spPr/>
      <dgm:t>
        <a:bodyPr/>
        <a:lstStyle/>
        <a:p>
          <a:endParaRPr lang="ru-RU"/>
        </a:p>
      </dgm:t>
    </dgm:pt>
    <dgm:pt modelId="{7375B4B0-8190-4260-B52E-06A2B0B98BA4}" type="sibTrans" cxnId="{547014C4-A859-4253-BA59-6F960271967C}">
      <dgm:prSet/>
      <dgm:spPr/>
      <dgm:t>
        <a:bodyPr/>
        <a:lstStyle/>
        <a:p>
          <a:endParaRPr lang="ru-RU"/>
        </a:p>
      </dgm:t>
    </dgm:pt>
    <dgm:pt modelId="{B10212F8-4CF3-4D68-A7FA-D3E6FC995DDA}">
      <dgm:prSet phldrT="[Текст]" custT="1"/>
      <dgm:spPr/>
      <dgm:t>
        <a:bodyPr/>
        <a:lstStyle/>
        <a:p>
          <a:r>
            <a:rPr lang="ru-RU" sz="1800" b="1" dirty="0">
              <a:latin typeface="Arial" panose="020B0604020202020204" pitchFamily="34" charset="0"/>
              <a:cs typeface="Arial" panose="020B0604020202020204" pitchFamily="34" charset="0"/>
            </a:rPr>
            <a:t>Заснована на </a:t>
          </a:r>
          <a:r>
            <a:rPr lang="ru-RU" sz="1800" b="1" dirty="0" err="1">
              <a:latin typeface="Arial" panose="020B0604020202020204" pitchFamily="34" charset="0"/>
              <a:cs typeface="Arial" panose="020B0604020202020204" pitchFamily="34" charset="0"/>
            </a:rPr>
            <a:t>гіперздібностях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7F2B03-654B-4AAD-830F-AD05BFD41D1A}" type="parTrans" cxnId="{7627DB20-C10B-4A44-9B43-91811BBDEB31}">
      <dgm:prSet/>
      <dgm:spPr/>
      <dgm:t>
        <a:bodyPr/>
        <a:lstStyle/>
        <a:p>
          <a:endParaRPr lang="ru-RU"/>
        </a:p>
      </dgm:t>
    </dgm:pt>
    <dgm:pt modelId="{06292ACD-C48B-4F3D-B041-A6EB3E505B96}" type="sibTrans" cxnId="{7627DB20-C10B-4A44-9B43-91811BBDEB31}">
      <dgm:prSet/>
      <dgm:spPr/>
      <dgm:t>
        <a:bodyPr/>
        <a:lstStyle/>
        <a:p>
          <a:endParaRPr lang="ru-RU"/>
        </a:p>
      </dgm:t>
    </dgm:pt>
    <dgm:pt modelId="{8A6CB1DD-4DB0-4F55-8FD6-B306E841F42E}" type="pres">
      <dgm:prSet presAssocID="{89DEEC5A-4E8D-48E7-8D25-93F7917CA6B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4D7A35A-1415-4043-9661-5DFB751756D6}" type="pres">
      <dgm:prSet presAssocID="{8556E4F2-D2AE-44A8-BBA4-8A08B65A4CAC}" presName="centerShape" presStyleLbl="node0" presStyleIdx="0" presStyleCnt="1"/>
      <dgm:spPr/>
    </dgm:pt>
    <dgm:pt modelId="{DFB46DBC-75AC-4C45-8FE2-8DC2416DDCCA}" type="pres">
      <dgm:prSet presAssocID="{A2006F0D-11EC-4820-B086-5952F22074F3}" presName="parTrans" presStyleLbl="bgSibTrans2D1" presStyleIdx="0" presStyleCnt="4"/>
      <dgm:spPr/>
    </dgm:pt>
    <dgm:pt modelId="{732F1C55-6FAE-478B-AB37-9F74FBBC2F81}" type="pres">
      <dgm:prSet presAssocID="{BA29ADAE-C089-479E-A7BD-376AF916D341}" presName="node" presStyleLbl="node1" presStyleIdx="0" presStyleCnt="4">
        <dgm:presLayoutVars>
          <dgm:bulletEnabled val="1"/>
        </dgm:presLayoutVars>
      </dgm:prSet>
      <dgm:spPr/>
    </dgm:pt>
    <dgm:pt modelId="{281873D6-0257-4135-AA64-21FC84ADF5A5}" type="pres">
      <dgm:prSet presAssocID="{5884A85D-A31C-42FA-954E-9F9B43DF6B26}" presName="parTrans" presStyleLbl="bgSibTrans2D1" presStyleIdx="1" presStyleCnt="4"/>
      <dgm:spPr/>
    </dgm:pt>
    <dgm:pt modelId="{39502035-3EFC-45F9-A2CA-0E0D1734D1B2}" type="pres">
      <dgm:prSet presAssocID="{FA916A30-A34F-45F1-8FC4-65E5D805555E}" presName="node" presStyleLbl="node1" presStyleIdx="1" presStyleCnt="4">
        <dgm:presLayoutVars>
          <dgm:bulletEnabled val="1"/>
        </dgm:presLayoutVars>
      </dgm:prSet>
      <dgm:spPr/>
    </dgm:pt>
    <dgm:pt modelId="{8F4734F7-B1FC-4711-880A-C3991869D076}" type="pres">
      <dgm:prSet presAssocID="{05F36E4E-4034-4E7C-A834-697FD5B2E8CA}" presName="parTrans" presStyleLbl="bgSibTrans2D1" presStyleIdx="2" presStyleCnt="4"/>
      <dgm:spPr/>
    </dgm:pt>
    <dgm:pt modelId="{FCB08755-81A3-4959-BCBF-99153605891C}" type="pres">
      <dgm:prSet presAssocID="{48664A9E-51E9-4A30-9244-054FD5EC9880}" presName="node" presStyleLbl="node1" presStyleIdx="2" presStyleCnt="4">
        <dgm:presLayoutVars>
          <dgm:bulletEnabled val="1"/>
        </dgm:presLayoutVars>
      </dgm:prSet>
      <dgm:spPr/>
    </dgm:pt>
    <dgm:pt modelId="{86747610-CC98-4E3D-94B0-3FCB29633FDB}" type="pres">
      <dgm:prSet presAssocID="{7C7F2B03-654B-4AAD-830F-AD05BFD41D1A}" presName="parTrans" presStyleLbl="bgSibTrans2D1" presStyleIdx="3" presStyleCnt="4"/>
      <dgm:spPr/>
    </dgm:pt>
    <dgm:pt modelId="{E8FF7C82-07B3-49F2-8A8B-1BF2837F6B88}" type="pres">
      <dgm:prSet presAssocID="{B10212F8-4CF3-4D68-A7FA-D3E6FC995DDA}" presName="node" presStyleLbl="node1" presStyleIdx="3" presStyleCnt="4">
        <dgm:presLayoutVars>
          <dgm:bulletEnabled val="1"/>
        </dgm:presLayoutVars>
      </dgm:prSet>
      <dgm:spPr/>
    </dgm:pt>
  </dgm:ptLst>
  <dgm:cxnLst>
    <dgm:cxn modelId="{76B1C219-B72B-44F0-8F79-6F45F8BF3E55}" type="presOf" srcId="{A2006F0D-11EC-4820-B086-5952F22074F3}" destId="{DFB46DBC-75AC-4C45-8FE2-8DC2416DDCCA}" srcOrd="0" destOrd="0" presId="urn:microsoft.com/office/officeart/2005/8/layout/radial4"/>
    <dgm:cxn modelId="{7627DB20-C10B-4A44-9B43-91811BBDEB31}" srcId="{8556E4F2-D2AE-44A8-BBA4-8A08B65A4CAC}" destId="{B10212F8-4CF3-4D68-A7FA-D3E6FC995DDA}" srcOrd="3" destOrd="0" parTransId="{7C7F2B03-654B-4AAD-830F-AD05BFD41D1A}" sibTransId="{06292ACD-C48B-4F3D-B041-A6EB3E505B96}"/>
    <dgm:cxn modelId="{AC73175D-B912-445E-A799-A8C0E46413AE}" type="presOf" srcId="{5884A85D-A31C-42FA-954E-9F9B43DF6B26}" destId="{281873D6-0257-4135-AA64-21FC84ADF5A5}" srcOrd="0" destOrd="0" presId="urn:microsoft.com/office/officeart/2005/8/layout/radial4"/>
    <dgm:cxn modelId="{70B87663-70B1-4EED-9163-F0A95B8842F1}" srcId="{89DEEC5A-4E8D-48E7-8D25-93F7917CA6BA}" destId="{8556E4F2-D2AE-44A8-BBA4-8A08B65A4CAC}" srcOrd="0" destOrd="0" parTransId="{8C2A5D7A-CEBD-4450-8A53-B0516AC2190B}" sibTransId="{3E8BE015-D8A7-4020-AF7F-F9B88BEFFDEE}"/>
    <dgm:cxn modelId="{A1523D45-4AE3-4444-88E5-262066EC616C}" type="presOf" srcId="{8556E4F2-D2AE-44A8-BBA4-8A08B65A4CAC}" destId="{44D7A35A-1415-4043-9661-5DFB751756D6}" srcOrd="0" destOrd="0" presId="urn:microsoft.com/office/officeart/2005/8/layout/radial4"/>
    <dgm:cxn modelId="{1D867346-7689-468A-9FD4-5FC85CE7A866}" type="presOf" srcId="{FA916A30-A34F-45F1-8FC4-65E5D805555E}" destId="{39502035-3EFC-45F9-A2CA-0E0D1734D1B2}" srcOrd="0" destOrd="0" presId="urn:microsoft.com/office/officeart/2005/8/layout/radial4"/>
    <dgm:cxn modelId="{ED27BE58-B396-433D-96E6-6DB7601A57CA}" srcId="{8556E4F2-D2AE-44A8-BBA4-8A08B65A4CAC}" destId="{FA916A30-A34F-45F1-8FC4-65E5D805555E}" srcOrd="1" destOrd="0" parTransId="{5884A85D-A31C-42FA-954E-9F9B43DF6B26}" sibTransId="{6E718E2D-52E6-4699-9F7A-AF1EC3A19C36}"/>
    <dgm:cxn modelId="{888CC084-2E96-4B78-9C25-666B01A2F5CA}" type="presOf" srcId="{89DEEC5A-4E8D-48E7-8D25-93F7917CA6BA}" destId="{8A6CB1DD-4DB0-4F55-8FD6-B306E841F42E}" srcOrd="0" destOrd="0" presId="urn:microsoft.com/office/officeart/2005/8/layout/radial4"/>
    <dgm:cxn modelId="{CC350C96-BFD0-41A5-8AE9-B180D5EFA745}" type="presOf" srcId="{48664A9E-51E9-4A30-9244-054FD5EC9880}" destId="{FCB08755-81A3-4959-BCBF-99153605891C}" srcOrd="0" destOrd="0" presId="urn:microsoft.com/office/officeart/2005/8/layout/radial4"/>
    <dgm:cxn modelId="{F91309C0-AB67-40E0-9BEC-C0E2EB68BB90}" type="presOf" srcId="{B10212F8-4CF3-4D68-A7FA-D3E6FC995DDA}" destId="{E8FF7C82-07B3-49F2-8A8B-1BF2837F6B88}" srcOrd="0" destOrd="0" presId="urn:microsoft.com/office/officeart/2005/8/layout/radial4"/>
    <dgm:cxn modelId="{547014C4-A859-4253-BA59-6F960271967C}" srcId="{8556E4F2-D2AE-44A8-BBA4-8A08B65A4CAC}" destId="{48664A9E-51E9-4A30-9244-054FD5EC9880}" srcOrd="2" destOrd="0" parTransId="{05F36E4E-4034-4E7C-A834-697FD5B2E8CA}" sibTransId="{7375B4B0-8190-4260-B52E-06A2B0B98BA4}"/>
    <dgm:cxn modelId="{067352CA-DA17-404A-8447-BEC21B877858}" srcId="{8556E4F2-D2AE-44A8-BBA4-8A08B65A4CAC}" destId="{BA29ADAE-C089-479E-A7BD-376AF916D341}" srcOrd="0" destOrd="0" parTransId="{A2006F0D-11EC-4820-B086-5952F22074F3}" sibTransId="{97427571-6AF4-4328-A76C-5B4B524AF5F5}"/>
    <dgm:cxn modelId="{B641B8E0-3BAA-4BE6-8E25-FFE89BA20406}" type="presOf" srcId="{7C7F2B03-654B-4AAD-830F-AD05BFD41D1A}" destId="{86747610-CC98-4E3D-94B0-3FCB29633FDB}" srcOrd="0" destOrd="0" presId="urn:microsoft.com/office/officeart/2005/8/layout/radial4"/>
    <dgm:cxn modelId="{5B37CAE7-2804-434F-B1CD-58700CB048B8}" type="presOf" srcId="{BA29ADAE-C089-479E-A7BD-376AF916D341}" destId="{732F1C55-6FAE-478B-AB37-9F74FBBC2F81}" srcOrd="0" destOrd="0" presId="urn:microsoft.com/office/officeart/2005/8/layout/radial4"/>
    <dgm:cxn modelId="{BA70BFEC-D3DB-46AC-BF7C-51C260A6D3BD}" type="presOf" srcId="{05F36E4E-4034-4E7C-A834-697FD5B2E8CA}" destId="{8F4734F7-B1FC-4711-880A-C3991869D076}" srcOrd="0" destOrd="0" presId="urn:microsoft.com/office/officeart/2005/8/layout/radial4"/>
    <dgm:cxn modelId="{4D8E6D0C-E4D6-4757-9CB4-73F3E28D8A09}" type="presParOf" srcId="{8A6CB1DD-4DB0-4F55-8FD6-B306E841F42E}" destId="{44D7A35A-1415-4043-9661-5DFB751756D6}" srcOrd="0" destOrd="0" presId="urn:microsoft.com/office/officeart/2005/8/layout/radial4"/>
    <dgm:cxn modelId="{699F7EF8-1B4E-4476-8A9B-85AE732CAA21}" type="presParOf" srcId="{8A6CB1DD-4DB0-4F55-8FD6-B306E841F42E}" destId="{DFB46DBC-75AC-4C45-8FE2-8DC2416DDCCA}" srcOrd="1" destOrd="0" presId="urn:microsoft.com/office/officeart/2005/8/layout/radial4"/>
    <dgm:cxn modelId="{6038ADE1-B289-4561-8993-F65AED26E69F}" type="presParOf" srcId="{8A6CB1DD-4DB0-4F55-8FD6-B306E841F42E}" destId="{732F1C55-6FAE-478B-AB37-9F74FBBC2F81}" srcOrd="2" destOrd="0" presId="urn:microsoft.com/office/officeart/2005/8/layout/radial4"/>
    <dgm:cxn modelId="{CE600CA5-FF24-4F9B-A0D5-D849501148EF}" type="presParOf" srcId="{8A6CB1DD-4DB0-4F55-8FD6-B306E841F42E}" destId="{281873D6-0257-4135-AA64-21FC84ADF5A5}" srcOrd="3" destOrd="0" presId="urn:microsoft.com/office/officeart/2005/8/layout/radial4"/>
    <dgm:cxn modelId="{DE59071E-842E-44FB-ADA7-93F1B9349AA6}" type="presParOf" srcId="{8A6CB1DD-4DB0-4F55-8FD6-B306E841F42E}" destId="{39502035-3EFC-45F9-A2CA-0E0D1734D1B2}" srcOrd="4" destOrd="0" presId="urn:microsoft.com/office/officeart/2005/8/layout/radial4"/>
    <dgm:cxn modelId="{97449344-30E2-402C-8A52-FA8F931D25C4}" type="presParOf" srcId="{8A6CB1DD-4DB0-4F55-8FD6-B306E841F42E}" destId="{8F4734F7-B1FC-4711-880A-C3991869D076}" srcOrd="5" destOrd="0" presId="urn:microsoft.com/office/officeart/2005/8/layout/radial4"/>
    <dgm:cxn modelId="{E95C5066-2ED5-4606-B2EE-42DFE208645E}" type="presParOf" srcId="{8A6CB1DD-4DB0-4F55-8FD6-B306E841F42E}" destId="{FCB08755-81A3-4959-BCBF-99153605891C}" srcOrd="6" destOrd="0" presId="urn:microsoft.com/office/officeart/2005/8/layout/radial4"/>
    <dgm:cxn modelId="{28129E9C-83E5-48EF-825C-088DE814CCB8}" type="presParOf" srcId="{8A6CB1DD-4DB0-4F55-8FD6-B306E841F42E}" destId="{86747610-CC98-4E3D-94B0-3FCB29633FDB}" srcOrd="7" destOrd="0" presId="urn:microsoft.com/office/officeart/2005/8/layout/radial4"/>
    <dgm:cxn modelId="{1A4287A7-CB97-4252-8174-AA504909912B}" type="presParOf" srcId="{8A6CB1DD-4DB0-4F55-8FD6-B306E841F42E}" destId="{E8FF7C82-07B3-49F2-8A8B-1BF2837F6B88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79F48E-E4EE-47F8-8145-D4C66D2FDCA6}" type="doc">
      <dgm:prSet loTypeId="urn:microsoft.com/office/officeart/2005/8/layout/cycle8" loCatId="cycle" qsTypeId="urn:microsoft.com/office/officeart/2005/8/quickstyle/3d1" qsCatId="3D" csTypeId="urn:microsoft.com/office/officeart/2005/8/colors/colorful5" csCatId="colorful" phldr="1"/>
      <dgm:spPr/>
    </dgm:pt>
    <dgm:pt modelId="{45FFB629-8CC7-4126-A81A-6674C82A201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Діяльність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особистості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взаємодія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із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середовищем</a:t>
          </a:r>
          <a:endParaRPr lang="ru-RU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9F3A5B-BFB0-450D-ADC6-D819C1F48EF3}" type="parTrans" cxnId="{84DA8264-7703-44ED-B5A0-53E7606343A8}">
      <dgm:prSet/>
      <dgm:spPr/>
      <dgm:t>
        <a:bodyPr/>
        <a:lstStyle/>
        <a:p>
          <a:endParaRPr lang="ru-RU"/>
        </a:p>
      </dgm:t>
    </dgm:pt>
    <dgm:pt modelId="{F9E8B5D3-A58D-495B-B4CD-84642C4F029C}" type="sibTrans" cxnId="{84DA8264-7703-44ED-B5A0-53E7606343A8}">
      <dgm:prSet/>
      <dgm:spPr/>
      <dgm:t>
        <a:bodyPr/>
        <a:lstStyle/>
        <a:p>
          <a:endParaRPr lang="ru-RU"/>
        </a:p>
      </dgm:t>
    </dgm:pt>
    <dgm:pt modelId="{10702BC7-58A2-47DD-8694-95A7C45AC614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Соціальне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середовище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  </a:t>
          </a:r>
        </a:p>
        <a:p>
          <a:pPr>
            <a:spcAft>
              <a:spcPts val="0"/>
            </a:spcAft>
          </a:pPr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мікросередовище</a:t>
          </a:r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E3123894-2906-452E-A59D-B2F60D4CCFA1}" type="parTrans" cxnId="{F806F095-3925-449D-8FE6-500A7FD80394}">
      <dgm:prSet/>
      <dgm:spPr/>
      <dgm:t>
        <a:bodyPr/>
        <a:lstStyle/>
        <a:p>
          <a:endParaRPr lang="ru-RU"/>
        </a:p>
      </dgm:t>
    </dgm:pt>
    <dgm:pt modelId="{0989D343-B8E1-49B4-8EA7-C80B5F101B21}" type="sibTrans" cxnId="{F806F095-3925-449D-8FE6-500A7FD80394}">
      <dgm:prSet/>
      <dgm:spPr/>
      <dgm:t>
        <a:bodyPr/>
        <a:lstStyle/>
        <a:p>
          <a:endParaRPr lang="ru-RU"/>
        </a:p>
      </dgm:t>
    </dgm:pt>
    <dgm:pt modelId="{688E0089-81A1-45B9-BF5A-B771A7AD68BC}">
      <dgm:prSet phldrT="[Текст]" custT="1"/>
      <dgm:spPr/>
      <dgm:t>
        <a:bodyPr/>
        <a:lstStyle/>
        <a:p>
          <a:r>
            <a:rPr lang="ru-RU" sz="2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Особистість</a:t>
          </a:r>
          <a:endParaRPr lang="ru-RU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як система</a:t>
          </a:r>
        </a:p>
      </dgm:t>
    </dgm:pt>
    <dgm:pt modelId="{4A16A504-0766-4867-A2BA-AF16B341B62F}" type="parTrans" cxnId="{6CFCA21F-D4D4-468B-AF8E-F1CF26611CA4}">
      <dgm:prSet/>
      <dgm:spPr/>
      <dgm:t>
        <a:bodyPr/>
        <a:lstStyle/>
        <a:p>
          <a:endParaRPr lang="ru-RU"/>
        </a:p>
      </dgm:t>
    </dgm:pt>
    <dgm:pt modelId="{9B04E967-524C-4CFD-AE19-A0B1845C80CF}" type="sibTrans" cxnId="{6CFCA21F-D4D4-468B-AF8E-F1CF26611CA4}">
      <dgm:prSet/>
      <dgm:spPr/>
      <dgm:t>
        <a:bodyPr/>
        <a:lstStyle/>
        <a:p>
          <a:endParaRPr lang="ru-RU"/>
        </a:p>
      </dgm:t>
    </dgm:pt>
    <dgm:pt modelId="{45966A99-A9F6-46AB-8D4D-B8801E6D227E}" type="pres">
      <dgm:prSet presAssocID="{8B79F48E-E4EE-47F8-8145-D4C66D2FDCA6}" presName="compositeShape" presStyleCnt="0">
        <dgm:presLayoutVars>
          <dgm:chMax val="7"/>
          <dgm:dir/>
          <dgm:resizeHandles val="exact"/>
        </dgm:presLayoutVars>
      </dgm:prSet>
      <dgm:spPr/>
    </dgm:pt>
    <dgm:pt modelId="{A2F3931C-C2C8-42AA-9501-5F50DFA2828A}" type="pres">
      <dgm:prSet presAssocID="{8B79F48E-E4EE-47F8-8145-D4C66D2FDCA6}" presName="wedge1" presStyleLbl="node1" presStyleIdx="0" presStyleCnt="3"/>
      <dgm:spPr/>
    </dgm:pt>
    <dgm:pt modelId="{F0D1F986-6B99-41F7-94B6-14A3F9B4CF1B}" type="pres">
      <dgm:prSet presAssocID="{8B79F48E-E4EE-47F8-8145-D4C66D2FDCA6}" presName="dummy1a" presStyleCnt="0"/>
      <dgm:spPr/>
    </dgm:pt>
    <dgm:pt modelId="{AD323233-CF87-435A-8EDC-0AF6573B1CA0}" type="pres">
      <dgm:prSet presAssocID="{8B79F48E-E4EE-47F8-8145-D4C66D2FDCA6}" presName="dummy1b" presStyleCnt="0"/>
      <dgm:spPr/>
    </dgm:pt>
    <dgm:pt modelId="{B0BF59DB-336F-471C-999D-E516210A3547}" type="pres">
      <dgm:prSet presAssocID="{8B79F48E-E4EE-47F8-8145-D4C66D2FDCA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B547107-B768-4529-B8C9-35F55A17042D}" type="pres">
      <dgm:prSet presAssocID="{8B79F48E-E4EE-47F8-8145-D4C66D2FDCA6}" presName="wedge2" presStyleLbl="node1" presStyleIdx="1" presStyleCnt="3"/>
      <dgm:spPr/>
    </dgm:pt>
    <dgm:pt modelId="{0C8A741E-CBFA-41C6-AFAB-CAAC72C7BCFE}" type="pres">
      <dgm:prSet presAssocID="{8B79F48E-E4EE-47F8-8145-D4C66D2FDCA6}" presName="dummy2a" presStyleCnt="0"/>
      <dgm:spPr/>
    </dgm:pt>
    <dgm:pt modelId="{728F7638-64A4-45BC-8C91-0D577BC40FDE}" type="pres">
      <dgm:prSet presAssocID="{8B79F48E-E4EE-47F8-8145-D4C66D2FDCA6}" presName="dummy2b" presStyleCnt="0"/>
      <dgm:spPr/>
    </dgm:pt>
    <dgm:pt modelId="{B817D7ED-75A9-45E1-A31E-04F3C975C752}" type="pres">
      <dgm:prSet presAssocID="{8B79F48E-E4EE-47F8-8145-D4C66D2FDCA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975DEEA-F508-4362-895C-8367E20A59A8}" type="pres">
      <dgm:prSet presAssocID="{8B79F48E-E4EE-47F8-8145-D4C66D2FDCA6}" presName="wedge3" presStyleLbl="node1" presStyleIdx="2" presStyleCnt="3"/>
      <dgm:spPr/>
    </dgm:pt>
    <dgm:pt modelId="{6BE29DAF-6336-4A9E-B0A4-31C6B5D24625}" type="pres">
      <dgm:prSet presAssocID="{8B79F48E-E4EE-47F8-8145-D4C66D2FDCA6}" presName="dummy3a" presStyleCnt="0"/>
      <dgm:spPr/>
    </dgm:pt>
    <dgm:pt modelId="{93B62E31-6AD2-4B5A-A782-A4787F6F2E01}" type="pres">
      <dgm:prSet presAssocID="{8B79F48E-E4EE-47F8-8145-D4C66D2FDCA6}" presName="dummy3b" presStyleCnt="0"/>
      <dgm:spPr/>
    </dgm:pt>
    <dgm:pt modelId="{AEED6BCD-7A98-4FCD-B66D-6C18BD312B6A}" type="pres">
      <dgm:prSet presAssocID="{8B79F48E-E4EE-47F8-8145-D4C66D2FDCA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5E7DE095-C9C7-4883-A80E-33F26BD319EB}" type="pres">
      <dgm:prSet presAssocID="{F9E8B5D3-A58D-495B-B4CD-84642C4F029C}" presName="arrowWedge1" presStyleLbl="fgSibTrans2D1" presStyleIdx="0" presStyleCnt="3"/>
      <dgm:spPr/>
    </dgm:pt>
    <dgm:pt modelId="{B1BE1CC9-DBA3-43D9-829F-27483675FBE7}" type="pres">
      <dgm:prSet presAssocID="{0989D343-B8E1-49B4-8EA7-C80B5F101B21}" presName="arrowWedge2" presStyleLbl="fgSibTrans2D1" presStyleIdx="1" presStyleCnt="3"/>
      <dgm:spPr/>
    </dgm:pt>
    <dgm:pt modelId="{D0C07430-D674-4886-AD21-3AD46C4A6642}" type="pres">
      <dgm:prSet presAssocID="{9B04E967-524C-4CFD-AE19-A0B1845C80CF}" presName="arrowWedge3" presStyleLbl="fgSibTrans2D1" presStyleIdx="2" presStyleCnt="3"/>
      <dgm:spPr/>
    </dgm:pt>
  </dgm:ptLst>
  <dgm:cxnLst>
    <dgm:cxn modelId="{5C4F2111-FE05-4E35-979F-C83F4B6FC88C}" type="presOf" srcId="{10702BC7-58A2-47DD-8694-95A7C45AC614}" destId="{4B547107-B768-4529-B8C9-35F55A17042D}" srcOrd="0" destOrd="0" presId="urn:microsoft.com/office/officeart/2005/8/layout/cycle8"/>
    <dgm:cxn modelId="{D13B0F1A-97A5-41A7-AD05-69E401D9800F}" type="presOf" srcId="{10702BC7-58A2-47DD-8694-95A7C45AC614}" destId="{B817D7ED-75A9-45E1-A31E-04F3C975C752}" srcOrd="1" destOrd="0" presId="urn:microsoft.com/office/officeart/2005/8/layout/cycle8"/>
    <dgm:cxn modelId="{6CFCA21F-D4D4-468B-AF8E-F1CF26611CA4}" srcId="{8B79F48E-E4EE-47F8-8145-D4C66D2FDCA6}" destId="{688E0089-81A1-45B9-BF5A-B771A7AD68BC}" srcOrd="2" destOrd="0" parTransId="{4A16A504-0766-4867-A2BA-AF16B341B62F}" sibTransId="{9B04E967-524C-4CFD-AE19-A0B1845C80CF}"/>
    <dgm:cxn modelId="{A2A7E726-797E-4E2D-B820-195CF90972B5}" type="presOf" srcId="{8B79F48E-E4EE-47F8-8145-D4C66D2FDCA6}" destId="{45966A99-A9F6-46AB-8D4D-B8801E6D227E}" srcOrd="0" destOrd="0" presId="urn:microsoft.com/office/officeart/2005/8/layout/cycle8"/>
    <dgm:cxn modelId="{14E63B30-2FCB-47D2-87B5-D084595F8897}" type="presOf" srcId="{688E0089-81A1-45B9-BF5A-B771A7AD68BC}" destId="{AEED6BCD-7A98-4FCD-B66D-6C18BD312B6A}" srcOrd="1" destOrd="0" presId="urn:microsoft.com/office/officeart/2005/8/layout/cycle8"/>
    <dgm:cxn modelId="{84DA8264-7703-44ED-B5A0-53E7606343A8}" srcId="{8B79F48E-E4EE-47F8-8145-D4C66D2FDCA6}" destId="{45FFB629-8CC7-4126-A81A-6674C82A2016}" srcOrd="0" destOrd="0" parTransId="{469F3A5B-BFB0-450D-ADC6-D819C1F48EF3}" sibTransId="{F9E8B5D3-A58D-495B-B4CD-84642C4F029C}"/>
    <dgm:cxn modelId="{F806F095-3925-449D-8FE6-500A7FD80394}" srcId="{8B79F48E-E4EE-47F8-8145-D4C66D2FDCA6}" destId="{10702BC7-58A2-47DD-8694-95A7C45AC614}" srcOrd="1" destOrd="0" parTransId="{E3123894-2906-452E-A59D-B2F60D4CCFA1}" sibTransId="{0989D343-B8E1-49B4-8EA7-C80B5F101B21}"/>
    <dgm:cxn modelId="{897588BD-EDF0-4CF9-9E20-9FBC4C08DF3C}" type="presOf" srcId="{45FFB629-8CC7-4126-A81A-6674C82A2016}" destId="{A2F3931C-C2C8-42AA-9501-5F50DFA2828A}" srcOrd="0" destOrd="0" presId="urn:microsoft.com/office/officeart/2005/8/layout/cycle8"/>
    <dgm:cxn modelId="{671B75D0-60DB-45DB-9CE2-C0681A89836E}" type="presOf" srcId="{688E0089-81A1-45B9-BF5A-B771A7AD68BC}" destId="{9975DEEA-F508-4362-895C-8367E20A59A8}" srcOrd="0" destOrd="0" presId="urn:microsoft.com/office/officeart/2005/8/layout/cycle8"/>
    <dgm:cxn modelId="{6FABD4E5-411C-4131-B787-EDAD829960BA}" type="presOf" srcId="{45FFB629-8CC7-4126-A81A-6674C82A2016}" destId="{B0BF59DB-336F-471C-999D-E516210A3547}" srcOrd="1" destOrd="0" presId="urn:microsoft.com/office/officeart/2005/8/layout/cycle8"/>
    <dgm:cxn modelId="{3576CCEE-D140-4609-8AF9-A195668F3119}" type="presParOf" srcId="{45966A99-A9F6-46AB-8D4D-B8801E6D227E}" destId="{A2F3931C-C2C8-42AA-9501-5F50DFA2828A}" srcOrd="0" destOrd="0" presId="urn:microsoft.com/office/officeart/2005/8/layout/cycle8"/>
    <dgm:cxn modelId="{0D55E3BA-FA63-49E8-B13C-ECA0DA90BBCE}" type="presParOf" srcId="{45966A99-A9F6-46AB-8D4D-B8801E6D227E}" destId="{F0D1F986-6B99-41F7-94B6-14A3F9B4CF1B}" srcOrd="1" destOrd="0" presId="urn:microsoft.com/office/officeart/2005/8/layout/cycle8"/>
    <dgm:cxn modelId="{1F30943D-6687-4969-A570-A12486C28209}" type="presParOf" srcId="{45966A99-A9F6-46AB-8D4D-B8801E6D227E}" destId="{AD323233-CF87-435A-8EDC-0AF6573B1CA0}" srcOrd="2" destOrd="0" presId="urn:microsoft.com/office/officeart/2005/8/layout/cycle8"/>
    <dgm:cxn modelId="{6081643A-E11B-4CCF-92FA-EC869E3936D8}" type="presParOf" srcId="{45966A99-A9F6-46AB-8D4D-B8801E6D227E}" destId="{B0BF59DB-336F-471C-999D-E516210A3547}" srcOrd="3" destOrd="0" presId="urn:microsoft.com/office/officeart/2005/8/layout/cycle8"/>
    <dgm:cxn modelId="{3E3BC3D7-5239-44E4-BAB1-2A977D3A88C8}" type="presParOf" srcId="{45966A99-A9F6-46AB-8D4D-B8801E6D227E}" destId="{4B547107-B768-4529-B8C9-35F55A17042D}" srcOrd="4" destOrd="0" presId="urn:microsoft.com/office/officeart/2005/8/layout/cycle8"/>
    <dgm:cxn modelId="{C0B2DE4C-5C58-4D06-92C7-595BAD7FD1A9}" type="presParOf" srcId="{45966A99-A9F6-46AB-8D4D-B8801E6D227E}" destId="{0C8A741E-CBFA-41C6-AFAB-CAAC72C7BCFE}" srcOrd="5" destOrd="0" presId="urn:microsoft.com/office/officeart/2005/8/layout/cycle8"/>
    <dgm:cxn modelId="{D0511921-B365-432F-BE50-8E77E598D2E7}" type="presParOf" srcId="{45966A99-A9F6-46AB-8D4D-B8801E6D227E}" destId="{728F7638-64A4-45BC-8C91-0D577BC40FDE}" srcOrd="6" destOrd="0" presId="urn:microsoft.com/office/officeart/2005/8/layout/cycle8"/>
    <dgm:cxn modelId="{56129688-4D15-47EF-92C2-8333F9824AC9}" type="presParOf" srcId="{45966A99-A9F6-46AB-8D4D-B8801E6D227E}" destId="{B817D7ED-75A9-45E1-A31E-04F3C975C752}" srcOrd="7" destOrd="0" presId="urn:microsoft.com/office/officeart/2005/8/layout/cycle8"/>
    <dgm:cxn modelId="{4C2788E6-56F5-443E-A1DC-353BF749E91F}" type="presParOf" srcId="{45966A99-A9F6-46AB-8D4D-B8801E6D227E}" destId="{9975DEEA-F508-4362-895C-8367E20A59A8}" srcOrd="8" destOrd="0" presId="urn:microsoft.com/office/officeart/2005/8/layout/cycle8"/>
    <dgm:cxn modelId="{B5EA5EB3-8B89-40E4-B36B-B66C85E5CD0C}" type="presParOf" srcId="{45966A99-A9F6-46AB-8D4D-B8801E6D227E}" destId="{6BE29DAF-6336-4A9E-B0A4-31C6B5D24625}" srcOrd="9" destOrd="0" presId="urn:microsoft.com/office/officeart/2005/8/layout/cycle8"/>
    <dgm:cxn modelId="{BD59CD9E-7EE8-4D76-B910-BC1729B3DCAC}" type="presParOf" srcId="{45966A99-A9F6-46AB-8D4D-B8801E6D227E}" destId="{93B62E31-6AD2-4B5A-A782-A4787F6F2E01}" srcOrd="10" destOrd="0" presId="urn:microsoft.com/office/officeart/2005/8/layout/cycle8"/>
    <dgm:cxn modelId="{DE330094-C119-4DFF-B77F-BB1878CBA3A4}" type="presParOf" srcId="{45966A99-A9F6-46AB-8D4D-B8801E6D227E}" destId="{AEED6BCD-7A98-4FCD-B66D-6C18BD312B6A}" srcOrd="11" destOrd="0" presId="urn:microsoft.com/office/officeart/2005/8/layout/cycle8"/>
    <dgm:cxn modelId="{53976F85-6C4A-42A8-90B5-F0AEC0F0B141}" type="presParOf" srcId="{45966A99-A9F6-46AB-8D4D-B8801E6D227E}" destId="{5E7DE095-C9C7-4883-A80E-33F26BD319EB}" srcOrd="12" destOrd="0" presId="urn:microsoft.com/office/officeart/2005/8/layout/cycle8"/>
    <dgm:cxn modelId="{E705ECF6-0F4F-45E1-9349-7C6943354C0D}" type="presParOf" srcId="{45966A99-A9F6-46AB-8D4D-B8801E6D227E}" destId="{B1BE1CC9-DBA3-43D9-829F-27483675FBE7}" srcOrd="13" destOrd="0" presId="urn:microsoft.com/office/officeart/2005/8/layout/cycle8"/>
    <dgm:cxn modelId="{8ECC604D-B2A1-43A1-A686-4A55D73BED2F}" type="presParOf" srcId="{45966A99-A9F6-46AB-8D4D-B8801E6D227E}" destId="{D0C07430-D674-4886-AD21-3AD46C4A6642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7A35A-1415-4043-9661-5DFB751756D6}">
      <dsp:nvSpPr>
        <dsp:cNvPr id="0" name=""/>
        <dsp:cNvSpPr/>
      </dsp:nvSpPr>
      <dsp:spPr>
        <a:xfrm>
          <a:off x="3101384" y="2752765"/>
          <a:ext cx="2294174" cy="229417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ДЕВІАНТНА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rPr>
            <a:t>ПОВЕДІНКА</a:t>
          </a:r>
        </a:p>
      </dsp:txBody>
      <dsp:txXfrm>
        <a:off x="3437358" y="3088739"/>
        <a:ext cx="1622226" cy="1622226"/>
      </dsp:txXfrm>
    </dsp:sp>
    <dsp:sp modelId="{DFB46DBC-75AC-4C45-8FE2-8DC2416DDCCA}">
      <dsp:nvSpPr>
        <dsp:cNvPr id="0" name=""/>
        <dsp:cNvSpPr/>
      </dsp:nvSpPr>
      <dsp:spPr>
        <a:xfrm rot="11700000">
          <a:off x="1057002" y="2986388"/>
          <a:ext cx="2004914" cy="6538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2F1C55-6FAE-478B-AB37-9F74FBBC2F81}">
      <dsp:nvSpPr>
        <dsp:cNvPr id="0" name=""/>
        <dsp:cNvSpPr/>
      </dsp:nvSpPr>
      <dsp:spPr>
        <a:xfrm>
          <a:off x="1427" y="2182067"/>
          <a:ext cx="2179466" cy="17435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Делінквентна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494" y="2233134"/>
        <a:ext cx="2077332" cy="1641438"/>
      </dsp:txXfrm>
    </dsp:sp>
    <dsp:sp modelId="{281873D6-0257-4135-AA64-21FC84ADF5A5}">
      <dsp:nvSpPr>
        <dsp:cNvPr id="0" name=""/>
        <dsp:cNvSpPr/>
      </dsp:nvSpPr>
      <dsp:spPr>
        <a:xfrm rot="14700000">
          <a:off x="2288263" y="1519028"/>
          <a:ext cx="2004914" cy="6538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9502035-3EFC-45F9-A2CA-0E0D1734D1B2}">
      <dsp:nvSpPr>
        <dsp:cNvPr id="0" name=""/>
        <dsp:cNvSpPr/>
      </dsp:nvSpPr>
      <dsp:spPr>
        <a:xfrm>
          <a:off x="1777331" y="65627"/>
          <a:ext cx="2179466" cy="17435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Адиктивна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28398" y="116694"/>
        <a:ext cx="2077332" cy="1641438"/>
      </dsp:txXfrm>
    </dsp:sp>
    <dsp:sp modelId="{8F4734F7-B1FC-4711-880A-C3991869D076}">
      <dsp:nvSpPr>
        <dsp:cNvPr id="0" name=""/>
        <dsp:cNvSpPr/>
      </dsp:nvSpPr>
      <dsp:spPr>
        <a:xfrm rot="17700000">
          <a:off x="4203766" y="1519028"/>
          <a:ext cx="2004914" cy="6538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B08755-81A3-4959-BCBF-99153605891C}">
      <dsp:nvSpPr>
        <dsp:cNvPr id="0" name=""/>
        <dsp:cNvSpPr/>
      </dsp:nvSpPr>
      <dsp:spPr>
        <a:xfrm>
          <a:off x="4540146" y="65627"/>
          <a:ext cx="2179466" cy="17435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Патохарактеро-логічна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91213" y="116694"/>
        <a:ext cx="2077332" cy="1641438"/>
      </dsp:txXfrm>
    </dsp:sp>
    <dsp:sp modelId="{86747610-CC98-4E3D-94B0-3FCB29633FDB}">
      <dsp:nvSpPr>
        <dsp:cNvPr id="0" name=""/>
        <dsp:cNvSpPr/>
      </dsp:nvSpPr>
      <dsp:spPr>
        <a:xfrm rot="20700000">
          <a:off x="5435027" y="2986388"/>
          <a:ext cx="2004914" cy="65383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FF7C82-07B3-49F2-8A8B-1BF2837F6B88}">
      <dsp:nvSpPr>
        <dsp:cNvPr id="0" name=""/>
        <dsp:cNvSpPr/>
      </dsp:nvSpPr>
      <dsp:spPr>
        <a:xfrm>
          <a:off x="6316050" y="2182067"/>
          <a:ext cx="2179466" cy="17435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Arial" panose="020B0604020202020204" pitchFamily="34" charset="0"/>
              <a:cs typeface="Arial" panose="020B0604020202020204" pitchFamily="34" charset="0"/>
            </a:rPr>
            <a:t>Заснована на </a:t>
          </a:r>
          <a:r>
            <a:rPr lang="ru-RU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гіперздібностях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67117" y="2233134"/>
        <a:ext cx="2077332" cy="16414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3931C-C2C8-42AA-9501-5F50DFA2828A}">
      <dsp:nvSpPr>
        <dsp:cNvPr id="0" name=""/>
        <dsp:cNvSpPr/>
      </dsp:nvSpPr>
      <dsp:spPr>
        <a:xfrm>
          <a:off x="1874866" y="407205"/>
          <a:ext cx="5262344" cy="5262344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Діяльність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особистості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взаємодія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із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середовищем</a:t>
          </a:r>
          <a:endParaRPr lang="ru-RU" sz="2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48247" y="1522321"/>
        <a:ext cx="1879408" cy="1566173"/>
      </dsp:txXfrm>
    </dsp:sp>
    <dsp:sp modelId="{4B547107-B768-4529-B8C9-35F55A17042D}">
      <dsp:nvSpPr>
        <dsp:cNvPr id="0" name=""/>
        <dsp:cNvSpPr/>
      </dsp:nvSpPr>
      <dsp:spPr>
        <a:xfrm>
          <a:off x="1766487" y="595146"/>
          <a:ext cx="5262344" cy="5262344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Соціальне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середовище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та 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мікросередовище</a:t>
          </a: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019426" y="4009405"/>
        <a:ext cx="2819113" cy="1378233"/>
      </dsp:txXfrm>
    </dsp:sp>
    <dsp:sp modelId="{9975DEEA-F508-4362-895C-8367E20A59A8}">
      <dsp:nvSpPr>
        <dsp:cNvPr id="0" name=""/>
        <dsp:cNvSpPr/>
      </dsp:nvSpPr>
      <dsp:spPr>
        <a:xfrm>
          <a:off x="1658108" y="407205"/>
          <a:ext cx="5262344" cy="5262344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Особистість</a:t>
          </a:r>
          <a:endParaRPr lang="ru-RU" sz="2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як система</a:t>
          </a:r>
        </a:p>
      </dsp:txBody>
      <dsp:txXfrm>
        <a:off x="2267663" y="1522321"/>
        <a:ext cx="1879408" cy="1566173"/>
      </dsp:txXfrm>
    </dsp:sp>
    <dsp:sp modelId="{5E7DE095-C9C7-4883-A80E-33F26BD319EB}">
      <dsp:nvSpPr>
        <dsp:cNvPr id="0" name=""/>
        <dsp:cNvSpPr/>
      </dsp:nvSpPr>
      <dsp:spPr>
        <a:xfrm>
          <a:off x="1549537" y="81441"/>
          <a:ext cx="5913873" cy="591387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BE1CC9-DBA3-43D9-829F-27483675FBE7}">
      <dsp:nvSpPr>
        <dsp:cNvPr id="0" name=""/>
        <dsp:cNvSpPr/>
      </dsp:nvSpPr>
      <dsp:spPr>
        <a:xfrm>
          <a:off x="1440723" y="269049"/>
          <a:ext cx="5913873" cy="591387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C07430-D674-4886-AD21-3AD46C4A6642}">
      <dsp:nvSpPr>
        <dsp:cNvPr id="0" name=""/>
        <dsp:cNvSpPr/>
      </dsp:nvSpPr>
      <dsp:spPr>
        <a:xfrm>
          <a:off x="1331909" y="81441"/>
          <a:ext cx="5913873" cy="591387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D6173-7A63-423D-8581-8C04901EE7FE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4143F-DE8C-4677-B955-1FA0A2B73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73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64143F-DE8C-4677-B955-1FA0A2B734C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60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066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7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769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366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139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90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769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5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284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399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356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5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66556"/>
            <a:ext cx="792088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ставлення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права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дефекти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свідомості</a:t>
            </a: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несформованість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правосвідомості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яка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зумовлена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недостатністю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безграмотність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установок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мислення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практичний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). Формою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інфантилізму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безвідповідальність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внутрішня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переконаність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індивіда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свободі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норм). </a:t>
            </a:r>
          </a:p>
          <a:p>
            <a:pPr algn="just"/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індиферентність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байдужість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до права)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інтересу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явищ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небажання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надані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законом;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терпимість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правопорушень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відмова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співпраці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правоохоронними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органами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боротьбі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злочинністю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14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06489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криміналізація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сексуалізація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дозвілля, мистецтва, відеоринку, телевізійних передач: культ сили та насильства, жорстокості, неповаги до людини;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пропаганда необхідності самозахисту будь-якими засобами, помсти, самосуду;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поширення кримінального жаргону, пісень на кримінальний манер;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соціальна диференціація молодіжних груп на зразок кримінальних, "дідівщина";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ідеалізація життя щасливих злочинців та їх "шляхетних" якостей; підміна слів рідної мови "красивими" іноземними термінами ("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кілер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", "рекетир" та ін. замість українських слів "вбивця", "вимагач" та ін.)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поширення різноманітних хімічних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залежностей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збільшення кількості осіб без певних занять, місця проживання, безробітних;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низький рівень розкриття злочинів;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корупція в органах державного управління та органах правопорядку;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політичний екстремізм та релігійний фанатизм.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696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296" y="332656"/>
            <a:ext cx="827316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Кримінальні чинники </a:t>
            </a:r>
          </a:p>
          <a:p>
            <a:pPr algn="ctr"/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чинники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відносяться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кримінального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світу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кримінальна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деформованість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правосвідомості, потреб, моральності, кримінальна "освіченість" особи, що займається злочинною діяльністю;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кримінальна субкультура, яка поглиблює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антиправову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психологію членів злочинних угруповань;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цілеспрямована діяльність авторитетів злочинного світу та організованої злочинності з криміналізації молодих правопорушників, підвищення їх "кримінального професіоналізму", психологічно обачливому впливу на громадян із нестійкою правовою орієнтацією та поступовим залученням їх до злочинного способу життя, криміналізація "масової культури";</a:t>
            </a:r>
          </a:p>
          <a:p>
            <a:pPr marL="176213" indent="-176213"/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корумпування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представниками злочинного світу частини посадових осіб, чиновників, працівників судів та прокуратури, органів юстиції з нестійкою та слабкою правовою стійкістю методами спокуси, підкупу, збору компромату, шантажу, залякування та ін.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616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692696"/>
            <a:ext cx="7774632" cy="506487"/>
          </a:xfrm>
        </p:spPr>
        <p:txBody>
          <a:bodyPr>
            <a:noAutofit/>
          </a:bodyPr>
          <a:lstStyle/>
          <a:p>
            <a:r>
              <a:rPr lang="uk-UA" sz="4000" b="1" dirty="0" err="1"/>
              <a:t>КримІнальна</a:t>
            </a:r>
            <a:r>
              <a:rPr lang="uk-UA" sz="4000" b="1" dirty="0"/>
              <a:t> </a:t>
            </a:r>
            <a:r>
              <a:rPr lang="uk-UA" sz="4000" b="1" dirty="0" err="1"/>
              <a:t>психологІя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844824"/>
            <a:ext cx="7488832" cy="3168352"/>
          </a:xfrm>
        </p:spPr>
        <p:txBody>
          <a:bodyPr>
            <a:noAutofit/>
          </a:bodyPr>
          <a:lstStyle/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вивчення психологічних закономірностей, пов'язаних із формуванням злочинної установки, утворенням злочинного наміру, підготовкою та скоєнням злочину, а також створенням злочинного стереотипу поведінки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дослідження психологічних особливостей особистості різних типів злочинців, структури та психологічних особливостей злочинних груп</a:t>
            </a:r>
          </a:p>
          <a:p>
            <a:pPr marL="457200" indent="-457200" algn="just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вивчення індивідуальної прийнятності скоєння злочинного діяння, соціальної перцепції та мотивації у злочинній поведінці, механізму імунітету особистості до криміногенної ситуації.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6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990656" cy="1730623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Кримінальний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кодекс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b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Кримін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льний процесу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льний </a:t>
            </a:r>
            <a:b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декс Укра</a:t>
            </a:r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vi-VN" sz="3200" b="1" dirty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3456384" cy="3744416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*</a:t>
            </a:r>
            <a:r>
              <a:rPr lang="ru-RU" dirty="0" err="1">
                <a:solidFill>
                  <a:schemeClr val="tx1"/>
                </a:solidFill>
              </a:rPr>
              <a:t>кримінальні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правопорушення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2800" i="1" dirty="0">
                <a:solidFill>
                  <a:srgbClr val="0070C0"/>
                </a:solidFill>
              </a:rPr>
              <a:t>(</a:t>
            </a:r>
            <a:r>
              <a:rPr lang="ru-RU" sz="2800" i="1" dirty="0" err="1">
                <a:solidFill>
                  <a:srgbClr val="0070C0"/>
                </a:solidFill>
              </a:rPr>
              <a:t>раніше</a:t>
            </a:r>
            <a:r>
              <a:rPr lang="ru-RU" sz="2800" i="1" dirty="0">
                <a:solidFill>
                  <a:srgbClr val="0070C0"/>
                </a:solidFill>
              </a:rPr>
              <a:t> – </a:t>
            </a:r>
            <a:r>
              <a:rPr lang="ru-RU" sz="2800" i="1" dirty="0" err="1">
                <a:solidFill>
                  <a:srgbClr val="0070C0"/>
                </a:solidFill>
              </a:rPr>
              <a:t>злочини</a:t>
            </a:r>
            <a:r>
              <a:rPr lang="ru-RU" sz="2800" i="1" dirty="0">
                <a:solidFill>
                  <a:srgbClr val="0070C0"/>
                </a:solidFill>
              </a:rPr>
              <a:t>)</a:t>
            </a:r>
          </a:p>
          <a:p>
            <a:pPr algn="l"/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*</a:t>
            </a:r>
            <a:r>
              <a:rPr lang="ru-RU" dirty="0" err="1">
                <a:solidFill>
                  <a:schemeClr val="tx1"/>
                </a:solidFill>
              </a:rPr>
              <a:t>кримінальний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правопорушник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2800" i="1" dirty="0">
                <a:solidFill>
                  <a:srgbClr val="0070C0"/>
                </a:solidFill>
              </a:rPr>
              <a:t>(</a:t>
            </a:r>
            <a:r>
              <a:rPr lang="ru-RU" sz="2800" i="1" dirty="0" err="1">
                <a:solidFill>
                  <a:srgbClr val="0070C0"/>
                </a:solidFill>
              </a:rPr>
              <a:t>раніше</a:t>
            </a:r>
            <a:r>
              <a:rPr lang="ru-RU" sz="2800" i="1" dirty="0">
                <a:solidFill>
                  <a:srgbClr val="0070C0"/>
                </a:solidFill>
              </a:rPr>
              <a:t> – </a:t>
            </a:r>
            <a:r>
              <a:rPr lang="ru-RU" sz="2800" i="1" dirty="0" err="1">
                <a:solidFill>
                  <a:srgbClr val="0070C0"/>
                </a:solidFill>
              </a:rPr>
              <a:t>злочинець</a:t>
            </a:r>
            <a:r>
              <a:rPr lang="ru-RU" sz="2800" i="1" dirty="0">
                <a:solidFill>
                  <a:srgbClr val="0070C0"/>
                </a:solidFill>
              </a:rPr>
              <a:t>)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648" y="2492896"/>
            <a:ext cx="3689706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233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95233"/>
              </p:ext>
            </p:extLst>
          </p:nvPr>
        </p:nvGraphicFramePr>
        <p:xfrm>
          <a:off x="395536" y="836712"/>
          <a:ext cx="849694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1270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864" y="415205"/>
            <a:ext cx="8229600" cy="4525963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Асоціальний тип особистості: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негативне ставлення до основних соціальних норм;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негативне уявлення про соціальні відносини і цінності, що глибоко вкоренилося;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підвищена агресивність та збудливість;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примітивні потяги та нестриманість у їх задоволенні;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постійна готовність та схильність до злочинної поведінки.</a:t>
            </a:r>
          </a:p>
          <a:p>
            <a:pPr marL="0" lvl="0" indent="0">
              <a:buNone/>
            </a:pPr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Антисоціальний тип особистості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яскраво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виражена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ворожість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спрямованість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неодноразове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скоєння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злочинів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стійкої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спрямованості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026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640960" cy="6480720"/>
          </a:xfrm>
        </p:spPr>
        <p:txBody>
          <a:bodyPr>
            <a:normAutofit fontScale="25000" lnSpcReduction="20000"/>
          </a:bodyPr>
          <a:lstStyle/>
          <a:p>
            <a:pPr marL="265113" indent="0">
              <a:lnSpc>
                <a:spcPct val="120000"/>
              </a:lnSpc>
              <a:buNone/>
            </a:pP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DSM5</a:t>
            </a:r>
            <a:r>
              <a:rPr lang="uk-UA" sz="7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Антисоціальний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розлад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особистості</a:t>
            </a:r>
            <a:endParaRPr lang="ru-RU" sz="7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соціальним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нормам,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поважати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закони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у систематичному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порушенні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призводить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арештів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Лицемірство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частій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брехні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використанні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псевдонімів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обмані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оточуючих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з метою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отримання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вигоди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Імпульсивність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планувати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заздалегідь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Дратівливість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агресивність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виявляються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частих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бійках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інших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фізичних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зіткненнях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Ризикованість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без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урахування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безпеки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для себе та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оточуючих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Послідовна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безвідповідальність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нездатності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повторюється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витримувати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певний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режим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виконувати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фінансові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зобов'язання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28650" indent="-274638" algn="just">
              <a:lnSpc>
                <a:spcPct val="120000"/>
              </a:lnSpc>
            </a:pP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жалю,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байдужому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ставленні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заподіяння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шкоди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іншим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поганого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поводження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іншими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крадіжки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інших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людей. </a:t>
            </a:r>
          </a:p>
          <a:p>
            <a:pPr marL="0" indent="0">
              <a:lnSpc>
                <a:spcPct val="120000"/>
              </a:lnSpc>
              <a:buNone/>
            </a:pP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8888" indent="-993775" algn="just">
              <a:lnSpc>
                <a:spcPct val="120000"/>
              </a:lnSpc>
              <a:buNone/>
            </a:pPr>
            <a:r>
              <a:rPr lang="ru-RU" sz="7200" b="1">
                <a:latin typeface="Arial" panose="020B0604020202020204" pitchFamily="34" charset="0"/>
                <a:cs typeface="Arial" panose="020B0604020202020204" pitchFamily="34" charset="0"/>
              </a:rPr>
              <a:t>МКХ-11</a:t>
            </a:r>
            <a:r>
              <a:rPr lang="ru-RU" sz="7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Розлади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зухвалої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дисоціальної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7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диссоціальний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розлад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черствість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співпереживання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ворожість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агресивність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жорстокість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нездатність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небажання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підтримувати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просоціальну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тенденція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тяжкої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агресивної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стійкої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антисоціальної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2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поведінки</a:t>
            </a:r>
            <a:r>
              <a:rPr lang="ru-RU" sz="7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535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878586"/>
              </p:ext>
            </p:extLst>
          </p:nvPr>
        </p:nvGraphicFramePr>
        <p:xfrm>
          <a:off x="107504" y="332656"/>
          <a:ext cx="879532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841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4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ПСИХОЛОГІЧНА СТРУКТУРА ОСОБИСТОСТІ ЗЛОЧИНЦЯ </a:t>
            </a:r>
          </a:p>
          <a:p>
            <a:pPr marL="0" indent="0">
              <a:buNone/>
            </a:pPr>
            <a:endParaRPr lang="ru-RU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психофізіологічні особливості (особливості нервової системи, темперамент та ін.);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особистісні риси, емоційні та вольові властивості;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властивості </a:t>
            </a:r>
            <a:r>
              <a:rPr lang="uk-UA" sz="4200" dirty="0" err="1">
                <a:latin typeface="Arial" panose="020B0604020202020204" pitchFamily="34" charset="0"/>
                <a:cs typeface="Arial" panose="020B0604020202020204" pitchFamily="34" charset="0"/>
              </a:rPr>
              <a:t>потребово</a:t>
            </a: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-мотиваційної сфери (потреби, інтереси, стійкі мотиви та ін.);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характеристики </a:t>
            </a:r>
            <a:r>
              <a:rPr lang="uk-UA" sz="4200" dirty="0" err="1">
                <a:latin typeface="Arial" panose="020B0604020202020204" pitchFamily="34" charset="0"/>
                <a:cs typeface="Arial" panose="020B0604020202020204" pitchFamily="34" charset="0"/>
              </a:rPr>
              <a:t>ціннісно</a:t>
            </a: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-нормативної сфери (погляди, переконання, ціннісні орієнтації, установки тощо);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інтелектуальні властивості (рівень розумового розвитку, особливості мислення та ін.);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характеристики, що становлять досвід, значущий у злочинній поведінці (знання, вміння, навички, здібності). </a:t>
            </a:r>
          </a:p>
          <a:p>
            <a:endParaRPr lang="uk-UA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42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криміногенно</a:t>
            </a: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 значуще сприйняття тих чи інших соціальних умов та ситуацій;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кримінальна мотивація;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прийнятність злочинної мети, що визначається кримінальним способом реалізації мотивів;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4200" dirty="0">
                <a:latin typeface="Arial" panose="020B0604020202020204" pitchFamily="34" charset="0"/>
                <a:cs typeface="Arial" panose="020B0604020202020204" pitchFamily="34" charset="0"/>
              </a:rPr>
              <a:t>можливість реалізації злочинного методу, тобто досягнення злочинної мети.  </a:t>
            </a:r>
            <a:endParaRPr lang="ru-RU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83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ТеорІЇ</a:t>
            </a:r>
            <a:r>
              <a:rPr lang="ru-RU" b="1" dirty="0"/>
              <a:t> ЗЛОЧИННОЇ ПОВЕДІНКИ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 err="1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Релігійні</a:t>
            </a:r>
            <a:r>
              <a:rPr lang="ru-RU" sz="2800" b="1" dirty="0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теорії</a:t>
            </a:r>
            <a:endParaRPr lang="ru-RU" sz="2800" b="1" dirty="0">
              <a:solidFill>
                <a:schemeClr val="tx1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злочинна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поведінка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пояснюється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успадкованими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від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попередніх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інкарнацій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негативними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особистісними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характеристиками;</a:t>
            </a:r>
          </a:p>
          <a:p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ідея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«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одержимості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» злом як причина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злочинної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поведінки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, практика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екзорцизму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;</a:t>
            </a:r>
          </a:p>
          <a:p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модель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спокуси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людини</a:t>
            </a:r>
            <a:r>
              <a:rPr lang="ru-RU" sz="24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«нечистою силою».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102" y="4869160"/>
            <a:ext cx="2494018" cy="1656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10507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42493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цин</a:t>
            </a:r>
            <a:r>
              <a:rPr lang="uk-UA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зм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негативізм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, скептицизм) 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критичне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недовірливе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сумніви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можливостях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регулювання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життя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правильності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розроблених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виявляється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хорошому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низькою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житті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байдужому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«Закон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стовп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перестрибнути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неможливо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обійти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завжди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», «У суд ногою – в кишеню рукою»).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нігілізм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активне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неприйняття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 права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заперечення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норм права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законодавства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зведення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до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сукупності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довільних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виконавчої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влади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виправдання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беззаконня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Найчастіше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характерним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представників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кримінальної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субкультури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2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3100" b="1" dirty="0" err="1"/>
              <a:t>БІологІчНІ</a:t>
            </a:r>
            <a:r>
              <a:rPr lang="ru-RU" sz="3100" b="1" dirty="0"/>
              <a:t> ТА БІОСОЦІАЛЬНІ </a:t>
            </a:r>
            <a:r>
              <a:rPr lang="ru-RU" sz="3100" b="1" dirty="0" err="1"/>
              <a:t>концепцІЇ</a:t>
            </a:r>
            <a:r>
              <a:rPr lang="ru-RU" sz="3100" b="1" dirty="0"/>
              <a:t> ОСОБИСТОСТІ ЗЛОЧИНЦЯ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900" b="1" dirty="0">
                <a:latin typeface="+mj-lt"/>
              </a:rPr>
              <a:t>1. </a:t>
            </a:r>
            <a:r>
              <a:rPr lang="ru-RU" sz="2900" b="1" dirty="0" err="1">
                <a:latin typeface="+mj-lt"/>
              </a:rPr>
              <a:t>Френологія</a:t>
            </a:r>
            <a:r>
              <a:rPr lang="ru-RU" sz="2900" b="1" dirty="0">
                <a:latin typeface="+mj-lt"/>
              </a:rPr>
              <a:t>, Франц </a:t>
            </a:r>
            <a:r>
              <a:rPr lang="ru-RU" sz="2900" b="1" dirty="0" err="1">
                <a:latin typeface="+mj-lt"/>
              </a:rPr>
              <a:t>Галль</a:t>
            </a:r>
            <a:r>
              <a:rPr lang="ru-RU" sz="2900" b="1" dirty="0">
                <a:latin typeface="+mj-lt"/>
              </a:rPr>
              <a:t> (1758-1828)</a:t>
            </a:r>
          </a:p>
          <a:p>
            <a:endParaRPr lang="ru-RU" sz="2900" dirty="0">
              <a:latin typeface="+mj-lt"/>
            </a:endParaRPr>
          </a:p>
          <a:p>
            <a:endParaRPr lang="ru-RU" dirty="0"/>
          </a:p>
          <a:p>
            <a:endParaRPr lang="ru-RU" b="1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08920"/>
            <a:ext cx="2540000" cy="3035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059832" y="2420888"/>
            <a:ext cx="60841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/>
              <a:t>Класифікація</a:t>
            </a:r>
            <a:r>
              <a:rPr lang="ru-RU" b="1" i="1" dirty="0"/>
              <a:t> </a:t>
            </a:r>
            <a:r>
              <a:rPr lang="ru-RU" b="1" i="1" dirty="0" err="1"/>
              <a:t>злочинців</a:t>
            </a:r>
            <a:r>
              <a:rPr lang="ru-RU" b="1" i="1" dirty="0"/>
              <a:t> в </a:t>
            </a:r>
            <a:r>
              <a:rPr lang="ru-RU" b="1" i="1" dirty="0" err="1"/>
              <a:t>залежності</a:t>
            </a:r>
            <a:r>
              <a:rPr lang="ru-RU" b="1" i="1" dirty="0"/>
              <a:t> </a:t>
            </a:r>
          </a:p>
          <a:p>
            <a:pPr algn="ctr"/>
            <a:r>
              <a:rPr lang="ru-RU" b="1" i="1" dirty="0" err="1"/>
              <a:t>від</a:t>
            </a:r>
            <a:r>
              <a:rPr lang="ru-RU" b="1" i="1" dirty="0"/>
              <a:t> </a:t>
            </a:r>
            <a:r>
              <a:rPr lang="ru-RU" b="1" i="1" dirty="0" err="1"/>
              <a:t>біологічних</a:t>
            </a:r>
            <a:r>
              <a:rPr lang="ru-RU" b="1" i="1" dirty="0"/>
              <a:t> </a:t>
            </a:r>
            <a:r>
              <a:rPr lang="ru-RU" b="1" i="1" dirty="0" err="1"/>
              <a:t>ознак</a:t>
            </a:r>
            <a:r>
              <a:rPr lang="ru-RU" b="1" i="1" dirty="0"/>
              <a:t>:</a:t>
            </a:r>
          </a:p>
          <a:p>
            <a:endParaRPr lang="ru-RU" i="1" dirty="0"/>
          </a:p>
          <a:p>
            <a:r>
              <a:rPr lang="ru-RU" b="1" i="1" dirty="0"/>
              <a:t>Перша </a:t>
            </a:r>
            <a:r>
              <a:rPr lang="ru-RU" b="1" i="1" dirty="0" err="1"/>
              <a:t>категорія</a:t>
            </a:r>
            <a:r>
              <a:rPr lang="ru-RU" b="1" i="1" dirty="0"/>
              <a:t> </a:t>
            </a:r>
            <a:r>
              <a:rPr lang="ru-RU" i="1" dirty="0"/>
              <a:t>—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злочинці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хоч</a:t>
            </a:r>
            <a:r>
              <a:rPr lang="ru-RU" i="1" dirty="0"/>
              <a:t> і </a:t>
            </a:r>
            <a:r>
              <a:rPr lang="ru-RU" i="1" dirty="0" err="1"/>
              <a:t>скоюють</a:t>
            </a:r>
            <a:r>
              <a:rPr lang="ru-RU" i="1" dirty="0"/>
              <a:t> </a:t>
            </a:r>
            <a:r>
              <a:rPr lang="ru-RU" i="1" dirty="0" err="1"/>
              <a:t>злочини</a:t>
            </a:r>
            <a:r>
              <a:rPr lang="ru-RU" i="1" dirty="0"/>
              <a:t>, але за </a:t>
            </a:r>
            <a:r>
              <a:rPr lang="ru-RU" i="1" dirty="0" err="1"/>
              <a:t>своїми</a:t>
            </a:r>
            <a:r>
              <a:rPr lang="ru-RU" i="1" dirty="0"/>
              <a:t> </a:t>
            </a:r>
            <a:r>
              <a:rPr lang="ru-RU" i="1" dirty="0" err="1"/>
              <a:t>внутрішніми</a:t>
            </a:r>
            <a:r>
              <a:rPr lang="ru-RU" i="1" dirty="0"/>
              <a:t> </a:t>
            </a:r>
            <a:r>
              <a:rPr lang="ru-RU" i="1" dirty="0" err="1"/>
              <a:t>якостями</a:t>
            </a:r>
            <a:r>
              <a:rPr lang="ru-RU" i="1" dirty="0"/>
              <a:t> </a:t>
            </a:r>
            <a:r>
              <a:rPr lang="ru-RU" i="1" dirty="0" err="1"/>
              <a:t>здатні</a:t>
            </a:r>
            <a:r>
              <a:rPr lang="ru-RU" i="1" dirty="0"/>
              <a:t> </a:t>
            </a:r>
            <a:r>
              <a:rPr lang="ru-RU" i="1" dirty="0" err="1"/>
              <a:t>подолати</a:t>
            </a:r>
            <a:r>
              <a:rPr lang="ru-RU" i="1" dirty="0"/>
              <a:t> </a:t>
            </a:r>
            <a:r>
              <a:rPr lang="ru-RU" i="1" dirty="0" err="1"/>
              <a:t>погані</a:t>
            </a:r>
            <a:r>
              <a:rPr lang="ru-RU" i="1" dirty="0"/>
              <a:t> потяги і </a:t>
            </a:r>
            <a:r>
              <a:rPr lang="ru-RU" i="1" dirty="0" err="1"/>
              <a:t>боротися</a:t>
            </a:r>
            <a:r>
              <a:rPr lang="ru-RU" i="1" dirty="0"/>
              <a:t> </a:t>
            </a:r>
            <a:r>
              <a:rPr lang="ru-RU" i="1" dirty="0" err="1"/>
              <a:t>зі</a:t>
            </a:r>
            <a:r>
              <a:rPr lang="ru-RU" i="1" dirty="0"/>
              <a:t> </a:t>
            </a:r>
            <a:r>
              <a:rPr lang="ru-RU" i="1" dirty="0" err="1"/>
              <a:t>злочинними</a:t>
            </a:r>
            <a:r>
              <a:rPr lang="ru-RU" i="1" dirty="0"/>
              <a:t> </a:t>
            </a:r>
            <a:r>
              <a:rPr lang="ru-RU" i="1" dirty="0" err="1"/>
              <a:t>спокусами</a:t>
            </a:r>
            <a:r>
              <a:rPr lang="ru-RU" i="1" dirty="0"/>
              <a:t>.</a:t>
            </a:r>
          </a:p>
          <a:p>
            <a:r>
              <a:rPr lang="ru-RU" b="1" i="1" dirty="0"/>
              <a:t>Друга </a:t>
            </a:r>
            <a:r>
              <a:rPr lang="ru-RU" b="1" i="1" dirty="0" err="1"/>
              <a:t>категорія</a:t>
            </a:r>
            <a:r>
              <a:rPr lang="ru-RU" b="1" i="1" dirty="0"/>
              <a:t> </a:t>
            </a:r>
            <a:r>
              <a:rPr lang="ru-RU" i="1" dirty="0"/>
              <a:t>— люди, </a:t>
            </a:r>
            <a:r>
              <a:rPr lang="ru-RU" i="1" dirty="0" err="1"/>
              <a:t>які</a:t>
            </a:r>
            <a:r>
              <a:rPr lang="ru-RU" i="1" dirty="0"/>
              <a:t> є </a:t>
            </a:r>
            <a:r>
              <a:rPr lang="ru-RU" i="1" dirty="0" err="1"/>
              <a:t>знедоленими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природи</a:t>
            </a:r>
            <a:r>
              <a:rPr lang="ru-RU" i="1" dirty="0"/>
              <a:t> і тому легко </a:t>
            </a:r>
            <a:r>
              <a:rPr lang="ru-RU" i="1" dirty="0" err="1"/>
              <a:t>піддаються</a:t>
            </a:r>
            <a:r>
              <a:rPr lang="ru-RU" i="1" dirty="0"/>
              <a:t> </a:t>
            </a:r>
            <a:r>
              <a:rPr lang="ru-RU" i="1" dirty="0" err="1"/>
              <a:t>злочинним</a:t>
            </a:r>
            <a:r>
              <a:rPr lang="ru-RU" i="1" dirty="0"/>
              <a:t> потягам.</a:t>
            </a:r>
          </a:p>
          <a:p>
            <a:r>
              <a:rPr lang="ru-RU" b="1" i="1" dirty="0" err="1"/>
              <a:t>Третя</a:t>
            </a:r>
            <a:r>
              <a:rPr lang="ru-RU" b="1" i="1" dirty="0"/>
              <a:t> </a:t>
            </a:r>
            <a:r>
              <a:rPr lang="ru-RU" b="1" i="1" dirty="0" err="1"/>
              <a:t>категорія</a:t>
            </a:r>
            <a:r>
              <a:rPr lang="ru-RU" b="1" i="1" dirty="0"/>
              <a:t> </a:t>
            </a:r>
            <a:r>
              <a:rPr lang="ru-RU" i="1" dirty="0"/>
              <a:t>— </a:t>
            </a:r>
            <a:r>
              <a:rPr lang="ru-RU" i="1" dirty="0" err="1"/>
              <a:t>це</a:t>
            </a:r>
            <a:r>
              <a:rPr lang="ru-RU" i="1" dirty="0"/>
              <a:t> люди,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здатні</a:t>
            </a:r>
            <a:r>
              <a:rPr lang="ru-RU" i="1" dirty="0"/>
              <a:t> стати як на шлях </a:t>
            </a:r>
            <a:r>
              <a:rPr lang="ru-RU" i="1" dirty="0" err="1"/>
              <a:t>виправлення</a:t>
            </a:r>
            <a:r>
              <a:rPr lang="ru-RU" i="1" dirty="0"/>
              <a:t>, так і на шлях </a:t>
            </a:r>
            <a:r>
              <a:rPr lang="ru-RU" i="1" dirty="0" err="1"/>
              <a:t>подальшого</a:t>
            </a:r>
            <a:r>
              <a:rPr lang="ru-RU" i="1" dirty="0"/>
              <a:t> </a:t>
            </a:r>
            <a:r>
              <a:rPr lang="ru-RU" i="1" dirty="0" err="1"/>
              <a:t>скоєння</a:t>
            </a:r>
            <a:r>
              <a:rPr lang="ru-RU" i="1" dirty="0"/>
              <a:t> </a:t>
            </a:r>
            <a:r>
              <a:rPr lang="ru-RU" i="1" dirty="0" err="1"/>
              <a:t>злочинів</a:t>
            </a:r>
            <a:r>
              <a:rPr lang="ru-RU" i="1" dirty="0"/>
              <a:t> </a:t>
            </a:r>
            <a:r>
              <a:rPr lang="ru-RU" i="1" dirty="0" err="1"/>
              <a:t>залежно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того, як на них </a:t>
            </a:r>
            <a:r>
              <a:rPr lang="ru-RU" i="1" dirty="0" err="1"/>
              <a:t>впливає</a:t>
            </a:r>
            <a:r>
              <a:rPr lang="ru-RU" i="1" dirty="0"/>
              <a:t> </a:t>
            </a:r>
            <a:r>
              <a:rPr lang="ru-RU" i="1" dirty="0" err="1"/>
              <a:t>зовнішнє</a:t>
            </a:r>
            <a:r>
              <a:rPr lang="ru-RU" i="1" dirty="0"/>
              <a:t> </a:t>
            </a:r>
            <a:r>
              <a:rPr lang="ru-RU" i="1" dirty="0" err="1"/>
              <a:t>середовище</a:t>
            </a:r>
            <a:r>
              <a:rPr lang="ru-RU" i="1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865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8496944" cy="47525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755576" y="692696"/>
            <a:ext cx="7507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ФренологІчНА</a:t>
            </a:r>
            <a:r>
              <a:rPr lang="ru-RU" sz="2400" b="1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карта головного </a:t>
            </a:r>
            <a:r>
              <a:rPr lang="ru-RU" sz="2400" b="1" cap="all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мозКУ</a:t>
            </a:r>
            <a:endParaRPr lang="ru-RU" sz="2400" b="1" cap="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9365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323528" y="332656"/>
            <a:ext cx="8352928" cy="6192688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Arial" pitchFamily="34" charset="0"/>
              <a:buNone/>
            </a:pPr>
            <a:endParaRPr lang="ru-RU" sz="9600" b="1" dirty="0">
              <a:latin typeface="+mj-lt"/>
            </a:endParaRPr>
          </a:p>
          <a:p>
            <a:pPr marL="114300" indent="0" algn="ctr">
              <a:buFont typeface="Arial" pitchFamily="34" charset="0"/>
              <a:buNone/>
            </a:pPr>
            <a:r>
              <a:rPr lang="ru-RU" sz="9600" b="1" dirty="0" err="1">
                <a:latin typeface="+mj-lt"/>
              </a:rPr>
              <a:t>Важливі</a:t>
            </a:r>
            <a:r>
              <a:rPr lang="ru-RU" sz="9600" b="1" dirty="0">
                <a:latin typeface="+mj-lt"/>
              </a:rPr>
              <a:t> </a:t>
            </a:r>
            <a:r>
              <a:rPr lang="ru-RU" sz="9600" b="1" dirty="0" err="1">
                <a:latin typeface="+mj-lt"/>
              </a:rPr>
              <a:t>здобутки</a:t>
            </a:r>
            <a:r>
              <a:rPr lang="ru-RU" sz="9600" b="1" dirty="0">
                <a:latin typeface="+mj-lt"/>
              </a:rPr>
              <a:t> </a:t>
            </a:r>
            <a:r>
              <a:rPr lang="ru-RU" sz="9600" b="1" dirty="0" err="1">
                <a:latin typeface="+mj-lt"/>
              </a:rPr>
              <a:t>френології</a:t>
            </a:r>
            <a:r>
              <a:rPr lang="ru-RU" sz="9600" b="1" dirty="0">
                <a:latin typeface="+mj-lt"/>
              </a:rPr>
              <a:t>:</a:t>
            </a:r>
          </a:p>
          <a:p>
            <a:pPr marL="114300" indent="0" algn="ctr">
              <a:buFont typeface="Arial" pitchFamily="34" charset="0"/>
              <a:buNone/>
            </a:pPr>
            <a:endParaRPr lang="ru-RU" sz="9600" b="1" dirty="0">
              <a:latin typeface="+mj-lt"/>
            </a:endParaRP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поширення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ідеї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що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злочинна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поведінка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може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і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має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вивчатися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за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допомогою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наукових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методів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>
                <a:solidFill>
                  <a:schemeClr val="tx1"/>
                </a:solidFill>
                <a:latin typeface="+mj-lt"/>
              </a:rPr>
              <a:t>перша систематична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теорія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злочинної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поведінки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медична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модель, за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якою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злочинці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є не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поганими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, а є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хворими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людьми;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злочинна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поведінка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обумовлена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​​дефектами головного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мозку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поява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нових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підходів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до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поводження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з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психічно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хворими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злочинцями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відмова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від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крайніх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заходів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покарання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злочинців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розробка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систематичної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програми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реабілітації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злочинців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;</a:t>
            </a:r>
          </a:p>
          <a:p>
            <a:pPr algn="just">
              <a:spcBef>
                <a:spcPts val="1000"/>
              </a:spcBef>
            </a:pPr>
            <a:r>
              <a:rPr lang="ru-RU" sz="8400" dirty="0" err="1">
                <a:solidFill>
                  <a:schemeClr val="tx1"/>
                </a:solidFill>
                <a:latin typeface="+mj-lt"/>
              </a:rPr>
              <a:t>визнання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пенології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як науки,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що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дозволяє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здійснювати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професійне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управління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виправними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установами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використовувати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медичні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методи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під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час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роботи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із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sz="8400" dirty="0" err="1">
                <a:solidFill>
                  <a:schemeClr val="tx1"/>
                </a:solidFill>
                <a:latin typeface="+mj-lt"/>
              </a:rPr>
              <a:t>ув'язненими</a:t>
            </a:r>
            <a:r>
              <a:rPr lang="ru-RU" sz="8400" dirty="0">
                <a:solidFill>
                  <a:schemeClr val="tx1"/>
                </a:solidFill>
                <a:latin typeface="+mj-lt"/>
              </a:rPr>
              <a:t>. </a:t>
            </a:r>
            <a:endParaRPr lang="ru-RU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619959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КримІнальна</a:t>
            </a:r>
            <a:r>
              <a:rPr lang="ru-RU" b="1" dirty="0"/>
              <a:t> </a:t>
            </a:r>
            <a:r>
              <a:rPr lang="ru-RU" b="1" dirty="0" err="1"/>
              <a:t>антропологІя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60848"/>
            <a:ext cx="3273090" cy="3960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23528" y="594928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latin typeface="+mj-lt"/>
              </a:rPr>
              <a:t>Чезаре</a:t>
            </a:r>
            <a:r>
              <a:rPr lang="ru-RU" b="1" dirty="0">
                <a:latin typeface="+mj-lt"/>
              </a:rPr>
              <a:t> </a:t>
            </a:r>
            <a:r>
              <a:rPr lang="ru-RU" b="1" dirty="0" err="1">
                <a:latin typeface="+mj-lt"/>
              </a:rPr>
              <a:t>Ломброзо</a:t>
            </a:r>
            <a:endParaRPr lang="en-US" b="1" dirty="0">
              <a:latin typeface="+mj-lt"/>
            </a:endParaRPr>
          </a:p>
          <a:p>
            <a:pPr algn="ctr"/>
            <a:r>
              <a:rPr lang="ru-RU" b="1" dirty="0">
                <a:latin typeface="+mj-lt"/>
              </a:rPr>
              <a:t>(1835-1909)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07904" y="2197789"/>
            <a:ext cx="482453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latin typeface="+mj-lt"/>
              </a:rPr>
              <a:t>К</a:t>
            </a:r>
            <a:r>
              <a:rPr lang="ru-RU" sz="2000" b="1" dirty="0">
                <a:latin typeface="+mj-lt"/>
              </a:rPr>
              <a:t>ОНЦЕПЦІЯ </a:t>
            </a:r>
          </a:p>
          <a:p>
            <a:pPr algn="ctr"/>
            <a:r>
              <a:rPr lang="ru-RU" sz="2000" b="1" dirty="0">
                <a:latin typeface="+mj-lt"/>
              </a:rPr>
              <a:t>«ПРИРОДЖЕНОГО ЗЛОЧИНЦЯ»</a:t>
            </a:r>
          </a:p>
          <a:p>
            <a:pPr algn="just"/>
            <a:endParaRPr lang="ru-RU" sz="2000" b="1" dirty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+mj-lt"/>
              </a:rPr>
              <a:t>Книга «</a:t>
            </a:r>
            <a:r>
              <a:rPr lang="ru-RU" sz="2000" b="1" dirty="0" err="1">
                <a:latin typeface="+mj-lt"/>
              </a:rPr>
              <a:t>Геніальність</a:t>
            </a:r>
            <a:r>
              <a:rPr lang="ru-RU" sz="2000" b="1" dirty="0">
                <a:latin typeface="+mj-lt"/>
              </a:rPr>
              <a:t> і </a:t>
            </a:r>
            <a:r>
              <a:rPr lang="ru-RU" sz="2000" b="1" dirty="0" err="1">
                <a:latin typeface="+mj-lt"/>
              </a:rPr>
              <a:t>божевілля</a:t>
            </a:r>
            <a:r>
              <a:rPr lang="uk-UA" sz="2000" b="1" dirty="0">
                <a:latin typeface="+mj-lt"/>
              </a:rPr>
              <a:t>» (1863)</a:t>
            </a:r>
            <a:endParaRPr lang="ru-RU" sz="2000" b="1" dirty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+mj-lt"/>
              </a:rPr>
              <a:t>Монограф</a:t>
            </a:r>
            <a:r>
              <a:rPr lang="uk-UA" sz="2000" b="1" dirty="0">
                <a:latin typeface="+mj-lt"/>
              </a:rPr>
              <a:t>і</a:t>
            </a:r>
            <a:r>
              <a:rPr lang="ru-RU" sz="2000" b="1" dirty="0">
                <a:latin typeface="+mj-lt"/>
              </a:rPr>
              <a:t>я «</a:t>
            </a:r>
            <a:r>
              <a:rPr lang="ru-RU" sz="2000" b="1" dirty="0" err="1">
                <a:latin typeface="+mj-lt"/>
              </a:rPr>
              <a:t>Злочинна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людина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вивчена</a:t>
            </a:r>
            <a:r>
              <a:rPr lang="ru-RU" sz="2000" b="1" dirty="0">
                <a:latin typeface="+mj-lt"/>
              </a:rPr>
              <a:t> на </a:t>
            </a:r>
            <a:r>
              <a:rPr lang="ru-RU" sz="2000" b="1" dirty="0" err="1">
                <a:latin typeface="+mj-lt"/>
              </a:rPr>
              <a:t>основі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антропології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судової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медицини</a:t>
            </a:r>
            <a:r>
              <a:rPr lang="ru-RU" sz="2000" b="1" dirty="0">
                <a:latin typeface="+mj-lt"/>
              </a:rPr>
              <a:t> та </a:t>
            </a:r>
            <a:r>
              <a:rPr lang="ru-RU" sz="2000" b="1" dirty="0" err="1">
                <a:latin typeface="+mj-lt"/>
              </a:rPr>
              <a:t>тюрмознавства</a:t>
            </a:r>
            <a:r>
              <a:rPr lang="ru-RU" sz="2000" b="1" dirty="0">
                <a:latin typeface="+mj-lt"/>
              </a:rPr>
              <a:t>» (1876)</a:t>
            </a:r>
            <a:r>
              <a:rPr lang="ru-RU" sz="2000" dirty="0">
                <a:latin typeface="+mj-lt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+mj-lt"/>
              </a:rPr>
              <a:t>Книга «Жінка – злочинниця та повія» (1893)</a:t>
            </a:r>
            <a:endParaRPr lang="ru-RU" sz="2000" b="1" dirty="0">
              <a:latin typeface="+mj-lt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9569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+mj-lt"/>
              </a:rPr>
              <a:t>Ч. Ломброзо </a:t>
            </a:r>
            <a:r>
              <a:rPr lang="ru-RU" sz="2000" b="1" dirty="0" err="1">
                <a:latin typeface="+mj-lt"/>
              </a:rPr>
              <a:t>запропонував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такі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основні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ознаки</a:t>
            </a:r>
            <a:r>
              <a:rPr lang="ru-RU" sz="2000" b="1" dirty="0">
                <a:latin typeface="+mj-lt"/>
              </a:rPr>
              <a:t>, </a:t>
            </a:r>
            <a:r>
              <a:rPr lang="ru-RU" sz="2000" b="1" dirty="0" err="1">
                <a:latin typeface="+mj-lt"/>
              </a:rPr>
              <a:t>властиві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природженим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err="1">
                <a:latin typeface="+mj-lt"/>
              </a:rPr>
              <a:t>злочинцям</a:t>
            </a:r>
            <a:r>
              <a:rPr lang="ru-RU" sz="2000" dirty="0">
                <a:latin typeface="+mj-lt"/>
              </a:rPr>
              <a:t>:</a:t>
            </a:r>
          </a:p>
          <a:p>
            <a:pPr algn="ctr"/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Незвичайно</a:t>
            </a:r>
            <a:r>
              <a:rPr lang="ru-RU" sz="2000" dirty="0">
                <a:latin typeface="+mj-lt"/>
              </a:rPr>
              <a:t> маленький </a:t>
            </a:r>
            <a:r>
              <a:rPr lang="ru-RU" sz="2000" dirty="0" err="1">
                <a:latin typeface="+mj-lt"/>
              </a:rPr>
              <a:t>або</a:t>
            </a:r>
            <a:r>
              <a:rPr lang="ru-RU" sz="2000" dirty="0">
                <a:latin typeface="+mj-lt"/>
              </a:rPr>
              <a:t> великий </a:t>
            </a:r>
            <a:r>
              <a:rPr lang="ru-RU" sz="2000" dirty="0" err="1">
                <a:latin typeface="+mj-lt"/>
              </a:rPr>
              <a:t>зріст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Маленька</a:t>
            </a:r>
            <a:r>
              <a:rPr lang="ru-RU" sz="2000" dirty="0">
                <a:latin typeface="+mj-lt"/>
              </a:rPr>
              <a:t> голова і велике </a:t>
            </a:r>
            <a:r>
              <a:rPr lang="ru-RU" sz="2000" dirty="0" err="1">
                <a:latin typeface="+mj-lt"/>
              </a:rPr>
              <a:t>обличчя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низький</a:t>
            </a:r>
            <a:r>
              <a:rPr lang="ru-RU" sz="2000" dirty="0">
                <a:latin typeface="+mj-lt"/>
              </a:rPr>
              <a:t> і </a:t>
            </a:r>
            <a:r>
              <a:rPr lang="ru-RU" sz="2000" dirty="0" err="1">
                <a:latin typeface="+mj-lt"/>
              </a:rPr>
              <a:t>похилий</a:t>
            </a:r>
            <a:r>
              <a:rPr lang="ru-RU" sz="2000" dirty="0">
                <a:latin typeface="+mj-lt"/>
              </a:rPr>
              <a:t> лоб</a:t>
            </a: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Відсутність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чіткої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межі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зростання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волосся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Зморшки</a:t>
            </a:r>
            <a:r>
              <a:rPr lang="ru-RU" sz="2000" dirty="0">
                <a:latin typeface="+mj-lt"/>
              </a:rPr>
              <a:t> на </a:t>
            </a:r>
            <a:r>
              <a:rPr lang="ru-RU" sz="2000" dirty="0" err="1">
                <a:latin typeface="+mj-lt"/>
              </a:rPr>
              <a:t>лобі</a:t>
            </a:r>
            <a:r>
              <a:rPr lang="ru-RU" sz="2000" dirty="0">
                <a:latin typeface="+mj-lt"/>
              </a:rPr>
              <a:t> та </a:t>
            </a:r>
            <a:r>
              <a:rPr lang="ru-RU" sz="2000" dirty="0" err="1">
                <a:latin typeface="+mj-lt"/>
              </a:rPr>
              <a:t>обличчі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високі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вилиці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Великі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ніздрі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або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горбисте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обличчя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Великі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вуха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що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виступають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Виступи</a:t>
            </a:r>
            <a:r>
              <a:rPr lang="ru-RU" sz="2000" dirty="0">
                <a:latin typeface="+mj-lt"/>
              </a:rPr>
              <a:t> на </a:t>
            </a:r>
            <a:r>
              <a:rPr lang="ru-RU" sz="2000" dirty="0" err="1">
                <a:latin typeface="+mj-lt"/>
              </a:rPr>
              <a:t>черепі</a:t>
            </a:r>
            <a:r>
              <a:rPr lang="ru-RU" sz="2000" dirty="0">
                <a:latin typeface="+mj-lt"/>
              </a:rPr>
              <a:t>, особливо в </a:t>
            </a:r>
            <a:r>
              <a:rPr lang="ru-RU" sz="2000" dirty="0" err="1">
                <a:latin typeface="+mj-lt"/>
              </a:rPr>
              <a:t>області</a:t>
            </a:r>
            <a:r>
              <a:rPr lang="ru-RU" sz="2000" dirty="0">
                <a:latin typeface="+mj-lt"/>
              </a:rPr>
              <a:t> «центру </a:t>
            </a:r>
            <a:r>
              <a:rPr lang="ru-RU" sz="2000" dirty="0" err="1">
                <a:latin typeface="+mj-lt"/>
              </a:rPr>
              <a:t>руйнування</a:t>
            </a:r>
            <a:r>
              <a:rPr lang="ru-RU" sz="2000" dirty="0">
                <a:latin typeface="+mj-lt"/>
              </a:rPr>
              <a:t>» над </a:t>
            </a:r>
            <a:r>
              <a:rPr lang="ru-RU" sz="2000" dirty="0" err="1">
                <a:latin typeface="+mj-lt"/>
              </a:rPr>
              <a:t>лівим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вухом</a:t>
            </a:r>
            <a:r>
              <a:rPr lang="ru-RU" sz="2000" dirty="0">
                <a:latin typeface="+mj-lt"/>
              </a:rPr>
              <a:t>, на </a:t>
            </a:r>
            <a:r>
              <a:rPr lang="ru-RU" sz="2000" dirty="0" err="1">
                <a:latin typeface="+mj-lt"/>
              </a:rPr>
              <a:t>тильній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стороні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голови</a:t>
            </a:r>
            <a:r>
              <a:rPr lang="ru-RU" sz="2000" dirty="0">
                <a:latin typeface="+mj-lt"/>
              </a:rPr>
              <a:t> та </a:t>
            </a:r>
            <a:r>
              <a:rPr lang="ru-RU" sz="2000" dirty="0" err="1">
                <a:latin typeface="+mj-lt"/>
              </a:rPr>
              <a:t>навколо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вух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Пишні</a:t>
            </a:r>
            <a:r>
              <a:rPr lang="ru-RU" sz="2000" dirty="0">
                <a:latin typeface="+mj-lt"/>
              </a:rPr>
              <a:t> брови та </a:t>
            </a:r>
            <a:r>
              <a:rPr lang="ru-RU" sz="2000" dirty="0" err="1">
                <a:latin typeface="+mj-lt"/>
              </a:rPr>
              <a:t>великі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очниці</a:t>
            </a:r>
            <a:r>
              <a:rPr lang="ru-RU" sz="2000" dirty="0">
                <a:latin typeface="+mj-lt"/>
              </a:rPr>
              <a:t> з </a:t>
            </a:r>
            <a:r>
              <a:rPr lang="ru-RU" sz="2000" dirty="0" err="1">
                <a:latin typeface="+mj-lt"/>
              </a:rPr>
              <a:t>глибоко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посадженими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очима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Кривий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або</a:t>
            </a:r>
            <a:r>
              <a:rPr lang="ru-RU" sz="2000" dirty="0">
                <a:latin typeface="+mj-lt"/>
              </a:rPr>
              <a:t> плоский </a:t>
            </a:r>
            <a:r>
              <a:rPr lang="ru-RU" sz="2000" dirty="0" err="1">
                <a:latin typeface="+mj-lt"/>
              </a:rPr>
              <a:t>ніс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Виступаюча</a:t>
            </a:r>
            <a:r>
              <a:rPr lang="ru-RU" sz="2000" dirty="0">
                <a:latin typeface="+mj-lt"/>
              </a:rPr>
              <a:t> вперед </a:t>
            </a:r>
            <a:r>
              <a:rPr lang="ru-RU" sz="2000" dirty="0" err="1">
                <a:latin typeface="+mj-lt"/>
              </a:rPr>
              <a:t>щелепа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М'ясиста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нижня</a:t>
            </a:r>
            <a:r>
              <a:rPr lang="ru-RU" sz="2000" dirty="0">
                <a:latin typeface="+mj-lt"/>
              </a:rPr>
              <a:t> та тонка </a:t>
            </a:r>
            <a:r>
              <a:rPr lang="ru-RU" sz="2000" dirty="0" err="1">
                <a:latin typeface="+mj-lt"/>
              </a:rPr>
              <a:t>верхня</a:t>
            </a:r>
            <a:r>
              <a:rPr lang="ru-RU" sz="2000" dirty="0">
                <a:latin typeface="+mj-lt"/>
              </a:rPr>
              <a:t> губа</a:t>
            </a: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Яскраво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виражені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різці</a:t>
            </a:r>
            <a:r>
              <a:rPr lang="ru-RU" sz="2000" dirty="0">
                <a:latin typeface="+mj-lt"/>
              </a:rPr>
              <a:t> та ненормально</a:t>
            </a:r>
            <a:r>
              <a:rPr lang="uk-UA" sz="2000" dirty="0">
                <a:latin typeface="+mj-lt"/>
              </a:rPr>
              <a:t>ї форми</a:t>
            </a:r>
            <a:r>
              <a:rPr lang="ru-RU" sz="2000" dirty="0">
                <a:latin typeface="+mj-lt"/>
              </a:rPr>
              <a:t> губи</a:t>
            </a: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Маленьке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підборіддя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>
                <a:latin typeface="+mj-lt"/>
              </a:rPr>
              <a:t>Тонка шия, </a:t>
            </a:r>
            <a:r>
              <a:rPr lang="ru-RU" sz="2000" dirty="0" err="1">
                <a:latin typeface="+mj-lt"/>
              </a:rPr>
              <a:t>похилі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плечі</a:t>
            </a:r>
            <a:r>
              <a:rPr lang="ru-RU" sz="2000" dirty="0">
                <a:latin typeface="+mj-lt"/>
              </a:rPr>
              <a:t> при широких грудях</a:t>
            </a: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Довгі</a:t>
            </a:r>
            <a:r>
              <a:rPr lang="ru-RU" sz="2000" dirty="0">
                <a:latin typeface="+mj-lt"/>
              </a:rPr>
              <a:t> руки, </a:t>
            </a:r>
            <a:r>
              <a:rPr lang="ru-RU" sz="2000" dirty="0" err="1">
                <a:latin typeface="+mj-lt"/>
              </a:rPr>
              <a:t>тонкі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пальці</a:t>
            </a:r>
            <a:endParaRPr lang="ru-RU" sz="2000" dirty="0">
              <a:latin typeface="+mj-lt"/>
            </a:endParaRPr>
          </a:p>
          <a:p>
            <a:pPr marL="541338" indent="-342900">
              <a:buFont typeface="Courier New" panose="02070309020205020404" pitchFamily="49" charset="0"/>
              <a:buChar char="o"/>
            </a:pPr>
            <a:r>
              <a:rPr lang="ru-RU" sz="2000" dirty="0" err="1">
                <a:latin typeface="+mj-lt"/>
              </a:rPr>
              <a:t>Татуювання</a:t>
            </a:r>
            <a:r>
              <a:rPr lang="ru-RU" sz="2000" dirty="0">
                <a:latin typeface="+mj-lt"/>
              </a:rPr>
              <a:t> на </a:t>
            </a:r>
            <a:r>
              <a:rPr lang="ru-RU" sz="2000" dirty="0" err="1">
                <a:latin typeface="+mj-lt"/>
              </a:rPr>
              <a:t>тілі</a:t>
            </a:r>
            <a:r>
              <a:rPr lang="ru-RU" sz="20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09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err="1">
                <a:latin typeface="+mj-lt"/>
                <a:ea typeface="Times New Roman"/>
              </a:rPr>
              <a:t>Теорія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конституційної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схильності</a:t>
            </a:r>
            <a:endParaRPr lang="ru-RU" sz="2000" b="1" dirty="0">
              <a:latin typeface="+mj-lt"/>
              <a:ea typeface="Times New Roman"/>
            </a:endParaRPr>
          </a:p>
          <a:p>
            <a:pPr algn="just"/>
            <a:endParaRPr lang="ru-RU" sz="2000" b="1" dirty="0">
              <a:latin typeface="+mj-lt"/>
              <a:ea typeface="Times New Roman"/>
            </a:endParaRPr>
          </a:p>
          <a:p>
            <a:pPr algn="just"/>
            <a:r>
              <a:rPr lang="ru-RU" sz="2000" b="1" dirty="0">
                <a:latin typeface="+mj-lt"/>
                <a:ea typeface="Times New Roman"/>
              </a:rPr>
              <a:t>За У. Шелдоном: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+mj-lt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 err="1">
                <a:latin typeface="+mj-lt"/>
                <a:ea typeface="Times New Roman"/>
              </a:rPr>
              <a:t>Ендоморфний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dirty="0">
                <a:latin typeface="+mj-lt"/>
                <a:ea typeface="Times New Roman"/>
              </a:rPr>
              <a:t>– </a:t>
            </a:r>
            <a:r>
              <a:rPr lang="ru-RU" sz="2000" dirty="0" err="1">
                <a:latin typeface="+mj-lt"/>
                <a:ea typeface="Times New Roman"/>
              </a:rPr>
              <a:t>тенденція</a:t>
            </a:r>
            <a:r>
              <a:rPr lang="ru-RU" sz="2000" dirty="0">
                <a:latin typeface="+mj-lt"/>
                <a:ea typeface="Times New Roman"/>
              </a:rPr>
              <a:t> до </a:t>
            </a:r>
            <a:r>
              <a:rPr lang="ru-RU" sz="2000" dirty="0" err="1">
                <a:latin typeface="+mj-lt"/>
                <a:ea typeface="Times New Roman"/>
              </a:rPr>
              <a:t>ожиріння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м'яка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заокругленість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тіла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короткі</a:t>
            </a:r>
            <a:r>
              <a:rPr lang="ru-RU" sz="2000" dirty="0">
                <a:latin typeface="+mj-lt"/>
                <a:ea typeface="Times New Roman"/>
              </a:rPr>
              <a:t> та </a:t>
            </a:r>
            <a:r>
              <a:rPr lang="ru-RU" sz="2000" dirty="0" err="1">
                <a:latin typeface="+mj-lt"/>
                <a:ea typeface="Times New Roman"/>
              </a:rPr>
              <a:t>тонкі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кінцівки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тонкі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кістки</a:t>
            </a:r>
            <a:r>
              <a:rPr lang="ru-RU" sz="2000" dirty="0">
                <a:latin typeface="+mj-lt"/>
                <a:ea typeface="Times New Roman"/>
              </a:rPr>
              <a:t>, гладка </a:t>
            </a:r>
            <a:r>
              <a:rPr lang="ru-RU" sz="2000" dirty="0" err="1">
                <a:latin typeface="+mj-lt"/>
                <a:ea typeface="Times New Roman"/>
              </a:rPr>
              <a:t>шкіра</a:t>
            </a:r>
            <a:r>
              <a:rPr lang="ru-RU" sz="2000" dirty="0">
                <a:latin typeface="+mj-lt"/>
                <a:ea typeface="Times New Roman"/>
              </a:rPr>
              <a:t>; </a:t>
            </a:r>
            <a:r>
              <a:rPr lang="ru-RU" sz="2000" dirty="0" err="1">
                <a:latin typeface="+mj-lt"/>
                <a:ea typeface="Times New Roman"/>
              </a:rPr>
              <a:t>розслаблена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особистість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із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підвищеним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рівнем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комфортності</a:t>
            </a:r>
            <a:r>
              <a:rPr lang="ru-RU" sz="2000" dirty="0">
                <a:latin typeface="+mj-lt"/>
                <a:ea typeface="Times New Roman"/>
              </a:rPr>
              <a:t>, любить </a:t>
            </a:r>
            <a:r>
              <a:rPr lang="ru-RU" sz="2000" dirty="0" err="1">
                <a:latin typeface="+mj-lt"/>
                <a:ea typeface="Times New Roman"/>
              </a:rPr>
              <a:t>розкіш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екстраверт</a:t>
            </a:r>
            <a:r>
              <a:rPr lang="ru-RU" sz="2000" dirty="0">
                <a:latin typeface="+mj-lt"/>
                <a:ea typeface="Times New Roman"/>
              </a:rPr>
              <a:t>.</a:t>
            </a:r>
          </a:p>
          <a:p>
            <a:pPr algn="just"/>
            <a:r>
              <a:rPr lang="ru-RU" sz="2000" b="1" dirty="0" err="1">
                <a:latin typeface="+mj-lt"/>
                <a:ea typeface="Times New Roman"/>
              </a:rPr>
              <a:t>Мезоморфний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>
                <a:latin typeface="+mj-lt"/>
                <a:ea typeface="Times New Roman"/>
              </a:rPr>
              <a:t>–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переважання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м'язів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кісток</a:t>
            </a:r>
            <a:r>
              <a:rPr lang="ru-RU" sz="2000" dirty="0">
                <a:latin typeface="+mj-lt"/>
              </a:rPr>
              <a:t> і опорно-</a:t>
            </a:r>
            <a:r>
              <a:rPr lang="ru-RU" sz="2000" dirty="0" err="1">
                <a:latin typeface="+mj-lt"/>
              </a:rPr>
              <a:t>рухової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системи</a:t>
            </a:r>
            <a:r>
              <a:rPr lang="ru-RU" sz="2000" dirty="0">
                <a:latin typeface="+mj-lt"/>
              </a:rPr>
              <a:t>, великий </a:t>
            </a:r>
            <a:r>
              <a:rPr lang="ru-RU" sz="2000" dirty="0" err="1">
                <a:latin typeface="+mj-lt"/>
              </a:rPr>
              <a:t>тулуб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широкі</a:t>
            </a:r>
            <a:r>
              <a:rPr lang="ru-RU" sz="2000" dirty="0">
                <a:latin typeface="+mj-lt"/>
              </a:rPr>
              <a:t> груди, </a:t>
            </a:r>
            <a:r>
              <a:rPr lang="ru-RU" sz="2000" dirty="0" err="1">
                <a:latin typeface="+mj-lt"/>
              </a:rPr>
              <a:t>великі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долоні</a:t>
            </a:r>
            <a:r>
              <a:rPr lang="ru-RU" sz="2000" dirty="0">
                <a:latin typeface="+mj-lt"/>
              </a:rPr>
              <a:t> та руки, </a:t>
            </a:r>
            <a:r>
              <a:rPr lang="ru-RU" sz="2000" dirty="0" err="1">
                <a:latin typeface="+mj-lt"/>
              </a:rPr>
              <a:t>щільна</a:t>
            </a:r>
            <a:r>
              <a:rPr lang="ru-RU" sz="2000" dirty="0">
                <a:latin typeface="+mj-lt"/>
              </a:rPr>
              <a:t> </a:t>
            </a:r>
            <a:r>
              <a:rPr lang="ru-RU" sz="2000" dirty="0" err="1">
                <a:latin typeface="+mj-lt"/>
              </a:rPr>
              <a:t>статура</a:t>
            </a:r>
            <a:r>
              <a:rPr lang="ru-RU" sz="2000" dirty="0">
                <a:latin typeface="+mj-lt"/>
              </a:rPr>
              <a:t>; </a:t>
            </a:r>
            <a:r>
              <a:rPr lang="ru-RU" sz="2000" dirty="0" err="1">
                <a:latin typeface="+mj-lt"/>
              </a:rPr>
              <a:t>активний</a:t>
            </a:r>
            <a:r>
              <a:rPr lang="ru-RU" sz="2000" dirty="0">
                <a:latin typeface="+mj-lt"/>
              </a:rPr>
              <a:t>, </a:t>
            </a:r>
            <a:r>
              <a:rPr lang="ru-RU" sz="2000" dirty="0" err="1">
                <a:latin typeface="+mj-lt"/>
              </a:rPr>
              <a:t>агресивний</a:t>
            </a:r>
            <a:r>
              <a:rPr lang="ru-RU" sz="2000" dirty="0">
                <a:latin typeface="+mj-lt"/>
              </a:rPr>
              <a:t> та </a:t>
            </a:r>
            <a:r>
              <a:rPr lang="ru-RU" sz="2000" dirty="0" err="1">
                <a:latin typeface="+mj-lt"/>
              </a:rPr>
              <a:t>нестримний</a:t>
            </a:r>
            <a:r>
              <a:rPr lang="ru-RU" sz="2000" dirty="0">
                <a:latin typeface="+mj-lt"/>
              </a:rPr>
              <a:t> тип </a:t>
            </a:r>
            <a:r>
              <a:rPr lang="ru-RU" sz="2000" dirty="0" err="1">
                <a:latin typeface="+mj-lt"/>
              </a:rPr>
              <a:t>особистості</a:t>
            </a:r>
            <a:r>
              <a:rPr lang="ru-RU" sz="2000" dirty="0">
                <a:latin typeface="+mj-lt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sz="2000" b="1" dirty="0" err="1">
                <a:latin typeface="+mj-lt"/>
                <a:ea typeface="Times New Roman"/>
              </a:rPr>
              <a:t>Ектоморфний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dirty="0">
                <a:latin typeface="+mj-lt"/>
                <a:ea typeface="Times New Roman"/>
              </a:rPr>
              <a:t>– </a:t>
            </a:r>
            <a:r>
              <a:rPr lang="ru-RU" sz="2000" dirty="0" err="1">
                <a:latin typeface="+mj-lt"/>
                <a:ea typeface="Times New Roman"/>
              </a:rPr>
              <a:t>переважання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шкіри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тендітне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тіло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тонкі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кістки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похилі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плечі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маленьке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обличчя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гострий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ніс</a:t>
            </a:r>
            <a:r>
              <a:rPr lang="ru-RU" sz="2000" dirty="0">
                <a:latin typeface="+mj-lt"/>
                <a:ea typeface="Times New Roman"/>
              </a:rPr>
              <a:t>, </a:t>
            </a:r>
            <a:r>
              <a:rPr lang="ru-RU" sz="2000" dirty="0" err="1">
                <a:latin typeface="+mj-lt"/>
                <a:ea typeface="Times New Roman"/>
              </a:rPr>
              <a:t>тонке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волосся</a:t>
            </a:r>
            <a:r>
              <a:rPr lang="ru-RU" sz="2000" dirty="0">
                <a:latin typeface="+mj-lt"/>
                <a:ea typeface="Times New Roman"/>
              </a:rPr>
              <a:t>; </a:t>
            </a:r>
            <a:r>
              <a:rPr lang="ru-RU" sz="2000" dirty="0" err="1">
                <a:latin typeface="+mj-lt"/>
                <a:ea typeface="Times New Roman"/>
              </a:rPr>
              <a:t>чутливий</a:t>
            </a:r>
            <a:r>
              <a:rPr lang="ru-RU" sz="2000" dirty="0">
                <a:latin typeface="+mj-lt"/>
                <a:ea typeface="Times New Roman"/>
              </a:rPr>
              <a:t> тип </a:t>
            </a:r>
            <a:r>
              <a:rPr lang="ru-RU" sz="2000" dirty="0" err="1">
                <a:latin typeface="+mj-lt"/>
                <a:ea typeface="Times New Roman"/>
              </a:rPr>
              <a:t>із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розладами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уваги</a:t>
            </a:r>
            <a:r>
              <a:rPr lang="ru-RU" sz="2000" dirty="0">
                <a:latin typeface="+mj-lt"/>
                <a:ea typeface="Times New Roman"/>
              </a:rPr>
              <a:t> та </a:t>
            </a:r>
            <a:r>
              <a:rPr lang="ru-RU" sz="2000" dirty="0" err="1">
                <a:latin typeface="+mj-lt"/>
                <a:ea typeface="Times New Roman"/>
              </a:rPr>
              <a:t>безсонням</a:t>
            </a:r>
            <a:r>
              <a:rPr lang="ru-RU" sz="2000" dirty="0">
                <a:latin typeface="+mj-lt"/>
                <a:ea typeface="Times New Roman"/>
              </a:rPr>
              <a:t>, проблемами </a:t>
            </a:r>
            <a:r>
              <a:rPr lang="ru-RU" sz="2000" dirty="0" err="1">
                <a:latin typeface="+mj-lt"/>
                <a:ea typeface="Times New Roman"/>
              </a:rPr>
              <a:t>зі</a:t>
            </a:r>
            <a:r>
              <a:rPr lang="ru-RU" sz="2000" dirty="0">
                <a:latin typeface="+mj-lt"/>
                <a:ea typeface="Times New Roman"/>
              </a:rPr>
              <a:t> </a:t>
            </a:r>
            <a:r>
              <a:rPr lang="ru-RU" sz="2000" dirty="0" err="1">
                <a:latin typeface="+mj-lt"/>
                <a:ea typeface="Times New Roman"/>
              </a:rPr>
              <a:t>шкірою</a:t>
            </a:r>
            <a:r>
              <a:rPr lang="ru-RU" sz="2000" dirty="0">
                <a:latin typeface="+mj-lt"/>
                <a:ea typeface="Times New Roman"/>
              </a:rPr>
              <a:t> та </a:t>
            </a:r>
            <a:r>
              <a:rPr lang="ru-RU" sz="2000" dirty="0" err="1">
                <a:latin typeface="+mj-lt"/>
                <a:ea typeface="Times New Roman"/>
              </a:rPr>
              <a:t>алергіями</a:t>
            </a:r>
            <a:r>
              <a:rPr lang="ru-RU" sz="2000" dirty="0">
                <a:latin typeface="+mj-lt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b="1" dirty="0">
              <a:latin typeface="+mj-lt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+mj-lt"/>
                <a:ea typeface="Times New Roman"/>
              </a:rPr>
              <a:t>У </a:t>
            </a:r>
            <a:r>
              <a:rPr lang="ru-RU" sz="2000" b="1" dirty="0" err="1">
                <a:latin typeface="+mj-lt"/>
                <a:ea typeface="Times New Roman"/>
              </a:rPr>
              <a:t>злочинців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найбільшою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мірою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виражені</a:t>
            </a:r>
            <a:r>
              <a:rPr lang="ru-RU" sz="2000" b="1" dirty="0">
                <a:latin typeface="+mj-lt"/>
                <a:ea typeface="Times New Roman"/>
              </a:rPr>
              <a:t> </a:t>
            </a:r>
            <a:r>
              <a:rPr lang="ru-RU" sz="2000" b="1" dirty="0" err="1">
                <a:latin typeface="+mj-lt"/>
                <a:ea typeface="Times New Roman"/>
              </a:rPr>
              <a:t>ознаки</a:t>
            </a:r>
            <a:r>
              <a:rPr lang="ru-RU" sz="2000" b="1" dirty="0">
                <a:latin typeface="+mj-lt"/>
                <a:ea typeface="Times New Roman"/>
              </a:rPr>
              <a:t> мезоморфного типу. </a:t>
            </a:r>
            <a:endParaRPr lang="ru-RU" sz="2000" b="1" dirty="0"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5006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Дослідження</a:t>
            </a:r>
            <a:r>
              <a:rPr lang="ru-RU" sz="2400" b="1" dirty="0"/>
              <a:t> </a:t>
            </a:r>
            <a:r>
              <a:rPr lang="ru-RU" sz="2400" b="1" dirty="0" err="1"/>
              <a:t>злочинності</a:t>
            </a:r>
            <a:r>
              <a:rPr lang="ru-RU" sz="2400" b="1" dirty="0"/>
              <a:t> </a:t>
            </a:r>
            <a:r>
              <a:rPr lang="ru-RU" sz="2400" b="1" dirty="0" err="1"/>
              <a:t>близнюків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26128" y="2060848"/>
            <a:ext cx="849694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err="1">
                <a:latin typeface="+mj-lt"/>
              </a:rPr>
              <a:t>Встановлено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що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якщо</a:t>
            </a:r>
            <a:r>
              <a:rPr lang="ru-RU" sz="2200" dirty="0">
                <a:latin typeface="+mj-lt"/>
              </a:rPr>
              <a:t> один з </a:t>
            </a:r>
            <a:r>
              <a:rPr lang="ru-RU" sz="2200" dirty="0" err="1">
                <a:latin typeface="+mj-lt"/>
              </a:rPr>
              <a:t>монозиготних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близнюків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вчиняє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злочин</a:t>
            </a:r>
            <a:r>
              <a:rPr lang="ru-RU" sz="2200" dirty="0">
                <a:latin typeface="+mj-lt"/>
              </a:rPr>
              <a:t>, то і </a:t>
            </a:r>
            <a:r>
              <a:rPr lang="ru-RU" sz="2200" dirty="0" err="1">
                <a:latin typeface="+mj-lt"/>
              </a:rPr>
              <a:t>другий</a:t>
            </a:r>
            <a:r>
              <a:rPr lang="ru-RU" sz="2200" dirty="0">
                <a:latin typeface="+mj-lt"/>
              </a:rPr>
              <a:t> з великим </a:t>
            </a:r>
            <a:r>
              <a:rPr lang="ru-RU" sz="2200" dirty="0" err="1">
                <a:latin typeface="+mj-lt"/>
              </a:rPr>
              <a:t>ступенем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ймовірності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піде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його</a:t>
            </a:r>
            <a:r>
              <a:rPr lang="ru-RU" sz="2200" dirty="0">
                <a:latin typeface="+mj-lt"/>
              </a:rPr>
              <a:t> стопами.</a:t>
            </a:r>
          </a:p>
          <a:p>
            <a:pPr algn="just"/>
            <a:r>
              <a:rPr lang="ru-RU" sz="2400" i="1" dirty="0" err="1">
                <a:latin typeface="+mj-lt"/>
              </a:rPr>
              <a:t>Було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встановлено</a:t>
            </a:r>
            <a:r>
              <a:rPr lang="ru-RU" sz="2400" i="1" dirty="0">
                <a:latin typeface="+mj-lt"/>
              </a:rPr>
              <a:t>, </a:t>
            </a:r>
            <a:r>
              <a:rPr lang="ru-RU" sz="2400" i="1" dirty="0" err="1">
                <a:latin typeface="+mj-lt"/>
              </a:rPr>
              <a:t>що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обидва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монозиготні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близнюки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виявлялися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злочинцями</a:t>
            </a:r>
            <a:r>
              <a:rPr lang="ru-RU" sz="2400" i="1" dirty="0">
                <a:latin typeface="+mj-lt"/>
              </a:rPr>
              <a:t> в 63%, а </a:t>
            </a:r>
            <a:r>
              <a:rPr lang="ru-RU" sz="2400" i="1" dirty="0" err="1">
                <a:latin typeface="+mj-lt"/>
              </a:rPr>
              <a:t>обидва</a:t>
            </a:r>
            <a:r>
              <a:rPr lang="ru-RU" sz="2400" i="1" dirty="0">
                <a:latin typeface="+mj-lt"/>
              </a:rPr>
              <a:t> </a:t>
            </a:r>
            <a:r>
              <a:rPr lang="ru-RU" sz="2400" i="1" dirty="0" err="1">
                <a:latin typeface="+mj-lt"/>
              </a:rPr>
              <a:t>дизиготні</a:t>
            </a:r>
            <a:r>
              <a:rPr lang="ru-RU" sz="2400" i="1" dirty="0">
                <a:latin typeface="+mj-lt"/>
              </a:rPr>
              <a:t> — </a:t>
            </a:r>
            <a:r>
              <a:rPr lang="ru-RU" sz="2400" i="1" dirty="0" err="1">
                <a:latin typeface="+mj-lt"/>
              </a:rPr>
              <a:t>лише</a:t>
            </a:r>
            <a:r>
              <a:rPr lang="ru-RU" sz="2400" i="1" dirty="0">
                <a:latin typeface="+mj-lt"/>
              </a:rPr>
              <a:t> у 25% </a:t>
            </a:r>
            <a:r>
              <a:rPr lang="ru-RU" sz="2400" i="1" dirty="0" err="1">
                <a:latin typeface="+mj-lt"/>
              </a:rPr>
              <a:t>випадків</a:t>
            </a:r>
            <a:r>
              <a:rPr lang="ru-RU" sz="2400" i="1" dirty="0">
                <a:latin typeface="+mj-lt"/>
              </a:rPr>
              <a:t>. </a:t>
            </a:r>
          </a:p>
          <a:p>
            <a:pPr algn="just"/>
            <a:endParaRPr lang="ru-RU" sz="2400" i="1" dirty="0">
              <a:latin typeface="+mj-lt"/>
            </a:endParaRPr>
          </a:p>
          <a:p>
            <a:pPr algn="just"/>
            <a:r>
              <a:rPr lang="ru-RU" sz="2200" dirty="0" err="1">
                <a:latin typeface="+mj-lt"/>
              </a:rPr>
              <a:t>Результати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численних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досліджень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показують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високу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успадкованість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агресивної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поведінки</a:t>
            </a:r>
            <a:r>
              <a:rPr lang="ru-RU" sz="2200" dirty="0">
                <a:latin typeface="+mj-lt"/>
              </a:rPr>
              <a:t>, на яку </a:t>
            </a:r>
            <a:r>
              <a:rPr lang="ru-RU" sz="2200" dirty="0" err="1">
                <a:latin typeface="+mj-lt"/>
              </a:rPr>
              <a:t>впливають</a:t>
            </a:r>
            <a:r>
              <a:rPr lang="ru-RU" sz="2200" dirty="0">
                <a:latin typeface="+mj-lt"/>
              </a:rPr>
              <a:t> стать, </a:t>
            </a:r>
            <a:r>
              <a:rPr lang="ru-RU" sz="2200" dirty="0" err="1">
                <a:latin typeface="+mj-lt"/>
              </a:rPr>
              <a:t>вік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обтяженість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психіатричними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розладами</a:t>
            </a:r>
            <a:r>
              <a:rPr lang="ru-RU" sz="2200" dirty="0">
                <a:latin typeface="+mj-lt"/>
              </a:rPr>
              <a:t> та </a:t>
            </a:r>
            <a:r>
              <a:rPr lang="ru-RU" sz="2200" dirty="0" err="1">
                <a:latin typeface="+mj-lt"/>
              </a:rPr>
              <a:t>ін</a:t>
            </a:r>
            <a:r>
              <a:rPr lang="ru-RU" sz="2200" dirty="0">
                <a:latin typeface="+mj-lt"/>
              </a:rPr>
              <a:t>., а </a:t>
            </a:r>
            <a:r>
              <a:rPr lang="ru-RU" sz="2200" dirty="0" err="1">
                <a:latin typeface="+mj-lt"/>
              </a:rPr>
              <a:t>також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вплив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загального</a:t>
            </a:r>
            <a:r>
              <a:rPr lang="ru-RU" sz="2200" dirty="0">
                <a:latin typeface="+mj-lt"/>
              </a:rPr>
              <a:t> та приватного </a:t>
            </a:r>
            <a:r>
              <a:rPr lang="ru-RU" sz="2200" dirty="0" err="1">
                <a:latin typeface="+mj-lt"/>
              </a:rPr>
              <a:t>оточення</a:t>
            </a:r>
            <a:r>
              <a:rPr lang="ru-RU" sz="2200" dirty="0">
                <a:latin typeface="+mj-lt"/>
              </a:rPr>
              <a:t>. </a:t>
            </a:r>
            <a:endParaRPr lang="ru-RU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8396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ru-RU" sz="2700" b="1" dirty="0" err="1"/>
              <a:t>Хромосомн</a:t>
            </a:r>
            <a:r>
              <a:rPr lang="uk-UA" sz="2700" b="1" dirty="0"/>
              <a:t>І</a:t>
            </a:r>
            <a:r>
              <a:rPr lang="ru-RU" sz="2700" b="1" dirty="0"/>
              <a:t> </a:t>
            </a:r>
            <a:r>
              <a:rPr lang="ru-RU" sz="2700" b="1" dirty="0" err="1"/>
              <a:t>аномалІЇ</a:t>
            </a:r>
            <a:r>
              <a:rPr lang="ru-RU" sz="2700" b="1" dirty="0"/>
              <a:t> ТА </a:t>
            </a:r>
            <a:r>
              <a:rPr lang="ru-RU" sz="2700" b="1" dirty="0" err="1"/>
              <a:t>ЗЛОЧИННІсть</a:t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772816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XYY синдром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проведені</a:t>
            </a:r>
            <a:r>
              <a:rPr lang="ru-RU" dirty="0"/>
              <a:t> в США, </a:t>
            </a:r>
            <a:r>
              <a:rPr lang="ru-RU" dirty="0" err="1"/>
              <a:t>Англії</a:t>
            </a:r>
            <a:r>
              <a:rPr lang="ru-RU" dirty="0"/>
              <a:t>, </a:t>
            </a:r>
            <a:r>
              <a:rPr lang="ru-RU" dirty="0" err="1"/>
              <a:t>Австралії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показали,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 err="1"/>
              <a:t>каріотип</a:t>
            </a:r>
            <a:r>
              <a:rPr lang="ru-RU" b="1" dirty="0"/>
              <a:t> </a:t>
            </a:r>
            <a:r>
              <a:rPr lang="en-US" b="1" dirty="0"/>
              <a:t>XYY </a:t>
            </a:r>
            <a:r>
              <a:rPr lang="ru-RU" b="1" dirty="0" err="1"/>
              <a:t>частіше</a:t>
            </a:r>
            <a:r>
              <a:rPr lang="ru-RU" b="1" dirty="0"/>
              <a:t> </a:t>
            </a:r>
            <a:r>
              <a:rPr lang="ru-RU" b="1" dirty="0" err="1"/>
              <a:t>зустрічається</a:t>
            </a:r>
            <a:r>
              <a:rPr lang="ru-RU" b="1" dirty="0"/>
              <a:t> </a:t>
            </a:r>
            <a:r>
              <a:rPr lang="ru-RU" b="1" dirty="0" err="1"/>
              <a:t>серед</a:t>
            </a:r>
            <a:r>
              <a:rPr lang="ru-RU" b="1" dirty="0"/>
              <a:t> </a:t>
            </a:r>
            <a:r>
              <a:rPr lang="ru-RU" b="1" dirty="0" err="1"/>
              <a:t>обстежених</a:t>
            </a:r>
            <a:r>
              <a:rPr lang="ru-RU" b="1" dirty="0"/>
              <a:t> </a:t>
            </a:r>
            <a:r>
              <a:rPr lang="ru-RU" b="1" dirty="0" err="1"/>
              <a:t>злочинців</a:t>
            </a:r>
            <a:r>
              <a:rPr lang="ru-RU" b="1" dirty="0"/>
              <a:t>, </a:t>
            </a:r>
            <a:r>
              <a:rPr lang="ru-RU" b="1" dirty="0" err="1"/>
              <a:t>ніж</a:t>
            </a:r>
            <a:r>
              <a:rPr lang="ru-RU" b="1" dirty="0"/>
              <a:t> у </a:t>
            </a:r>
            <a:r>
              <a:rPr lang="ru-RU" b="1" dirty="0" err="1"/>
              <a:t>контрольній</a:t>
            </a:r>
            <a:r>
              <a:rPr lang="ru-RU" b="1" dirty="0"/>
              <a:t> </a:t>
            </a:r>
            <a:r>
              <a:rPr lang="ru-RU" b="1" dirty="0" err="1"/>
              <a:t>групі</a:t>
            </a:r>
            <a:r>
              <a:rPr lang="ru-RU" b="1" dirty="0"/>
              <a:t>. </a:t>
            </a:r>
            <a:r>
              <a:rPr lang="ru-RU" dirty="0"/>
              <a:t>У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підібраних</a:t>
            </a:r>
            <a:r>
              <a:rPr lang="ru-RU" dirty="0"/>
              <a:t> </a:t>
            </a:r>
            <a:r>
              <a:rPr lang="ru-RU" dirty="0" err="1"/>
              <a:t>групах</a:t>
            </a:r>
            <a:r>
              <a:rPr lang="ru-RU" dirty="0"/>
              <a:t> </a:t>
            </a:r>
            <a:r>
              <a:rPr lang="ru-RU" dirty="0" err="1"/>
              <a:t>правопорушників</a:t>
            </a:r>
            <a:r>
              <a:rPr lang="ru-RU" dirty="0"/>
              <a:t> (з </a:t>
            </a:r>
            <a:r>
              <a:rPr lang="ru-RU" dirty="0" err="1"/>
              <a:t>розумовими</a:t>
            </a:r>
            <a:r>
              <a:rPr lang="ru-RU" dirty="0"/>
              <a:t> </a:t>
            </a:r>
            <a:r>
              <a:rPr lang="ru-RU" dirty="0" err="1"/>
              <a:t>аномаліями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зростанням</a:t>
            </a:r>
            <a:r>
              <a:rPr lang="ru-RU" dirty="0"/>
              <a:t>)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</a:t>
            </a:r>
            <a:r>
              <a:rPr lang="ru-RU" dirty="0" err="1"/>
              <a:t>зустрічалася</a:t>
            </a:r>
            <a:r>
              <a:rPr lang="ru-RU" dirty="0"/>
              <a:t> у 10 і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.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висунута</a:t>
            </a:r>
            <a:r>
              <a:rPr lang="ru-RU" dirty="0"/>
              <a:t> </a:t>
            </a:r>
            <a:r>
              <a:rPr lang="ru-RU" dirty="0" err="1"/>
              <a:t>гіпотеза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подвоєння</a:t>
            </a:r>
            <a:r>
              <a:rPr lang="ru-RU" dirty="0"/>
              <a:t> </a:t>
            </a:r>
            <a:r>
              <a:rPr lang="en-US" dirty="0"/>
              <a:t>Y-</a:t>
            </a:r>
            <a:r>
              <a:rPr lang="ru-RU" dirty="0" err="1"/>
              <a:t>хромосоми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формування</a:t>
            </a:r>
            <a:r>
              <a:rPr lang="ru-RU" dirty="0"/>
              <a:t> «</a:t>
            </a:r>
            <a:r>
              <a:rPr lang="ru-RU" dirty="0" err="1"/>
              <a:t>надчоловічого</a:t>
            </a:r>
            <a:r>
              <a:rPr lang="ru-RU" dirty="0"/>
              <a:t>» типу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схильного</a:t>
            </a:r>
            <a:r>
              <a:rPr lang="ru-RU" dirty="0"/>
              <a:t> до </a:t>
            </a:r>
            <a:r>
              <a:rPr lang="ru-RU" dirty="0" err="1"/>
              <a:t>агресивної</a:t>
            </a:r>
            <a:r>
              <a:rPr lang="ru-RU" dirty="0"/>
              <a:t> і </a:t>
            </a:r>
            <a:r>
              <a:rPr lang="ru-RU" dirty="0" err="1"/>
              <a:t>жорстокої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b="1" dirty="0" err="1"/>
              <a:t>ця</a:t>
            </a:r>
            <a:r>
              <a:rPr lang="ru-RU" b="1" dirty="0"/>
              <a:t> </a:t>
            </a:r>
            <a:r>
              <a:rPr lang="ru-RU" b="1" dirty="0" err="1"/>
              <a:t>гіпотеза</a:t>
            </a:r>
            <a:r>
              <a:rPr lang="ru-RU" b="1" dirty="0"/>
              <a:t> не </a:t>
            </a:r>
            <a:r>
              <a:rPr lang="ru-RU" b="1" dirty="0" err="1"/>
              <a:t>знайшла</a:t>
            </a:r>
            <a:r>
              <a:rPr lang="ru-RU" b="1" dirty="0"/>
              <a:t> </a:t>
            </a:r>
            <a:r>
              <a:rPr lang="ru-RU" b="1" dirty="0" err="1"/>
              <a:t>підтвердження</a:t>
            </a:r>
            <a:r>
              <a:rPr lang="ru-RU" b="1" dirty="0"/>
              <a:t> </a:t>
            </a:r>
            <a:r>
              <a:rPr lang="ru-RU" dirty="0"/>
              <a:t>в </a:t>
            </a:r>
            <a:r>
              <a:rPr lang="ru-RU" dirty="0" err="1"/>
              <a:t>подальших</a:t>
            </a:r>
            <a:r>
              <a:rPr lang="ru-RU" dirty="0"/>
              <a:t> </a:t>
            </a:r>
            <a:r>
              <a:rPr lang="ru-RU" dirty="0" err="1"/>
              <a:t>дослідженнях</a:t>
            </a:r>
            <a:r>
              <a:rPr lang="ru-RU" dirty="0"/>
              <a:t> (не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взаємозв</a:t>
            </a:r>
            <a:r>
              <a:rPr lang="en-US" dirty="0"/>
              <a:t>’</a:t>
            </a:r>
            <a:r>
              <a:rPr lang="ru-RU" dirty="0" err="1"/>
              <a:t>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підвищеною</a:t>
            </a:r>
            <a:r>
              <a:rPr lang="ru-RU" dirty="0"/>
              <a:t> </a:t>
            </a:r>
            <a:r>
              <a:rPr lang="ru-RU" dirty="0" err="1"/>
              <a:t>жорстокістю</a:t>
            </a:r>
            <a:r>
              <a:rPr lang="ru-RU" dirty="0"/>
              <a:t>; </a:t>
            </a:r>
            <a:r>
              <a:rPr lang="ru-RU" dirty="0" err="1"/>
              <a:t>поширеність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каріотипу</a:t>
            </a:r>
            <a:r>
              <a:rPr lang="ru-RU" dirty="0"/>
              <a:t> </a:t>
            </a:r>
            <a:r>
              <a:rPr lang="ru-RU" dirty="0" err="1"/>
              <a:t>зустрічається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– </a:t>
            </a:r>
            <a:r>
              <a:rPr lang="ru-RU" dirty="0" err="1"/>
              <a:t>приблизно</a:t>
            </a:r>
            <a:r>
              <a:rPr lang="ru-RU" dirty="0"/>
              <a:t> в 0,1-0,2% </a:t>
            </a:r>
            <a:r>
              <a:rPr lang="ru-RU" dirty="0" err="1"/>
              <a:t>населення</a:t>
            </a:r>
            <a:r>
              <a:rPr lang="ru-RU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0554986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4609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latin typeface="+mj-lt"/>
              </a:rPr>
              <a:t>Синдром </a:t>
            </a:r>
            <a:r>
              <a:rPr lang="ru-RU" sz="2200" b="1" dirty="0" err="1">
                <a:latin typeface="+mj-lt"/>
              </a:rPr>
              <a:t>Клайнфельтера</a:t>
            </a:r>
            <a:r>
              <a:rPr lang="ru-RU" sz="2200" b="1" dirty="0">
                <a:latin typeface="+mj-lt"/>
              </a:rPr>
              <a:t> (XXY)</a:t>
            </a:r>
          </a:p>
          <a:p>
            <a:pPr algn="just"/>
            <a:r>
              <a:rPr lang="ru-RU" sz="2200" dirty="0">
                <a:latin typeface="+mj-lt"/>
              </a:rPr>
              <a:t>— </a:t>
            </a:r>
            <a:r>
              <a:rPr lang="ru-RU" sz="2200" dirty="0" err="1">
                <a:latin typeface="+mj-lt"/>
              </a:rPr>
              <a:t>генетичне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захворювання</a:t>
            </a:r>
            <a:r>
              <a:rPr lang="ru-RU" sz="2200" dirty="0">
                <a:latin typeface="+mj-lt"/>
              </a:rPr>
              <a:t>, яке </a:t>
            </a:r>
            <a:r>
              <a:rPr lang="ru-RU" sz="2200" dirty="0" err="1">
                <a:latin typeface="+mj-lt"/>
              </a:rPr>
              <a:t>було</a:t>
            </a:r>
            <a:r>
              <a:rPr lang="ru-RU" sz="2200" dirty="0">
                <a:latin typeface="+mj-lt"/>
              </a:rPr>
              <a:t> описано у 1942 р.                          Ф. Олбрайтом та Г. </a:t>
            </a:r>
            <a:r>
              <a:rPr lang="ru-RU" sz="2200" dirty="0" err="1">
                <a:latin typeface="+mj-lt"/>
              </a:rPr>
              <a:t>Клайнфельтером</a:t>
            </a:r>
            <a:r>
              <a:rPr lang="ru-RU" sz="2200" dirty="0">
                <a:latin typeface="+mj-lt"/>
              </a:rPr>
              <a:t>. </a:t>
            </a:r>
            <a:r>
              <a:rPr lang="ru-RU" sz="2200" dirty="0" err="1">
                <a:latin typeface="+mj-lt"/>
              </a:rPr>
              <a:t>Загальна</a:t>
            </a:r>
            <a:r>
              <a:rPr lang="ru-RU" sz="2200" dirty="0">
                <a:latin typeface="+mj-lt"/>
              </a:rPr>
              <a:t> частота </a:t>
            </a:r>
            <a:r>
              <a:rPr lang="ru-RU" sz="2200" dirty="0" err="1">
                <a:latin typeface="+mj-lt"/>
              </a:rPr>
              <a:t>його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коливається</a:t>
            </a:r>
            <a:r>
              <a:rPr lang="ru-RU" sz="2200" dirty="0">
                <a:latin typeface="+mj-lt"/>
              </a:rPr>
              <a:t> не </a:t>
            </a:r>
            <a:r>
              <a:rPr lang="ru-RU" sz="2200" dirty="0" err="1">
                <a:latin typeface="+mj-lt"/>
              </a:rPr>
              <a:t>більше</a:t>
            </a:r>
            <a:r>
              <a:rPr lang="ru-RU" sz="2200" dirty="0">
                <a:latin typeface="+mj-lt"/>
              </a:rPr>
              <a:t> 1 на 500-700 </a:t>
            </a:r>
            <a:r>
              <a:rPr lang="ru-RU" sz="2200" dirty="0" err="1">
                <a:latin typeface="+mj-lt"/>
              </a:rPr>
              <a:t>новонароджених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хлопчиків</a:t>
            </a:r>
            <a:r>
              <a:rPr lang="ru-RU" sz="2200" dirty="0">
                <a:latin typeface="+mj-lt"/>
              </a:rPr>
              <a:t>.</a:t>
            </a:r>
          </a:p>
          <a:p>
            <a:pPr algn="just"/>
            <a:r>
              <a:rPr lang="ru-RU" sz="2200" dirty="0">
                <a:latin typeface="+mj-lt"/>
              </a:rPr>
              <a:t> </a:t>
            </a:r>
          </a:p>
          <a:p>
            <a:pPr algn="just"/>
            <a:r>
              <a:rPr lang="ru-RU" sz="2200" dirty="0">
                <a:latin typeface="+mj-lt"/>
              </a:rPr>
              <a:t>Для таких </a:t>
            </a:r>
            <a:r>
              <a:rPr lang="ru-RU" sz="2200" dirty="0" err="1">
                <a:latin typeface="+mj-lt"/>
              </a:rPr>
              <a:t>осіб</a:t>
            </a:r>
            <a:r>
              <a:rPr lang="ru-RU" sz="2200" dirty="0">
                <a:latin typeface="+mj-lt"/>
              </a:rPr>
              <a:t> є </a:t>
            </a:r>
            <a:r>
              <a:rPr lang="ru-RU" sz="2200" dirty="0" err="1">
                <a:latin typeface="+mj-lt"/>
              </a:rPr>
              <a:t>характерними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високий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зріст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довгі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кінцівки</a:t>
            </a:r>
            <a:r>
              <a:rPr lang="ru-RU" sz="2200" dirty="0">
                <a:latin typeface="+mj-lt"/>
              </a:rPr>
              <a:t> та </a:t>
            </a:r>
            <a:r>
              <a:rPr lang="ru-RU" sz="2200" dirty="0" err="1">
                <a:latin typeface="+mj-lt"/>
              </a:rPr>
              <a:t>відносно</a:t>
            </a:r>
            <a:r>
              <a:rPr lang="ru-RU" sz="2200" dirty="0">
                <a:latin typeface="+mj-lt"/>
              </a:rPr>
              <a:t> короткий </a:t>
            </a:r>
            <a:r>
              <a:rPr lang="ru-RU" sz="2200" dirty="0" err="1">
                <a:latin typeface="+mj-lt"/>
              </a:rPr>
              <a:t>тулуб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євнухоїдизм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безпліддя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гінекомастія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підвищене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виділення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жіночих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статевих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гормонів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схильність</a:t>
            </a:r>
            <a:r>
              <a:rPr lang="ru-RU" sz="2200" dirty="0">
                <a:latin typeface="+mj-lt"/>
              </a:rPr>
              <a:t> до </a:t>
            </a:r>
            <a:r>
              <a:rPr lang="ru-RU" sz="2200" dirty="0" err="1">
                <a:latin typeface="+mj-lt"/>
              </a:rPr>
              <a:t>ожиріння</a:t>
            </a:r>
            <a:r>
              <a:rPr lang="ru-RU" sz="2200" dirty="0">
                <a:latin typeface="+mj-lt"/>
              </a:rPr>
              <a:t>.</a:t>
            </a:r>
          </a:p>
          <a:p>
            <a:pPr algn="just"/>
            <a:r>
              <a:rPr lang="ru-RU" sz="2200" dirty="0" err="1">
                <a:latin typeface="+mj-lt"/>
              </a:rPr>
              <a:t>Зайва</a:t>
            </a:r>
            <a:r>
              <a:rPr lang="ru-RU" sz="2200" dirty="0">
                <a:latin typeface="+mj-lt"/>
              </a:rPr>
              <a:t> Х хромосома </a:t>
            </a:r>
            <a:r>
              <a:rPr lang="ru-RU" sz="2200" dirty="0" err="1">
                <a:latin typeface="+mj-lt"/>
              </a:rPr>
              <a:t>зумовлює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різні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порушення</a:t>
            </a:r>
            <a:r>
              <a:rPr lang="ru-RU" sz="2200" dirty="0">
                <a:latin typeface="+mj-lt"/>
              </a:rPr>
              <a:t>: </a:t>
            </a:r>
            <a:r>
              <a:rPr lang="ru-RU" sz="2200" dirty="0" err="1">
                <a:latin typeface="+mj-lt"/>
              </a:rPr>
              <a:t>розумову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відсталість</a:t>
            </a:r>
            <a:r>
              <a:rPr lang="ru-RU" sz="2200" dirty="0">
                <a:latin typeface="+mj-lt"/>
              </a:rPr>
              <a:t> (</a:t>
            </a:r>
            <a:r>
              <a:rPr lang="ru-RU" sz="2200" dirty="0" err="1">
                <a:latin typeface="+mj-lt"/>
              </a:rPr>
              <a:t>зазвичай</a:t>
            </a:r>
            <a:r>
              <a:rPr lang="ru-RU" sz="2200" dirty="0">
                <a:latin typeface="+mj-lt"/>
              </a:rPr>
              <a:t> у </a:t>
            </a:r>
            <a:r>
              <a:rPr lang="ru-RU" sz="2200" dirty="0" err="1">
                <a:latin typeface="+mj-lt"/>
              </a:rPr>
              <a:t>ступені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дебільності</a:t>
            </a:r>
            <a:r>
              <a:rPr lang="ru-RU" sz="2200" dirty="0">
                <a:latin typeface="+mj-lt"/>
              </a:rPr>
              <a:t>), </a:t>
            </a:r>
            <a:r>
              <a:rPr lang="ru-RU" sz="2200" dirty="0" err="1">
                <a:latin typeface="+mj-lt"/>
              </a:rPr>
              <a:t>підвищену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навіюваність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апатичність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нерідко</a:t>
            </a:r>
            <a:r>
              <a:rPr lang="ru-RU" sz="2200" dirty="0">
                <a:latin typeface="+mj-lt"/>
              </a:rPr>
              <a:t> – </a:t>
            </a:r>
            <a:r>
              <a:rPr lang="ru-RU" sz="2200" dirty="0" err="1">
                <a:latin typeface="+mj-lt"/>
              </a:rPr>
              <a:t>параноїдні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галюцинаторно-параноїдні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депресивні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психози</a:t>
            </a:r>
            <a:r>
              <a:rPr lang="ru-RU" sz="2200" dirty="0">
                <a:latin typeface="+mj-lt"/>
              </a:rPr>
              <a:t> та </a:t>
            </a:r>
            <a:r>
              <a:rPr lang="ru-RU" sz="2200" dirty="0" err="1">
                <a:latin typeface="+mj-lt"/>
              </a:rPr>
              <a:t>нав'язливі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стани</a:t>
            </a:r>
            <a:r>
              <a:rPr lang="ru-RU" sz="2200" dirty="0">
                <a:latin typeface="+mj-lt"/>
              </a:rPr>
              <a:t>, </a:t>
            </a:r>
            <a:r>
              <a:rPr lang="ru-RU" sz="2200" dirty="0" err="1">
                <a:latin typeface="+mj-lt"/>
              </a:rPr>
              <a:t>іноді</a:t>
            </a:r>
            <a:r>
              <a:rPr lang="ru-RU" sz="2200" dirty="0">
                <a:latin typeface="+mj-lt"/>
              </a:rPr>
              <a:t> – </a:t>
            </a:r>
            <a:r>
              <a:rPr lang="ru-RU" sz="2200" dirty="0" err="1">
                <a:latin typeface="+mj-lt"/>
              </a:rPr>
              <a:t>антисоціальну</a:t>
            </a:r>
            <a:r>
              <a:rPr lang="ru-RU" sz="2200" dirty="0">
                <a:latin typeface="+mj-lt"/>
              </a:rPr>
              <a:t> </a:t>
            </a:r>
            <a:r>
              <a:rPr lang="ru-RU" sz="2200" dirty="0" err="1">
                <a:latin typeface="+mj-lt"/>
              </a:rPr>
              <a:t>поведінку</a:t>
            </a:r>
            <a:r>
              <a:rPr lang="ru-RU" sz="2200" dirty="0">
                <a:latin typeface="+mj-lt"/>
              </a:rPr>
              <a:t> та </a:t>
            </a:r>
            <a:r>
              <a:rPr lang="ru-RU" sz="2200" dirty="0" err="1">
                <a:latin typeface="+mj-lt"/>
              </a:rPr>
              <a:t>алкоголізм</a:t>
            </a:r>
            <a:r>
              <a:rPr lang="ru-RU" sz="2200" dirty="0">
                <a:latin typeface="+mj-lt"/>
              </a:rPr>
              <a:t>. </a:t>
            </a:r>
          </a:p>
          <a:p>
            <a:pPr algn="just"/>
            <a:endParaRPr lang="ru-RU" sz="2200" dirty="0">
              <a:latin typeface="+mj-lt"/>
            </a:endParaRPr>
          </a:p>
          <a:p>
            <a:pPr algn="just"/>
            <a:r>
              <a:rPr lang="ru-RU" sz="2200" dirty="0" err="1">
                <a:latin typeface="+mj-lt"/>
              </a:rPr>
              <a:t>Однак</a:t>
            </a:r>
            <a:r>
              <a:rPr lang="ru-RU" sz="2200" dirty="0">
                <a:latin typeface="+mj-lt"/>
              </a:rPr>
              <a:t> </a:t>
            </a:r>
            <a:r>
              <a:rPr lang="ru-RU" sz="2200" b="1" dirty="0" err="1">
                <a:latin typeface="+mj-lt"/>
              </a:rPr>
              <a:t>взаємозв</a:t>
            </a:r>
            <a:r>
              <a:rPr lang="en-US" sz="2200" b="1" dirty="0">
                <a:latin typeface="+mj-lt"/>
              </a:rPr>
              <a:t>’</a:t>
            </a:r>
            <a:r>
              <a:rPr lang="ru-RU" sz="2200" b="1" dirty="0" err="1">
                <a:latin typeface="+mj-lt"/>
              </a:rPr>
              <a:t>язок</a:t>
            </a:r>
            <a:r>
              <a:rPr lang="ru-RU" sz="2200" b="1" dirty="0">
                <a:latin typeface="+mj-lt"/>
              </a:rPr>
              <a:t> </a:t>
            </a:r>
            <a:r>
              <a:rPr lang="uk-UA" sz="2200" dirty="0">
                <a:latin typeface="+mj-lt"/>
              </a:rPr>
              <a:t>між даним синдромом та злочинністю </a:t>
            </a:r>
            <a:r>
              <a:rPr lang="ru-RU" sz="2200" b="1" dirty="0">
                <a:latin typeface="+mj-lt"/>
              </a:rPr>
              <a:t>не </a:t>
            </a:r>
            <a:r>
              <a:rPr lang="ru-RU" sz="2200" b="1" dirty="0" err="1">
                <a:latin typeface="+mj-lt"/>
              </a:rPr>
              <a:t>підтвердився</a:t>
            </a:r>
            <a:r>
              <a:rPr lang="ru-RU" sz="22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87859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C95E6-E0D2-4A81-928D-E7E75FC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cap="none" dirty="0"/>
              <a:t>Сучасні дослідження ролі генотипу та середовища у формуванні злочинності</a:t>
            </a:r>
            <a:endParaRPr lang="en-US" cap="non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9F4750-E72B-4421-AD5E-3AFF20154CB6}"/>
              </a:ext>
            </a:extLst>
          </p:cNvPr>
          <p:cNvSpPr txBox="1"/>
          <p:nvPr/>
        </p:nvSpPr>
        <p:spPr>
          <a:xfrm>
            <a:off x="331056" y="1988840"/>
            <a:ext cx="845081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/>
              <a:t>Оцінка </a:t>
            </a:r>
            <a:r>
              <a:rPr lang="uk-UA" sz="2000" dirty="0" err="1"/>
              <a:t>успадкованості</a:t>
            </a:r>
            <a:r>
              <a:rPr lang="uk-UA" sz="2000" dirty="0"/>
              <a:t> агресивної поведінки становить у середньому для популяції 50%, а кримінальної поведінки –               70–80%.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/>
              <a:t>Існує взаємозв'язок агресивної поведінки та генів, що контролюють проведення нервових імпульсів, розвиток та організацію нервової системи, а також генів, залучених до контролю когнітивних здібностей та розвиток психічних розладів.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uk-UA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2000" dirty="0"/>
              <a:t>Важливу роль у формуванні агресивної поведінки відіграє взаємодія генів та середовища, у якій розвивається індивід та формуються його соціальні відносини.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2184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404664"/>
            <a:ext cx="842493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Правовий егоцентризм («зловживання правом») 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– це така деформація правосвідомості, внаслідок якої особистість починає вважати себе «центром» правової системи. Для індивіда має цінність лише прагматичне знання законодавства, яке дозволить йому задовольнити власні потреби якісно та у найкоротший термін.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ідеалізм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характеризується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підвищеною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суспільстві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позитивними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емоціями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поведінкою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проте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обсяг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юридичних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недостатнім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об'єктивного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права.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фетішизм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виникає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при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підвищеному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надання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містичного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магічного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значення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захоплених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щодо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можливостей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правової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врегулювати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ушляхетнити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відносини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2601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524" y="188640"/>
            <a:ext cx="856895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/>
          </a:p>
          <a:p>
            <a:pPr algn="just"/>
            <a:r>
              <a:rPr lang="ru-RU" b="1" dirty="0"/>
              <a:t>Ген </a:t>
            </a:r>
            <a:r>
              <a:rPr lang="ru-RU" b="1" dirty="0" err="1"/>
              <a:t>воїна</a:t>
            </a:r>
            <a:r>
              <a:rPr lang="ru-RU" b="1" dirty="0"/>
              <a:t> (МАО-А) </a:t>
            </a:r>
            <a:r>
              <a:rPr lang="ru-RU" dirty="0" err="1"/>
              <a:t>або</a:t>
            </a:r>
            <a:r>
              <a:rPr lang="ru-RU" dirty="0"/>
              <a:t> ген,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кодує</a:t>
            </a:r>
            <a:r>
              <a:rPr lang="ru-RU" dirty="0"/>
              <a:t> </a:t>
            </a:r>
            <a:r>
              <a:rPr lang="ru-RU" dirty="0" err="1"/>
              <a:t>моноаміноксидазу</a:t>
            </a:r>
            <a:r>
              <a:rPr lang="ru-RU" dirty="0"/>
              <a:t> А (фермент,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розщеплює</a:t>
            </a:r>
            <a:r>
              <a:rPr lang="ru-RU" dirty="0"/>
              <a:t> </a:t>
            </a:r>
            <a:r>
              <a:rPr lang="ru-RU" dirty="0" err="1"/>
              <a:t>моноамінні</a:t>
            </a:r>
            <a:r>
              <a:rPr lang="ru-RU" dirty="0"/>
              <a:t> </a:t>
            </a:r>
            <a:r>
              <a:rPr lang="ru-RU" dirty="0" err="1"/>
              <a:t>нейромедіатори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ru-RU" dirty="0" err="1"/>
              <a:t>серотонін</a:t>
            </a:r>
            <a:r>
              <a:rPr lang="ru-RU" dirty="0"/>
              <a:t> та </a:t>
            </a:r>
            <a:r>
              <a:rPr lang="ru-RU" dirty="0" err="1"/>
              <a:t>норефінефрін</a:t>
            </a:r>
            <a:r>
              <a:rPr lang="ru-RU" dirty="0"/>
              <a:t>) </a:t>
            </a:r>
            <a:r>
              <a:rPr lang="ru-RU" dirty="0" err="1"/>
              <a:t>пов</a:t>
            </a:r>
            <a:r>
              <a:rPr lang="en-US" dirty="0"/>
              <a:t>’</a:t>
            </a:r>
            <a:r>
              <a:rPr lang="ru-RU" dirty="0" err="1"/>
              <a:t>язують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схильністю</a:t>
            </a:r>
            <a:r>
              <a:rPr lang="ru-RU" dirty="0"/>
              <a:t> до а</a:t>
            </a:r>
            <a:r>
              <a:rPr lang="en-US" dirty="0"/>
              <a:t>c</a:t>
            </a:r>
            <a:r>
              <a:rPr lang="uk-UA" dirty="0" err="1"/>
              <a:t>оціаль</a:t>
            </a:r>
            <a:r>
              <a:rPr lang="ru-RU" dirty="0" err="1"/>
              <a:t>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Форма гена,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b="1" dirty="0" err="1"/>
              <a:t>нижчу</a:t>
            </a:r>
            <a:r>
              <a:rPr lang="ru-RU" b="1" dirty="0"/>
              <a:t> </a:t>
            </a:r>
            <a:r>
              <a:rPr lang="ru-RU" b="1" dirty="0" err="1"/>
              <a:t>активність</a:t>
            </a:r>
            <a:r>
              <a:rPr lang="ru-RU" b="1" dirty="0"/>
              <a:t> ферменту МАО-А </a:t>
            </a:r>
            <a:r>
              <a:rPr lang="ru-RU" dirty="0"/>
              <a:t>в </a:t>
            </a:r>
            <a:r>
              <a:rPr lang="ru-RU" dirty="0" err="1"/>
              <a:t>організмі</a:t>
            </a:r>
            <a:r>
              <a:rPr lang="ru-RU" dirty="0"/>
              <a:t> (</a:t>
            </a:r>
            <a:r>
              <a:rPr lang="en-US" dirty="0"/>
              <a:t>MAOA-L)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достовірний</a:t>
            </a:r>
            <a:r>
              <a:rPr lang="ru-RU" dirty="0"/>
              <a:t> </a:t>
            </a:r>
            <a:r>
              <a:rPr lang="ru-RU" b="1" dirty="0" err="1"/>
              <a:t>зв'язок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насильницькими</a:t>
            </a:r>
            <a:r>
              <a:rPr lang="ru-RU" b="1" dirty="0"/>
              <a:t> </a:t>
            </a:r>
            <a:r>
              <a:rPr lang="ru-RU" b="1" dirty="0" err="1"/>
              <a:t>злочинами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високоактивної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(</a:t>
            </a:r>
            <a:r>
              <a:rPr lang="en-US" dirty="0"/>
              <a:t>MAOA-H).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чоловіки</a:t>
            </a:r>
            <a:r>
              <a:rPr lang="ru-RU" dirty="0"/>
              <a:t> та </a:t>
            </a:r>
            <a:r>
              <a:rPr lang="ru-RU" dirty="0" err="1"/>
              <a:t>жінки</a:t>
            </a:r>
            <a:r>
              <a:rPr lang="ru-RU" dirty="0"/>
              <a:t> не </a:t>
            </a:r>
            <a:r>
              <a:rPr lang="ru-RU" dirty="0" err="1"/>
              <a:t>різняться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за </a:t>
            </a:r>
            <a:r>
              <a:rPr lang="ru-RU" dirty="0" err="1"/>
              <a:t>даною</a:t>
            </a:r>
            <a:r>
              <a:rPr lang="ru-RU" dirty="0"/>
              <a:t> характеристикою. 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Існують також дослідження, які навпаки пов'язують високоактивну форму МАОА-</a:t>
            </a:r>
            <a:r>
              <a:rPr lang="en-US" dirty="0"/>
              <a:t>H</a:t>
            </a:r>
            <a:r>
              <a:rPr lang="uk-UA" dirty="0"/>
              <a:t> із хижацькою агресією (така асоціація показана у роботі зі злочинцями, які вчинили особливо тяжкі злочини). Однак вибірка нечисленна та потребує подальшого дослідження.</a:t>
            </a:r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хлопчиків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зазнавали</a:t>
            </a:r>
            <a:r>
              <a:rPr lang="ru-RU" dirty="0"/>
              <a:t> </a:t>
            </a:r>
            <a:r>
              <a:rPr lang="ru-RU" dirty="0" err="1"/>
              <a:t>жорстокого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в </a:t>
            </a:r>
            <a:r>
              <a:rPr lang="ru-RU" dirty="0" err="1"/>
              <a:t>сім'ї</a:t>
            </a:r>
            <a:r>
              <a:rPr lang="ru-RU" dirty="0"/>
              <a:t>,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низькоактивної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гена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схильні</a:t>
            </a:r>
            <a:r>
              <a:rPr lang="ru-RU" dirty="0"/>
              <a:t> до </a:t>
            </a:r>
            <a:r>
              <a:rPr lang="ru-RU" dirty="0" err="1"/>
              <a:t>асоціальних</a:t>
            </a:r>
            <a:r>
              <a:rPr lang="ru-RU" dirty="0"/>
              <a:t> </a:t>
            </a:r>
            <a:r>
              <a:rPr lang="ru-RU" dirty="0" err="1"/>
              <a:t>вчинків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носії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високоактивної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en-US" dirty="0"/>
              <a:t>.</a:t>
            </a:r>
            <a:r>
              <a:rPr lang="uk-UA" dirty="0"/>
              <a:t> </a:t>
            </a:r>
          </a:p>
          <a:p>
            <a:pPr algn="just"/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виросли</a:t>
            </a:r>
            <a:r>
              <a:rPr lang="ru-RU" dirty="0"/>
              <a:t> у </a:t>
            </a:r>
            <a:r>
              <a:rPr lang="ru-RU" dirty="0" err="1"/>
              <a:t>благополучних</a:t>
            </a:r>
            <a:r>
              <a:rPr lang="ru-RU" dirty="0"/>
              <a:t> </a:t>
            </a:r>
            <a:r>
              <a:rPr lang="ru-RU" dirty="0" err="1"/>
              <a:t>сім'ях</a:t>
            </a:r>
            <a:r>
              <a:rPr lang="ru-RU" dirty="0"/>
              <a:t>,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асоціальними</a:t>
            </a:r>
            <a:r>
              <a:rPr lang="ru-RU" dirty="0"/>
              <a:t> </a:t>
            </a:r>
            <a:r>
              <a:rPr lang="ru-RU" dirty="0" err="1"/>
              <a:t>нахилами</a:t>
            </a:r>
            <a:r>
              <a:rPr lang="ru-RU" dirty="0"/>
              <a:t> та геном МАО-А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. </a:t>
            </a:r>
            <a:r>
              <a:rPr lang="ru-RU" dirty="0" err="1"/>
              <a:t>Ймовірно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генетично</a:t>
            </a:r>
            <a:r>
              <a:rPr lang="ru-RU" dirty="0"/>
              <a:t> </a:t>
            </a:r>
            <a:r>
              <a:rPr lang="ru-RU" dirty="0" err="1"/>
              <a:t>обумовлену</a:t>
            </a:r>
            <a:r>
              <a:rPr lang="ru-RU" dirty="0"/>
              <a:t> </a:t>
            </a:r>
            <a:r>
              <a:rPr lang="ru-RU" dirty="0" err="1"/>
              <a:t>вразливість</a:t>
            </a:r>
            <a:r>
              <a:rPr lang="ru-RU" dirty="0"/>
              <a:t> (</a:t>
            </a:r>
            <a:r>
              <a:rPr lang="ru-RU" dirty="0" err="1"/>
              <a:t>незахищеність</a:t>
            </a:r>
            <a:r>
              <a:rPr lang="ru-RU" dirty="0"/>
              <a:t>)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несприятливих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93550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5915E4-77A8-4D9D-9E63-B60E3BBA8775}"/>
              </a:ext>
            </a:extLst>
          </p:cNvPr>
          <p:cNvSpPr txBox="1"/>
          <p:nvPr/>
        </p:nvSpPr>
        <p:spPr>
          <a:xfrm>
            <a:off x="467544" y="548680"/>
            <a:ext cx="820891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2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algn="just"/>
            <a:r>
              <a:rPr lang="ru-RU" sz="2000" dirty="0"/>
              <a:t>Були </a:t>
            </a:r>
            <a:r>
              <a:rPr lang="ru-RU" sz="2000" dirty="0" err="1"/>
              <a:t>досліджені</a:t>
            </a:r>
            <a:r>
              <a:rPr lang="ru-RU" sz="2000" dirty="0"/>
              <a:t> </a:t>
            </a:r>
            <a:r>
              <a:rPr lang="ru-RU" sz="2000" dirty="0" err="1"/>
              <a:t>різні</a:t>
            </a:r>
            <a:r>
              <a:rPr lang="ru-RU" sz="2000" dirty="0"/>
              <a:t> </a:t>
            </a:r>
            <a:r>
              <a:rPr lang="ru-RU" sz="2000" dirty="0" err="1"/>
              <a:t>варіанти</a:t>
            </a:r>
            <a:r>
              <a:rPr lang="ru-RU" sz="2000" dirty="0"/>
              <a:t> гена </a:t>
            </a:r>
            <a:r>
              <a:rPr lang="en-US" sz="2000" dirty="0"/>
              <a:t>SLC6A4</a:t>
            </a:r>
            <a:r>
              <a:rPr lang="uk-UA" sz="2000" dirty="0"/>
              <a:t> (</a:t>
            </a:r>
            <a:r>
              <a:rPr lang="ru-RU" sz="2000" dirty="0" err="1"/>
              <a:t>переносника</a:t>
            </a:r>
            <a:r>
              <a:rPr lang="ru-RU" sz="2000" dirty="0"/>
              <a:t> </a:t>
            </a:r>
            <a:r>
              <a:rPr lang="ru-RU" sz="2000" dirty="0" err="1"/>
              <a:t>зворотного</a:t>
            </a:r>
            <a:r>
              <a:rPr lang="ru-RU" sz="2000" dirty="0"/>
              <a:t> </a:t>
            </a:r>
            <a:r>
              <a:rPr lang="ru-RU" sz="2000" dirty="0" err="1"/>
              <a:t>захоплення</a:t>
            </a:r>
            <a:r>
              <a:rPr lang="ru-RU" sz="2000" dirty="0"/>
              <a:t> </a:t>
            </a:r>
            <a:r>
              <a:rPr lang="ru-RU" sz="2000" dirty="0" err="1"/>
              <a:t>серотоніну</a:t>
            </a:r>
            <a:r>
              <a:rPr lang="ru-RU" sz="2000" dirty="0"/>
              <a:t>)</a:t>
            </a:r>
            <a:r>
              <a:rPr lang="en-US" sz="2000" dirty="0"/>
              <a:t> </a:t>
            </a:r>
            <a:r>
              <a:rPr lang="ru-RU" sz="2000" dirty="0"/>
              <a:t>на предмет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зв'язку</a:t>
            </a:r>
            <a:r>
              <a:rPr lang="ru-RU" sz="2000" dirty="0"/>
              <a:t> з</a:t>
            </a:r>
            <a:r>
              <a:rPr lang="uk-UA" sz="2000" dirty="0"/>
              <a:t>і</a:t>
            </a:r>
            <a:r>
              <a:rPr lang="ru-RU" sz="2000" dirty="0"/>
              <a:t> </a:t>
            </a:r>
            <a:r>
              <a:rPr lang="ru-RU" sz="2000" dirty="0" err="1"/>
              <a:t>злочинною</a:t>
            </a:r>
            <a:r>
              <a:rPr lang="ru-RU" sz="2000" dirty="0"/>
              <a:t> </a:t>
            </a:r>
            <a:r>
              <a:rPr lang="ru-RU" sz="2000" dirty="0" err="1"/>
              <a:t>поведінкою</a:t>
            </a:r>
            <a:r>
              <a:rPr lang="ru-RU" sz="2000" dirty="0"/>
              <a:t>. </a:t>
            </a:r>
            <a:r>
              <a:rPr lang="ru-RU" sz="2000" dirty="0" err="1"/>
              <a:t>Результати</a:t>
            </a:r>
            <a:r>
              <a:rPr lang="ru-RU" sz="2000" dirty="0"/>
              <a:t> низки </a:t>
            </a:r>
            <a:r>
              <a:rPr lang="ru-RU" sz="2000" dirty="0" err="1"/>
              <a:t>досліджень</a:t>
            </a:r>
            <a:r>
              <a:rPr lang="ru-RU" sz="2000" dirty="0"/>
              <a:t> </a:t>
            </a:r>
            <a:r>
              <a:rPr lang="ru-RU" sz="2000" dirty="0" err="1"/>
              <a:t>підтвердили</a:t>
            </a:r>
            <a:r>
              <a:rPr lang="ru-RU" sz="2000" dirty="0"/>
              <a:t> </a:t>
            </a:r>
            <a:r>
              <a:rPr lang="ru-RU" sz="2000" b="1" dirty="0" err="1"/>
              <a:t>взаємозв'язок</a:t>
            </a:r>
            <a:r>
              <a:rPr lang="ru-RU" sz="2000" b="1" dirty="0"/>
              <a:t> короткого </a:t>
            </a:r>
            <a:r>
              <a:rPr lang="ru-RU" sz="2000" b="1" dirty="0" err="1"/>
              <a:t>аллеля</a:t>
            </a:r>
            <a:r>
              <a:rPr lang="ru-RU" sz="2000" b="1" dirty="0"/>
              <a:t> </a:t>
            </a:r>
            <a:r>
              <a:rPr lang="en-US" sz="2000" b="1" dirty="0"/>
              <a:t>S </a:t>
            </a:r>
            <a:r>
              <a:rPr lang="ru-RU" sz="2000" b="1" dirty="0"/>
              <a:t>гена </a:t>
            </a:r>
            <a:r>
              <a:rPr lang="en-US" sz="2000" b="1" dirty="0"/>
              <a:t>SLC6A4 </a:t>
            </a:r>
            <a:r>
              <a:rPr lang="ru-RU" sz="2000" dirty="0"/>
              <a:t>і </a:t>
            </a:r>
            <a:r>
              <a:rPr lang="ru-RU" sz="2000" dirty="0" err="1"/>
              <a:t>підвищеного</a:t>
            </a:r>
            <a:r>
              <a:rPr lang="ru-RU" sz="2000" dirty="0"/>
              <a:t> </a:t>
            </a:r>
            <a:r>
              <a:rPr lang="ru-RU" sz="2000" dirty="0" err="1"/>
              <a:t>ризику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b="1" dirty="0" err="1"/>
              <a:t>реактивної</a:t>
            </a:r>
            <a:r>
              <a:rPr lang="ru-RU" sz="2000" b="1" dirty="0"/>
              <a:t> </a:t>
            </a:r>
            <a:r>
              <a:rPr lang="ru-RU" sz="2000" b="1" dirty="0" err="1"/>
              <a:t>агресивної</a:t>
            </a:r>
            <a:r>
              <a:rPr lang="ru-RU" sz="2000" b="1" dirty="0"/>
              <a:t>, а </a:t>
            </a:r>
            <a:r>
              <a:rPr lang="ru-RU" sz="2000" b="1" dirty="0" err="1"/>
              <a:t>також</a:t>
            </a:r>
            <a:r>
              <a:rPr lang="ru-RU" sz="2000" b="1" dirty="0"/>
              <a:t> </a:t>
            </a:r>
            <a:r>
              <a:rPr lang="ru-RU" sz="2000" b="1" dirty="0" err="1"/>
              <a:t>антисоціальної</a:t>
            </a:r>
            <a:r>
              <a:rPr lang="ru-RU" sz="2000" b="1" dirty="0"/>
              <a:t> </a:t>
            </a:r>
            <a:r>
              <a:rPr lang="ru-RU" sz="2000" b="1" dirty="0" err="1"/>
              <a:t>поведінки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 err="1"/>
              <a:t>Крім</a:t>
            </a:r>
            <a:r>
              <a:rPr lang="ru-RU" sz="2000" dirty="0"/>
              <a:t> того,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встановлено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стресові</a:t>
            </a:r>
            <a:r>
              <a:rPr lang="ru-RU" sz="2000" dirty="0"/>
              <a:t> </a:t>
            </a:r>
            <a:r>
              <a:rPr lang="ru-RU" sz="2000" dirty="0" err="1"/>
              <a:t>події</a:t>
            </a:r>
            <a:r>
              <a:rPr lang="ru-RU" sz="2000" dirty="0"/>
              <a:t> в </a:t>
            </a:r>
            <a:r>
              <a:rPr lang="ru-RU" sz="2000" dirty="0" err="1"/>
              <a:t>ранньому</a:t>
            </a:r>
            <a:r>
              <a:rPr lang="ru-RU" sz="2000" dirty="0"/>
              <a:t> </a:t>
            </a:r>
            <a:r>
              <a:rPr lang="ru-RU" sz="2000" dirty="0" err="1"/>
              <a:t>дитинстві</a:t>
            </a:r>
            <a:r>
              <a:rPr lang="ru-RU" sz="2000" dirty="0"/>
              <a:t> </a:t>
            </a:r>
            <a:r>
              <a:rPr lang="ru-RU" sz="2000" dirty="0" err="1"/>
              <a:t>значною</a:t>
            </a:r>
            <a:r>
              <a:rPr lang="ru-RU" sz="2000" dirty="0"/>
              <a:t> </a:t>
            </a:r>
            <a:r>
              <a:rPr lang="ru-RU" sz="2000" dirty="0" err="1"/>
              <a:t>мірою</a:t>
            </a:r>
            <a:r>
              <a:rPr lang="ru-RU" sz="2000" dirty="0"/>
              <a:t> </a:t>
            </a:r>
            <a:r>
              <a:rPr lang="ru-RU" sz="2000" dirty="0" err="1"/>
              <a:t>впливають</a:t>
            </a:r>
            <a:r>
              <a:rPr lang="ru-RU" sz="2000" dirty="0"/>
              <a:t> на </a:t>
            </a:r>
            <a:r>
              <a:rPr lang="ru-RU" sz="2000" dirty="0" err="1"/>
              <a:t>зв'язок</a:t>
            </a:r>
            <a:r>
              <a:rPr lang="ru-RU" sz="2000" dirty="0"/>
              <a:t> </a:t>
            </a:r>
            <a:r>
              <a:rPr lang="en-US" sz="2000" dirty="0"/>
              <a:t>S-</a:t>
            </a:r>
            <a:r>
              <a:rPr lang="ru-RU" sz="2000" dirty="0" err="1"/>
              <a:t>алелю</a:t>
            </a:r>
            <a:r>
              <a:rPr lang="ru-RU" sz="2000" dirty="0"/>
              <a:t> з </a:t>
            </a:r>
            <a:r>
              <a:rPr lang="ru-RU" sz="2000" dirty="0" err="1"/>
              <a:t>формуванням</a:t>
            </a:r>
            <a:r>
              <a:rPr lang="ru-RU" sz="2000" dirty="0"/>
              <a:t> </a:t>
            </a:r>
            <a:r>
              <a:rPr lang="ru-RU" sz="2000" dirty="0" err="1"/>
              <a:t>насильницької</a:t>
            </a:r>
            <a:r>
              <a:rPr lang="ru-RU" sz="2000" dirty="0"/>
              <a:t> та </a:t>
            </a:r>
            <a:r>
              <a:rPr lang="ru-RU" sz="2000" dirty="0" err="1"/>
              <a:t>антисоціальної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.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Є </a:t>
            </a:r>
            <a:r>
              <a:rPr lang="ru-RU" sz="2000" dirty="0" err="1"/>
              <a:t>дані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зв’язку</a:t>
            </a:r>
            <a:r>
              <a:rPr lang="ru-RU" sz="2000" dirty="0"/>
              <a:t> </a:t>
            </a:r>
            <a:r>
              <a:rPr lang="ru-RU" sz="2000" dirty="0" err="1"/>
              <a:t>підвищеного</a:t>
            </a:r>
            <a:r>
              <a:rPr lang="ru-RU" sz="2000" dirty="0"/>
              <a:t>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дофаміну</a:t>
            </a:r>
            <a:r>
              <a:rPr lang="ru-RU" sz="2000" dirty="0"/>
              <a:t> та </a:t>
            </a:r>
            <a:r>
              <a:rPr lang="ru-RU" sz="2000" dirty="0" err="1"/>
              <a:t>імпульсивної</a:t>
            </a:r>
            <a:r>
              <a:rPr lang="ru-RU" sz="2000" dirty="0"/>
              <a:t> (</a:t>
            </a:r>
            <a:r>
              <a:rPr lang="ru-RU" sz="2000" dirty="0" err="1"/>
              <a:t>реактивної</a:t>
            </a:r>
            <a:r>
              <a:rPr lang="ru-RU" sz="2000" dirty="0"/>
              <a:t>) </a:t>
            </a:r>
            <a:r>
              <a:rPr lang="ru-RU" sz="2000" dirty="0" err="1"/>
              <a:t>агресивної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. </a:t>
            </a:r>
            <a:r>
              <a:rPr lang="ru-RU" sz="2000" dirty="0" err="1"/>
              <a:t>Однак</a:t>
            </a:r>
            <a:r>
              <a:rPr lang="ru-RU" sz="2000" dirty="0"/>
              <a:t> у </a:t>
            </a:r>
            <a:r>
              <a:rPr lang="ru-RU" sz="2000" dirty="0" err="1"/>
              <a:t>існуючих</a:t>
            </a:r>
            <a:r>
              <a:rPr lang="ru-RU" sz="2000" dirty="0"/>
              <a:t> </a:t>
            </a:r>
            <a:r>
              <a:rPr lang="ru-RU" sz="2000" dirty="0" err="1"/>
              <a:t>дослідженнях</a:t>
            </a:r>
            <a:r>
              <a:rPr lang="ru-RU" sz="2000" dirty="0"/>
              <a:t> </a:t>
            </a:r>
            <a:r>
              <a:rPr lang="ru-RU" sz="2000" dirty="0" err="1"/>
              <a:t>вплив</a:t>
            </a:r>
            <a:r>
              <a:rPr lang="ru-RU" sz="2000" dirty="0"/>
              <a:t> </a:t>
            </a:r>
            <a:r>
              <a:rPr lang="ru-RU" sz="2000" dirty="0" err="1"/>
              <a:t>експресії</a:t>
            </a:r>
            <a:r>
              <a:rPr lang="ru-RU" sz="2000" dirty="0"/>
              <a:t> гена </a:t>
            </a:r>
            <a:r>
              <a:rPr lang="ru-RU" sz="2000" dirty="0" err="1"/>
              <a:t>переносника</a:t>
            </a:r>
            <a:r>
              <a:rPr lang="ru-RU" sz="2000" dirty="0"/>
              <a:t> </a:t>
            </a:r>
            <a:r>
              <a:rPr lang="ru-RU" sz="2000" dirty="0" err="1"/>
              <a:t>дофаміну</a:t>
            </a:r>
            <a:r>
              <a:rPr lang="ru-RU" sz="2000" dirty="0"/>
              <a:t> </a:t>
            </a:r>
            <a:r>
              <a:rPr lang="en-US" sz="2000" dirty="0"/>
              <a:t>SLC6A3 </a:t>
            </a:r>
            <a:r>
              <a:rPr lang="ru-RU" sz="2000" dirty="0"/>
              <a:t>на </a:t>
            </a:r>
            <a:r>
              <a:rPr lang="ru-RU" sz="2000" dirty="0" err="1"/>
              <a:t>розвиток</a:t>
            </a:r>
            <a:r>
              <a:rPr lang="ru-RU" sz="2000" dirty="0"/>
              <a:t> </a:t>
            </a:r>
            <a:r>
              <a:rPr lang="ru-RU" sz="2000" dirty="0" err="1"/>
              <a:t>антисоціальної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</a:t>
            </a:r>
            <a:r>
              <a:rPr lang="ru-RU" sz="2000" dirty="0" err="1"/>
              <a:t>залишається</a:t>
            </a:r>
            <a:r>
              <a:rPr lang="ru-RU" sz="2000" dirty="0"/>
              <a:t> </a:t>
            </a:r>
            <a:r>
              <a:rPr lang="ru-RU" sz="2000" dirty="0" err="1"/>
              <a:t>недоведеним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81275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9C6CF-E681-4B55-96B8-E32ABE81A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</a:t>
            </a:r>
            <a:r>
              <a:rPr lang="ru-RU" cap="none" dirty="0"/>
              <a:t>оль </a:t>
            </a:r>
            <a:r>
              <a:rPr lang="ru-RU" cap="none" dirty="0" err="1"/>
              <a:t>соц</a:t>
            </a:r>
            <a:r>
              <a:rPr lang="uk-UA" cap="none" dirty="0" err="1"/>
              <a:t>іального</a:t>
            </a:r>
            <a:r>
              <a:rPr lang="uk-UA" cap="none" dirty="0"/>
              <a:t> середовища у формуванні злочинної поведінки</a:t>
            </a:r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CA70C4-DABD-432E-B830-C4840938E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128" y="1988840"/>
            <a:ext cx="8229600" cy="4373563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1000"/>
              </a:spcBef>
            </a:pPr>
            <a:r>
              <a:rPr lang="ru-RU" dirty="0">
                <a:solidFill>
                  <a:schemeClr val="tx1"/>
                </a:solidFill>
                <a:latin typeface="+mj-lt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формуванні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злочинної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однаково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важливу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роль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відіграють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генетична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складова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близько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50%)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середовище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близько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50%).</a:t>
            </a:r>
          </a:p>
          <a:p>
            <a:pPr algn="just">
              <a:spcBef>
                <a:spcPts val="1000"/>
              </a:spcBef>
            </a:pPr>
            <a:r>
              <a:rPr lang="ru-RU" dirty="0" err="1">
                <a:solidFill>
                  <a:schemeClr val="tx1"/>
                </a:solidFill>
                <a:latin typeface="+mj-lt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МЗ та ДЗ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близнюків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показало,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що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загальне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середовище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культурний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членів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сім'ї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сусідів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соціально-економічний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статус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сім'ї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ін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.)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відіграє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головну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роль при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формуванні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особистості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її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схильності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протиправної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>
              <a:spcBef>
                <a:spcPts val="1000"/>
              </a:spcBef>
            </a:pPr>
            <a:r>
              <a:rPr lang="ru-RU" dirty="0">
                <a:solidFill>
                  <a:schemeClr val="tx1"/>
                </a:solidFill>
                <a:latin typeface="+mj-lt"/>
              </a:rPr>
              <a:t>У людей,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пережили в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дитинстві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сильні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стреси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зазнали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зневаги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насильства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антисоціальна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поведінка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формується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декілька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разів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частіше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у людей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із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благополучним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j-lt"/>
              </a:rPr>
              <a:t>дитинством</a:t>
            </a:r>
            <a:r>
              <a:rPr lang="ru-RU" dirty="0">
                <a:solidFill>
                  <a:schemeClr val="tx1"/>
                </a:solidFill>
                <a:latin typeface="+mj-lt"/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26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7048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конформізм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заснований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сучасного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законодавства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поведінці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але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байдужому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ставленні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відсутності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інтересу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нейтральному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Правовий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реалізм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спирається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повноту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позитивні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емоції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високе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оцінювання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значущості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законів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регуляції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соціальних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відносин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Правовому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реалізму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властиві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почуття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правового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обов'язку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відповідальності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законності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дій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поваги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до права,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солідарності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вимогами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права. Людина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обирає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виключно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правомірну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поведінку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готова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дотримуватися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правових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розпоряджень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5783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568952" cy="578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Чинники, що впливають на правову психологію населення</a:t>
            </a:r>
          </a:p>
          <a:p>
            <a:pPr algn="ctr"/>
            <a:endParaRPr lang="uk-U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Фонові чинники: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менталітет народу, історичні, етнічні, культурні, національні, релігійні та інші особливості населення;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суспільна психологія, характерна для населення країни, регіону, населеного пункту, групи;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діяльність ЗМІ, панівні суспільні думки, настрої, прагнення;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ставлення населення до радикальних процесів і змін, що відбуваються в країні;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психологічні особливості панівного способу життя та ступінь задоволеності ним;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взаємини між різними гілками влади та якість їхньої взаємодії;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психологія людей і груп, що працюють в органах державної влади, що виявляється в їхній діяльності та ін.;</a:t>
            </a:r>
          </a:p>
          <a:p>
            <a:pPr marL="3540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авторитет державної влади;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3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4"/>
            <a:ext cx="8064896" cy="4859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психологічна контактність (близькість) влади та народу, оцінка її у громадській думці народу;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ставлення населення до процесів і змін, що відбуваються в країні;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рівень соціальної культури та суспільної активності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взаємини між різними групами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рівень духовності населення та взаємовідносини між різними релігійними конфесіями;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стан економіки та рівень життя населення;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міцність інституту сім'ї;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стан системи освіти та науки;</a:t>
            </a:r>
          </a:p>
          <a:p>
            <a:pPr marL="176213" indent="-176213">
              <a:lnSpc>
                <a:spcPct val="120000"/>
              </a:lnSpc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• вся система роботи з населенням, особливо з підростаючим поколінням.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691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Правові чинники </a:t>
            </a:r>
          </a:p>
          <a:p>
            <a:pPr algn="ctr"/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(пов'язані з правовою системою, її урегульованістю та станом, цілеспрямованою діяльністю юридичних органів, громадських формувань та приватних структур, що функціонують на користь зміцнення законності та правопорядку):</a:t>
            </a:r>
          </a:p>
          <a:p>
            <a:pPr algn="just"/>
            <a:endParaRPr lang="uk-UA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досконалість та надійність функціонування всієї системи правового регулювання;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психологія персоналу всіх законодавчих, правоохоронних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правовиконавчих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органів (юстиції, судів, поліції, внутрішніх військ, митниці, податкової поліції та ін.);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психологія особистості працівників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рівень юридико-психологічної підготовленості працівників правоохоронних органів;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юридичної освіти та ступінь правової сформованості випускників як особистостей;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соціальне сприйняття, оцінювання населенням правильності побудови та ступеня успішності діяльності правової системи;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5556" y="980728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ступінь схвалення населенням правових установлень, вкладених у боротьбу зі злочинністю;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думка населення про стан законності, злочинності, рівень правової захищеності громадян;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громадська думка громадян щодо питань ефективності діяльності правоохоронних органів, про людей, які працюють у них, їх корумпованості та чесності;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авторитет усіх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у населення;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взаємини та спілкування персоналу органів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правоохорони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з населенням;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усіх напрямків роботи з профілактики правопорушень та злочинів, особливо серед неповнолітніх;</a:t>
            </a:r>
          </a:p>
          <a:p>
            <a:pPr marL="4318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ефективність системи виконання покарань та 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постпенітенціарної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роботи з профілактики рецидивної злочинності.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703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риміногенні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чинники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чинники, що сприяють </a:t>
            </a:r>
            <a:r>
              <a:rPr lang="uk-UA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зарожденню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 та розвитку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правопорушної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поведінки</a:t>
            </a:r>
            <a:r>
              <a:rPr lang="uk-UA" sz="2000" i="1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правовий нігілізм, падіння авторитету норм права у значної частини населення;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падіння престижу чесної праці;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заразливість для населення прикладів швидкого і легкого збагачення людей з низьким рівнем освіченості, культури та моральності, які нажили матеріальний стан нечесним шляхом;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загострені взаємини між різними групами населення (соціальними, професійними, національними, релігійними та ін.);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падіння авторитету органів правопорядку;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тривожні чутки, збуджений натовп, паніка;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феномен "бізнесу влади", пов'язаний з фактичним багатством життя людей, що перебувають при владі, великою кількістю у них різних пільг та привілеїв;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широке поширення шантажу, залякування, психологічного насильства, зокрема у сфері судочинства;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192030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1161</TotalTime>
  <Words>2937</Words>
  <Application>Microsoft Office PowerPoint</Application>
  <PresentationFormat>Экран (4:3)</PresentationFormat>
  <Paragraphs>250</Paragraphs>
  <Slides>32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32</vt:i4>
      </vt:variant>
    </vt:vector>
  </HeadingPairs>
  <TitlesOfParts>
    <vt:vector size="43" baseType="lpstr">
      <vt:lpstr>Arial</vt:lpstr>
      <vt:lpstr>Book Antiqua</vt:lpstr>
      <vt:lpstr>Calibri</vt:lpstr>
      <vt:lpstr>Century Gothic</vt:lpstr>
      <vt:lpstr>Courier New</vt:lpstr>
      <vt:lpstr>Roboto</vt:lpstr>
      <vt:lpstr>Wingdings</vt:lpstr>
      <vt:lpstr>Тема Office</vt:lpstr>
      <vt:lpstr>1_Тема Office</vt:lpstr>
      <vt:lpstr>Аптека</vt:lpstr>
      <vt:lpstr>Ясность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КримІнальна психологІя</vt:lpstr>
      <vt:lpstr>Кримінальний кодекс України Кримінальний процесуальний  кодекс України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ТеорІЇ ЗЛОЧИННОЇ ПОВЕДІНКИ</vt:lpstr>
      <vt:lpstr>БІологІчНІ ТА БІОСОЦІАЛЬНІ концепцІЇ ОСОБИСТОСТІ ЗЛОЧИНЦЯ </vt:lpstr>
      <vt:lpstr>Презентация PowerPoint</vt:lpstr>
      <vt:lpstr>Презентация PowerPoint</vt:lpstr>
      <vt:lpstr>КримІнальна антропологІя</vt:lpstr>
      <vt:lpstr>Презентация PowerPoint</vt:lpstr>
      <vt:lpstr>Презентация PowerPoint</vt:lpstr>
      <vt:lpstr>Дослідження злочинності близнюків</vt:lpstr>
      <vt:lpstr>ХромосомнІ аномалІЇ ТА ЗЛОЧИННІсть </vt:lpstr>
      <vt:lpstr>Презентация PowerPoint</vt:lpstr>
      <vt:lpstr>Сучасні дослідження ролі генотипу та середовища у формуванні злочинності</vt:lpstr>
      <vt:lpstr>Презентация PowerPoint</vt:lpstr>
      <vt:lpstr>Презентация PowerPoint</vt:lpstr>
      <vt:lpstr>Роль соціального середовища у формуванні злочинної поведінки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Криминальная психология</dc:title>
  <dc:creator>N &amp; Y</dc:creator>
  <cp:lastModifiedBy>Natalia Kalaitan</cp:lastModifiedBy>
  <cp:revision>59</cp:revision>
  <dcterms:created xsi:type="dcterms:W3CDTF">2021-02-21T19:06:57Z</dcterms:created>
  <dcterms:modified xsi:type="dcterms:W3CDTF">2023-02-15T19:26:14Z</dcterms:modified>
</cp:coreProperties>
</file>