
<file path=[Content_Types].xml><?xml version="1.0" encoding="utf-8"?>
<Types xmlns="http://schemas.openxmlformats.org/package/2006/content-types">
  <Default Extension="jfif" ContentType="image/jpeg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75" r:id="rId2"/>
    <p:sldId id="276" r:id="rId3"/>
    <p:sldId id="278" r:id="rId4"/>
    <p:sldId id="277" r:id="rId5"/>
    <p:sldId id="279" r:id="rId6"/>
    <p:sldId id="280" r:id="rId7"/>
    <p:sldId id="281" r:id="rId8"/>
    <p:sldId id="282" r:id="rId9"/>
    <p:sldId id="283" r:id="rId10"/>
    <p:sldId id="284" r:id="rId11"/>
    <p:sldId id="285" r:id="rId12"/>
    <p:sldId id="286" r:id="rId13"/>
    <p:sldId id="287" r:id="rId14"/>
    <p:sldId id="288" r:id="rId15"/>
    <p:sldId id="289" r:id="rId16"/>
    <p:sldId id="290" r:id="rId17"/>
    <p:sldId id="291" r:id="rId18"/>
    <p:sldId id="292" r:id="rId19"/>
    <p:sldId id="293" r:id="rId20"/>
    <p:sldId id="294" r:id="rId2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4493" autoAdjust="0"/>
    <p:restoredTop sz="94660"/>
  </p:normalViewPr>
  <p:slideViewPr>
    <p:cSldViewPr snapToGrid="0">
      <p:cViewPr varScale="1">
        <p:scale>
          <a:sx n="78" d="100"/>
          <a:sy n="78" d="100"/>
        </p:scale>
        <p:origin x="2030" y="9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1102240" y="2386744"/>
            <a:ext cx="693952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500">
                <a:solidFill>
                  <a:srgbClr val="262626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21396" y="4352544"/>
            <a:ext cx="5101209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1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19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A62594-4C97-4062-8A63-C71EA7737A25}" type="datetimeFigureOut">
              <a:rPr lang="en-US" smtClean="0"/>
              <a:t>4/4/2023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4CC29-F90F-4231-8158-40E2B66AA9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331536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A62594-4C97-4062-8A63-C71EA7737A25}" type="datetimeFigureOut">
              <a:rPr lang="en-US" smtClean="0"/>
              <a:t>4/4/2023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4CC29-F90F-4231-8158-40E2B66AA9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02675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89834" y="937260"/>
            <a:ext cx="1053966" cy="4983480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606046" y="937260"/>
            <a:ext cx="4716174" cy="498348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A62594-4C97-4062-8A63-C71EA7737A25}" type="datetimeFigureOut">
              <a:rPr lang="en-US" smtClean="0"/>
              <a:t>4/4/2023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4CC29-F90F-4231-8158-40E2B66AA9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05926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A62594-4C97-4062-8A63-C71EA7737A25}" type="datetimeFigureOut">
              <a:rPr lang="en-US" smtClean="0"/>
              <a:t>4/4/2023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4CC29-F90F-4231-8158-40E2B66AA9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31005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106424" y="2386744"/>
            <a:ext cx="6940296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500">
                <a:solidFill>
                  <a:srgbClr val="262626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1396" y="4352465"/>
            <a:ext cx="5101209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1900">
                <a:solidFill>
                  <a:schemeClr val="tx1"/>
                </a:solidFill>
              </a:defRPr>
            </a:lvl1pPr>
            <a:lvl2pPr marL="457200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A62594-4C97-4062-8A63-C71EA7737A25}" type="datetimeFigureOut">
              <a:rPr lang="en-US" smtClean="0"/>
              <a:t>4/4/2023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4CC29-F90F-4231-8158-40E2B66AA9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196446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2239" y="2638044"/>
            <a:ext cx="3288023" cy="310198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3737" y="2638044"/>
            <a:ext cx="3290516" cy="310198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A62594-4C97-4062-8A63-C71EA7737A25}" type="datetimeFigureOut">
              <a:rPr lang="en-US" smtClean="0"/>
              <a:t>4/4/2023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4CC29-F90F-4231-8158-40E2B66AA9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00327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2239" y="2313434"/>
            <a:ext cx="3288024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2239" y="3143250"/>
            <a:ext cx="3288024" cy="2596776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3737" y="3143250"/>
            <a:ext cx="3290516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4753737" y="2313434"/>
            <a:ext cx="3290516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A62594-4C97-4062-8A63-C71EA7737A25}" type="datetimeFigureOut">
              <a:rPr lang="en-US" smtClean="0"/>
              <a:t>4/4/2023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4CC29-F90F-4231-8158-40E2B66AA983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89004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A62594-4C97-4062-8A63-C71EA7737A25}" type="datetimeFigureOut">
              <a:rPr lang="en-US" smtClean="0"/>
              <a:t>4/4/2023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4CC29-F90F-4231-8158-40E2B66AA9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54286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A62594-4C97-4062-8A63-C71EA7737A25}" type="datetimeFigureOut">
              <a:rPr lang="en-US" smtClean="0"/>
              <a:t>4/4/2023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4CC29-F90F-4231-8158-40E2B66AA9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61709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457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640703" y="2243829"/>
            <a:ext cx="3290594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100">
                <a:solidFill>
                  <a:srgbClr val="262626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52060" y="804672"/>
            <a:ext cx="361188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2965" y="3549918"/>
            <a:ext cx="284607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A62594-4C97-4062-8A63-C71EA7737A25}" type="datetimeFigureOut">
              <a:rPr lang="en-US" smtClean="0"/>
              <a:t>4/4/2023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640703" y="6236208"/>
            <a:ext cx="3806398" cy="320040"/>
          </a:xfrm>
        </p:spPr>
        <p:txBody>
          <a:bodyPr>
            <a:normAutofit/>
          </a:bodyPr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4CC29-F90F-4231-8158-40E2B66AA9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40669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1" y="0"/>
            <a:ext cx="4571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640080" y="2243828"/>
            <a:ext cx="3291840" cy="1143000"/>
          </a:xfrm>
          <a:solidFill>
            <a:srgbClr val="FFFFFF"/>
          </a:solidFill>
          <a:ln>
            <a:solidFill>
              <a:srgbClr val="262626"/>
            </a:solidFill>
          </a:ln>
        </p:spPr>
        <p:txBody>
          <a:bodyPr anchor="ctr" anchorCtr="1">
            <a:noAutofit/>
          </a:bodyPr>
          <a:lstStyle>
            <a:lvl1pPr>
              <a:defRPr sz="2100">
                <a:solidFill>
                  <a:srgbClr val="262626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72000" y="-42172"/>
            <a:ext cx="4576573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2965" y="3549919"/>
            <a:ext cx="284607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0EA62594-4C97-4062-8A63-C71EA7737A25}" type="datetimeFigureOut">
              <a:rPr lang="en-US" smtClean="0"/>
              <a:t>4/4/2023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640080" y="6236208"/>
            <a:ext cx="3803904" cy="320040"/>
          </a:xfrm>
        </p:spPr>
        <p:txBody>
          <a:bodyPr>
            <a:normAutofit/>
          </a:bodyPr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4CC29-F90F-4231-8158-40E2B66AA9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01517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1606045" y="964692"/>
            <a:ext cx="5937755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6045" y="2638045"/>
            <a:ext cx="5937755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78943" y="6238816"/>
            <a:ext cx="2065310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0EA62594-4C97-4062-8A63-C71EA7737A25}" type="datetimeFigureOut">
              <a:rPr lang="en-US" smtClean="0"/>
              <a:t>4/4/2023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02239" y="6236208"/>
            <a:ext cx="4556664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40112" y="6217920"/>
            <a:ext cx="365760" cy="365760"/>
          </a:xfrm>
          <a:prstGeom prst="ellipse">
            <a:avLst/>
          </a:prstGeom>
          <a:solidFill>
            <a:srgbClr val="1D1D1D">
              <a:alpha val="69804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EB84CC29-F90F-4231-8158-40E2B66AA9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94925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600" kern="1200" cap="all" spc="200" baseline="0">
          <a:solidFill>
            <a:srgbClr val="262626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44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59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28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fif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1F6B6475-5410-AC5B-C691-53EEA1EA9A34}"/>
              </a:ext>
            </a:extLst>
          </p:cNvPr>
          <p:cNvSpPr txBox="1"/>
          <p:nvPr/>
        </p:nvSpPr>
        <p:spPr>
          <a:xfrm>
            <a:off x="403122" y="426899"/>
            <a:ext cx="8337755" cy="66464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ru-RU" sz="24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Наймані</a:t>
            </a:r>
            <a:r>
              <a:rPr lang="ru-RU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вбивці</a:t>
            </a:r>
            <a:r>
              <a:rPr lang="ru-RU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ru-RU" sz="24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кілери</a:t>
            </a:r>
            <a:r>
              <a:rPr lang="ru-RU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ru-RU" sz="2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lnSpc>
                <a:spcPct val="107000"/>
              </a:lnSpc>
              <a:buFont typeface="Wingdings" panose="05000000000000000000" pitchFamily="2" charset="2"/>
              <a:buChar char="ü"/>
            </a:pP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складі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злочинного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організованого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угруповання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наявність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матеріальних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організаційних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ресурсів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переважання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корисливої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мотивації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більш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високий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рівень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агресивності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порівняно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з другою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категорією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кілерів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</a:p>
          <a:p>
            <a:pPr marL="285750" indent="-285750" algn="just">
              <a:lnSpc>
                <a:spcPct val="107000"/>
              </a:lnSpc>
              <a:buFont typeface="Wingdings" panose="05000000000000000000" pitchFamily="2" charset="2"/>
              <a:buChar char="ü"/>
            </a:pP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якості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«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професіоналів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»,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які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діють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автономно і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конспіративно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r>
              <a:rPr lang="uk-UA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marL="285750" indent="-285750" algn="just">
              <a:lnSpc>
                <a:spcPct val="107000"/>
              </a:lnSpc>
              <a:buFont typeface="Wingdings" panose="05000000000000000000" pitchFamily="2" charset="2"/>
              <a:buChar char="ü"/>
            </a:pPr>
            <a:r>
              <a:rPr lang="uk-UA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рофесіонали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які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отримали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необхідну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підготовку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в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армії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у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бойових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діях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тощо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</a:p>
          <a:p>
            <a:pPr marL="285750" indent="-285750" algn="just">
              <a:lnSpc>
                <a:spcPct val="107000"/>
              </a:lnSpc>
              <a:buFont typeface="Wingdings" panose="05000000000000000000" pitchFamily="2" charset="2"/>
              <a:buChar char="ü"/>
            </a:pP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підлітковому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та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юнацькому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віці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участь у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групових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бійках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злочинних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угрупованнях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тощо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285750" indent="-285750" algn="just">
              <a:lnSpc>
                <a:spcPct val="107000"/>
              </a:lnSpc>
              <a:buFont typeface="Wingdings" panose="05000000000000000000" pitchFamily="2" charset="2"/>
              <a:buChar char="ü"/>
            </a:pP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Викристання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огнепальної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зброї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без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кримінальної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передісторії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Рідше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–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отрути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радіоактивні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речовини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«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Організація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»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загибелі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внаслідок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нещасного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випадку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при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автоаварії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тощо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285750" indent="-285750" algn="just">
              <a:lnSpc>
                <a:spcPct val="107000"/>
              </a:lnSpc>
              <a:buFont typeface="Wingdings" panose="05000000000000000000" pitchFamily="2" charset="2"/>
              <a:buChar char="ü"/>
            </a:pP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Обережність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уважність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мобільність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винахідливість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</a:p>
          <a:p>
            <a:pPr marL="285750" indent="-285750" algn="just">
              <a:lnSpc>
                <a:spcPct val="107000"/>
              </a:lnSpc>
              <a:buFont typeface="Wingdings" panose="05000000000000000000" pitchFamily="2" charset="2"/>
              <a:buChar char="ü"/>
            </a:pP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Емоційна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стабільність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врівноваженість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«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холодний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розрахунок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».</a:t>
            </a:r>
            <a:r>
              <a:rPr lang="ru-RU" sz="14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</a:p>
          <a:p>
            <a:pPr marL="285750" indent="-285750" algn="just">
              <a:lnSpc>
                <a:spcPct val="107000"/>
              </a:lnSpc>
              <a:buFont typeface="Wingdings" panose="05000000000000000000" pitchFamily="2" charset="2"/>
              <a:buChar char="ü"/>
            </a:pP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Вміння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бути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непомітними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нічим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привертати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себе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уваги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285750" indent="-285750" algn="just">
              <a:lnSpc>
                <a:spcPct val="107000"/>
              </a:lnSpc>
              <a:buFont typeface="Wingdings" panose="05000000000000000000" pitchFamily="2" charset="2"/>
              <a:buChar char="ü"/>
            </a:pP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етельна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підготовка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до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скоєння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вбивства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огляд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місця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майбутнього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замаху,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визначення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місць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з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яких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будуть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реалізовані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постріли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способи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маскування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шляхи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відходу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розташування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транспорту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тощо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). </a:t>
            </a:r>
          </a:p>
          <a:p>
            <a:pPr marL="285750" indent="-285750" algn="just">
              <a:lnSpc>
                <a:spcPct val="107000"/>
              </a:lnSpc>
              <a:buFont typeface="Wingdings" panose="05000000000000000000" pitchFamily="2" charset="2"/>
              <a:buChar char="ü"/>
            </a:pP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Продуманість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всіх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деталей,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ретельний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вибір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та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перевірка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зброї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та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ін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endParaRPr lang="ru-RU" sz="1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endParaRPr lang="ru-RU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endParaRPr lang="en-US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0398836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9A8711EF-4265-D5C3-E51D-1B6B5631755E}"/>
              </a:ext>
            </a:extLst>
          </p:cNvPr>
          <p:cNvSpPr txBox="1"/>
          <p:nvPr/>
        </p:nvSpPr>
        <p:spPr>
          <a:xfrm>
            <a:off x="468351" y="416147"/>
            <a:ext cx="8207298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отримання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задоволення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(морального, 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фізичного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сексуального 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тощо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Особливістю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серійних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злочинців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окресленої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категорії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є те,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вони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скоюють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злочини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заради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отримання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насолоди, яка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носити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різний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характер. Характерною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рисою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серійних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злочинців-гедоністів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є велика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жага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відчуття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задоволення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вчинення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злочинів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Проте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доведено,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кожним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наступним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разом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зловмисник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відчуває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ейфорію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вже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менш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виразно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відчуття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задоволення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зникає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все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більш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швидко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наштовхує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винайдення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нових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способів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методів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вчинення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злочину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C25203F-76F9-AEB3-0FEA-5FCA0445D828}"/>
              </a:ext>
            </a:extLst>
          </p:cNvPr>
          <p:cNvSpPr txBox="1"/>
          <p:nvPr/>
        </p:nvSpPr>
        <p:spPr>
          <a:xfrm>
            <a:off x="423746" y="3001470"/>
            <a:ext cx="5107259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Яскравим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прикладом сексуального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маніяка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слугувати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Андрій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Чикатило,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протягом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1978-1990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років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вчинив 52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умисні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вбивства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дітей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жінок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причетність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3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вбивств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слідство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довести не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змогло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через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відсутність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тіл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жертв. </a:t>
            </a:r>
          </a:p>
          <a:p>
            <a:pPr algn="just"/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сам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особисто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брав участь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складі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пошукової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групи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розшуку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самого себе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час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операції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Лісосмуга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».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подальшому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після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затримання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чоловік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пояснював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хворобливим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станом, 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жорстокість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станом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неосудності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втратою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памʼяті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хоча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було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очевидно,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злочини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повʼязані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статевими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відхиленнями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CF4E87C2-A0F9-1DC9-09EB-5FD26376A6E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34935" y="2631853"/>
            <a:ext cx="2857500" cy="38100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29201929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C4105DBE-61A1-7A20-60FF-6215D06780FC}"/>
              </a:ext>
            </a:extLst>
          </p:cNvPr>
          <p:cNvSpPr txBox="1"/>
          <p:nvPr/>
        </p:nvSpPr>
        <p:spPr>
          <a:xfrm>
            <a:off x="574288" y="518509"/>
            <a:ext cx="8168268" cy="20313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відчуття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влади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цієї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групи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варто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віднести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злочинців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скоюють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протиправні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діяння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задля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відчуття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переваги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контролю над жертвою,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користуючись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безпорадним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становищем.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Вказаний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мотив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тією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іншою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мірою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властивий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кожному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серійному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злочинцю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з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кожним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наступним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актом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злочину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посилює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відчуття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влади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своєрідної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безкарності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додає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субʼєкту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вчинення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злочинів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впевненості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собі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призводить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«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еволюції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методів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способів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використовуються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злочинцем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досягнення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злочинного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умислу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79C46BB-4D24-5B43-186F-F6F12F4654E8}"/>
              </a:ext>
            </a:extLst>
          </p:cNvPr>
          <p:cNvSpPr txBox="1"/>
          <p:nvPr/>
        </p:nvSpPr>
        <p:spPr>
          <a:xfrm>
            <a:off x="574288" y="2792158"/>
            <a:ext cx="4856356" cy="369331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Прикладом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слугувати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Джеффрі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Лайонел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Дамер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(1960-1994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.) –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американський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серійний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вбивця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жертвами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стали 17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юнаків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чоловіків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період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між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1978 та 1991 роками.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час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інтерв’ю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Дамер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запитання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«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Чому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вбили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стільки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осіб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?»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хотів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контроль над ними і з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кожним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наступним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разом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хотів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все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більшої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влади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з часом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навіть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почав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залишати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собі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частини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їхніх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тіл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черепи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частини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скелетів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проте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піком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абсолютної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влади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над жертвами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було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те,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вживав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їжу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їхні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тіла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dirty="0"/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3CF85F18-1017-D9C9-2E47-25822FAB29E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36949" y="2747033"/>
            <a:ext cx="2832763" cy="35924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090694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A8DBE58A-64C9-85A4-2B48-6265505F74B9}"/>
              </a:ext>
            </a:extLst>
          </p:cNvPr>
          <p:cNvSpPr txBox="1"/>
          <p:nvPr/>
        </p:nvSpPr>
        <p:spPr>
          <a:xfrm>
            <a:off x="490655" y="786579"/>
            <a:ext cx="8118086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фетишизм.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Деякі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науковці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зазначають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фетишисти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є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різновидом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злочинців-гедоністів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проте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цілком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обґрунтовано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фетишизм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виокремити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самостійний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мотив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вчинення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серійних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злочинів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насильницького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характеру. 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07C0A94-BA61-A6E7-F4FA-369A5BDCE24C}"/>
              </a:ext>
            </a:extLst>
          </p:cNvPr>
          <p:cNvSpPr txBox="1"/>
          <p:nvPr/>
        </p:nvSpPr>
        <p:spPr>
          <a:xfrm>
            <a:off x="490655" y="2457252"/>
            <a:ext cx="5018047" cy="31393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Прикладом є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американський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серійний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вбивця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Джером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Генрі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Брудос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(1939-2006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.),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був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відомий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як «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Вбивця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взуттєвий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фетишист».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Слабкістю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цього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чоловіка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були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жіночі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туфлі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Протягом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життя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збирав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жіноче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взяття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вчиняючи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вбивства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Брудос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привозив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своїх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жертв до себе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майстерню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надівав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них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експонати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своєї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особистої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колекції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йому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подобалося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як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туфлі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виглядали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трупах.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Тобто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ключовим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елементом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фантазій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злочинця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виступало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саме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взуття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dirty="0"/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7BFB294E-3B7C-9BCB-4815-E30B38FEFA1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03408" y="2088830"/>
            <a:ext cx="2560368" cy="41085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972195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CCABF580-F605-FDBE-69E6-805E84BC93C6}"/>
              </a:ext>
            </a:extLst>
          </p:cNvPr>
          <p:cNvSpPr txBox="1"/>
          <p:nvPr/>
        </p:nvSpPr>
        <p:spPr>
          <a:xfrm>
            <a:off x="1550019" y="466553"/>
            <a:ext cx="6378497" cy="96584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ru-RU" sz="24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Психологічний</a:t>
            </a:r>
            <a:r>
              <a:rPr lang="ru-RU" sz="24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портрет </a:t>
            </a:r>
            <a:r>
              <a:rPr lang="ru-RU" sz="24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серійних</a:t>
            </a:r>
            <a:r>
              <a:rPr lang="ru-RU" sz="24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злочинців</a:t>
            </a:r>
            <a:endParaRPr lang="en-US" dirty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US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77B6861-2855-5FA4-9835-6E1DFD799B28}"/>
              </a:ext>
            </a:extLst>
          </p:cNvPr>
          <p:cNvSpPr txBox="1"/>
          <p:nvPr/>
        </p:nvSpPr>
        <p:spPr>
          <a:xfrm>
            <a:off x="610529" y="1223690"/>
            <a:ext cx="7922942" cy="47511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Особливість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психологічного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портрету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полягає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в тому,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що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він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складається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на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основі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матеріалів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кримінальних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та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оперативних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справ,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тобто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він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містить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ознаки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ймовірного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невідомого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злочинця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endParaRPr lang="en-US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Як правило,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виділяють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кілька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етапів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у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побудові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психологічного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портрета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серійного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вбивці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endParaRPr lang="en-US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1.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Оцінка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самого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злочину</a:t>
            </a:r>
            <a:endParaRPr lang="en-US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2. Детальна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оцінка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специфічних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особливостей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місць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злочину</a:t>
            </a:r>
            <a:endParaRPr lang="en-US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3.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Детальний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аналіз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жертви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(жертв)</a:t>
            </a:r>
            <a:endParaRPr lang="en-US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4.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Розгляд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попередніх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звітів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поліції</a:t>
            </a:r>
            <a:endParaRPr lang="en-US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5.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Вивчення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протоколу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судово-медичного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дослідження</a:t>
            </a:r>
            <a:endParaRPr lang="en-US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6.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Розробка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профілю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з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критичними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характеристиками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підозрюваного</a:t>
            </a:r>
            <a:endParaRPr lang="en-US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7.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Пропозиції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щодо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слідчої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стратегії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на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підставі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побудованого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профілю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особистості</a:t>
            </a:r>
            <a:endParaRPr lang="en-US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984123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7F470B70-431C-92D3-0BFA-9753DCA71BBE}"/>
              </a:ext>
            </a:extLst>
          </p:cNvPr>
          <p:cNvSpPr txBox="1"/>
          <p:nvPr/>
        </p:nvSpPr>
        <p:spPr>
          <a:xfrm>
            <a:off x="418171" y="228123"/>
            <a:ext cx="8502806" cy="640175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До </a:t>
            </a:r>
            <a:r>
              <a:rPr lang="ru-RU" sz="18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складових</a:t>
            </a:r>
            <a:r>
              <a:rPr lang="ru-RU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частин</a:t>
            </a:r>
            <a:r>
              <a:rPr lang="ru-RU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психологічного</a:t>
            </a:r>
            <a:r>
              <a:rPr lang="ru-RU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портрета </a:t>
            </a:r>
            <a:r>
              <a:rPr lang="ru-RU" sz="18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можна</a:t>
            </a:r>
            <a:r>
              <a:rPr lang="ru-RU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віднести</a:t>
            </a:r>
            <a:r>
              <a:rPr lang="ru-RU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</a:p>
          <a:p>
            <a:pPr algn="ctr"/>
            <a:endParaRPr lang="en-US" sz="14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1.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Відомості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про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фізичні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особливості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суб'єкта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endParaRPr lang="en-US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76213" algn="just"/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•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статура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зріст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  <a:endParaRPr lang="en-US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76213" algn="just"/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•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загальний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словесний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портрет (за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наявності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свідків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);</a:t>
            </a:r>
            <a:endParaRPr lang="en-US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76213" algn="just"/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•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можливі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аномалії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  <a:endParaRPr lang="en-US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2.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Відомості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про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місце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час,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спосіб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вбивства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та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зброю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US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3.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Відомості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про жертву (жертва) з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точним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описом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як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зовнішніх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так і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внутрішніх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психологічних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ознак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  <a:endParaRPr lang="en-US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4.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Відомості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з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актів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судово-медичного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дослідження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з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детальним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описом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травм,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завданих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жертві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US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5.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Припущення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про мотив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убивства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US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6.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Аргументоване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віднесення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до того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чи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іншого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типу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вбивць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US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7.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Аналітична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частина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власне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портрет):</a:t>
            </a:r>
            <a:endParaRPr lang="en-US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76213" algn="just"/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•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відомості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про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можливі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психологічні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травми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відхилення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  <a:endParaRPr lang="en-US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76213" algn="just"/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•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ймовірна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інформація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про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дитинство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та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юнацтво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  <a:endParaRPr lang="en-US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76213" algn="just"/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•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інформація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про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ймовірні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місця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проживання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та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роботи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  <a:endParaRPr lang="en-US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76213" algn="just"/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•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інформація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про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трудову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діяльність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суб'єкта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  <a:endParaRPr lang="en-US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76213" algn="just"/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•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інформація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про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сім'ю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суб'єкта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(за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наявності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),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взаємини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у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ній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  <a:endParaRPr lang="en-US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76213" algn="just"/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•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інформація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про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рівень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освіти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та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інтелектуального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розвитку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  <a:endParaRPr lang="en-US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76213" algn="just"/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•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відомості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про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взаємини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жертви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та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зазіхання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  <a:endParaRPr lang="en-US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76213" algn="just"/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•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загальна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характеристика особи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суб'єкта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  <a:endParaRPr lang="en-US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76213" algn="just"/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•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інша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інформація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US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8013409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E7A96539-903E-5237-E66C-C3C6E83EE135}"/>
              </a:ext>
            </a:extLst>
          </p:cNvPr>
          <p:cNvSpPr txBox="1"/>
          <p:nvPr/>
        </p:nvSpPr>
        <p:spPr>
          <a:xfrm>
            <a:off x="540834" y="916645"/>
            <a:ext cx="8062332" cy="502470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sz="18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Організовані</a:t>
            </a:r>
            <a:r>
              <a:rPr lang="ru-RU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вбивці</a:t>
            </a:r>
            <a:r>
              <a:rPr lang="ru-RU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як правило,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мають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високий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рівень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інтелекту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вони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заздалегідь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обирають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жертву,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планують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злочин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прораховують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можливі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варіанти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розвитку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подій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Зазвичай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здійснюють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приховування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тіла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жертви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в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іншому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місці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віддаленому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від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місця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скоєння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злочину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),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або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навіть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мають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певні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знання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в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галузі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кримінології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та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судової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медицини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які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використовують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для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приховання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слідів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скоєння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злочину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Для них є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характерним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домінування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інтелектуальної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складової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над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емоційною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Вони часто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мають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повноцінне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соціальне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життя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сім'ю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дітей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і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вважаються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оточуючими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нездатними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на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скоєння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таких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злочинів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US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sz="18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Дезорганізовані</a:t>
            </a:r>
            <a:r>
              <a:rPr lang="ru-RU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вбивці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мають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низький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або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середній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рівень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інтелекту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Вони,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зазвичай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не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планують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злочин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довго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не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обирають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жертву, а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вчиняють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вбивство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коли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виникає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така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можливість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Для них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характерні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імпульсивність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та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домінування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емоційної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складової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над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інтелектуальною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Вони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характеризуються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оточуючими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скоріш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негативно,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ведуть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таємний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спосіб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життя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мають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мало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друзів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складно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йдуть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на контакт.</a:t>
            </a:r>
            <a:endParaRPr lang="en-US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Є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також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«</a:t>
            </a:r>
            <a:r>
              <a:rPr lang="ru-RU" sz="18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проміжний</a:t>
            </a:r>
            <a:r>
              <a:rPr lang="ru-RU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тип»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який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об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’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єднує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риси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організованого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та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дезорганізованого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серійних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вбивць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US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170641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8E539FD8-0E89-91C8-3928-F874CE0097DB}"/>
              </a:ext>
            </a:extLst>
          </p:cNvPr>
          <p:cNvSpPr txBox="1"/>
          <p:nvPr/>
        </p:nvSpPr>
        <p:spPr>
          <a:xfrm>
            <a:off x="367990" y="717168"/>
            <a:ext cx="8408020" cy="54236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ru-RU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 </a:t>
            </a:r>
            <a:r>
              <a:rPr lang="ru-RU" sz="18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основі</a:t>
            </a:r>
            <a:r>
              <a:rPr lang="ru-RU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серійних</a:t>
            </a:r>
            <a:r>
              <a:rPr lang="ru-RU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сексуальних</a:t>
            </a:r>
            <a:r>
              <a:rPr lang="ru-RU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вбивств</a:t>
            </a:r>
            <a:r>
              <a:rPr lang="ru-RU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лежать </a:t>
            </a:r>
            <a:r>
              <a:rPr lang="ru-RU" sz="18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такі</a:t>
            </a:r>
            <a:r>
              <a:rPr lang="ru-RU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мотиви</a:t>
            </a:r>
            <a:r>
              <a:rPr lang="ru-RU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endParaRPr lang="en-US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1) </a:t>
            </a:r>
            <a:r>
              <a:rPr lang="ru-RU" sz="18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сексуальні</a:t>
            </a:r>
            <a:r>
              <a:rPr lang="ru-RU" sz="1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посягання</a:t>
            </a:r>
            <a:r>
              <a:rPr lang="ru-RU" sz="1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на </a:t>
            </a:r>
            <a:r>
              <a:rPr lang="ru-RU" sz="18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жінок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що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супроводжуються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проявами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особливої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​​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жорстокості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uk-UA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умовлюються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не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стільки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сексуальними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потребами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злочинців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скільки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необхідністю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позбутися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психологічної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залежності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від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жінки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як символу, абстрактного образу,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що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має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велику силу над ним;</a:t>
            </a:r>
            <a:endParaRPr lang="en-US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2) </a:t>
            </a:r>
            <a:r>
              <a:rPr lang="ru-RU" sz="18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соціальне</a:t>
            </a:r>
            <a:r>
              <a:rPr lang="ru-RU" sz="1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чи</a:t>
            </a:r>
            <a:r>
              <a:rPr lang="ru-RU" sz="1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біологічне</a:t>
            </a:r>
            <a:r>
              <a:rPr lang="ru-RU" sz="1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відкидання</a:t>
            </a:r>
            <a:r>
              <a:rPr lang="ru-RU" sz="1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ru-RU" sz="18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дійсне</a:t>
            </a:r>
            <a:r>
              <a:rPr lang="ru-RU" sz="1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чи</a:t>
            </a:r>
            <a:r>
              <a:rPr lang="ru-RU" sz="1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уявне</a:t>
            </a:r>
            <a:r>
              <a:rPr lang="ru-RU" sz="1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 </a:t>
            </a:r>
            <a:r>
              <a:rPr lang="ru-RU" sz="18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жінкою</a:t>
            </a:r>
            <a:r>
              <a:rPr lang="ru-RU" sz="1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породжує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в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особі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страх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втратити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свій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соціальний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та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біологічний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статус,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місце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у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житті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Гвалтуючи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і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вбиваючи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потерпілу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тобто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повністю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пануючи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над нею,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злочинець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у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власних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очах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постає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сильною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особистістю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Таким чином, тут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виявляється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мотив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самоствердження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US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3) </a:t>
            </a:r>
            <a:r>
              <a:rPr lang="ru-RU" sz="1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напади на </a:t>
            </a:r>
            <a:r>
              <a:rPr lang="ru-RU" sz="18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підлітків</a:t>
            </a:r>
            <a:r>
              <a:rPr lang="ru-RU" sz="1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і особливо на </a:t>
            </a:r>
            <a:r>
              <a:rPr lang="ru-RU" sz="18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дітей</a:t>
            </a:r>
            <a:r>
              <a:rPr lang="ru-RU" sz="1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нерідко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детермінуються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несвідомими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мотивами, коли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має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місце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зміщення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тяжких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психотравмівних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переживань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дитинства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пов'язаних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з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емоційним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неприйняттям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батьками, з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приниженнями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тощо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У таких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випадках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дитина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або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підліток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який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став жертвою,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також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виступає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як символ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важкого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дитинства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злочинець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знищує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цей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символ,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намагаючись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у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такий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спосіб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звільнитися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від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постійних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болісних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переживань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У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цьому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випадку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проявляється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мотив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заміщення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US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0445770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1AEC6364-00E1-EFE6-8E72-02CC0E4F1EF7}"/>
              </a:ext>
            </a:extLst>
          </p:cNvPr>
          <p:cNvSpPr txBox="1"/>
          <p:nvPr/>
        </p:nvSpPr>
        <p:spPr>
          <a:xfrm>
            <a:off x="551985" y="541188"/>
            <a:ext cx="8040029" cy="59663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4) </a:t>
            </a:r>
            <a:r>
              <a:rPr lang="ru-RU" sz="18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сексуальні</a:t>
            </a:r>
            <a:r>
              <a:rPr lang="ru-RU" sz="1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напади на </a:t>
            </a:r>
            <a:r>
              <a:rPr lang="ru-RU" sz="18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дітей</a:t>
            </a:r>
            <a:r>
              <a:rPr lang="ru-RU" sz="1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та </a:t>
            </a:r>
            <a:r>
              <a:rPr lang="ru-RU" sz="18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підлітків</a:t>
            </a:r>
            <a:r>
              <a:rPr lang="ru-RU" sz="1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18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пов'язані</a:t>
            </a:r>
            <a:r>
              <a:rPr lang="ru-RU" sz="1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з </a:t>
            </a:r>
            <a:r>
              <a:rPr lang="ru-RU" sz="18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їх</a:t>
            </a:r>
            <a:r>
              <a:rPr lang="ru-RU" sz="1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вбивством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можуть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породжуватися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нездатністю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злочинця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встановлювати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нормальні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статеві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контакти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з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дорослими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жінками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або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тим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що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такі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контакти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не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дають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бажаного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задоволення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через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різні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статево-вікові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дефекти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  <a:endParaRPr lang="en-US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5) </a:t>
            </a:r>
            <a:r>
              <a:rPr lang="ru-RU" sz="18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отримання</a:t>
            </a:r>
            <a:r>
              <a:rPr lang="ru-RU" sz="1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сексуального </a:t>
            </a:r>
            <a:r>
              <a:rPr lang="ru-RU" sz="18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задоволення</a:t>
            </a:r>
            <a:r>
              <a:rPr lang="ru-RU" sz="1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і </a:t>
            </a:r>
            <a:r>
              <a:rPr lang="ru-RU" sz="18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навіть</a:t>
            </a:r>
            <a:r>
              <a:rPr lang="ru-RU" sz="1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оргазму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внаслідок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експозиції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до мук і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агонії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жертви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Це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садистська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мотивація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endParaRPr lang="ru-RU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Нерідко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серійні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сексуальні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злочинці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мають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сексуальні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проблеми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в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звязку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з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чим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множинні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нанесення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ран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гострим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предметом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деякими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вченими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розглядаться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символічним</a:t>
            </a:r>
            <a:r>
              <a:rPr lang="ru-RU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здійсненням</a:t>
            </a:r>
            <a:r>
              <a:rPr lang="ru-RU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статевого</a:t>
            </a:r>
            <a:r>
              <a:rPr lang="ru-RU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акту </a:t>
            </a:r>
            <a:r>
              <a:rPr lang="ru-RU" sz="18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із</a:t>
            </a:r>
            <a:r>
              <a:rPr lang="ru-RU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жертвою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що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супроводжується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сексуальним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задоволенням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та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розрядженням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Також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серійні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вбивці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злочини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яких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супроводжуються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сексуальним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насильством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найчастіше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мають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ті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чи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інші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сексуальні</a:t>
            </a:r>
            <a:r>
              <a:rPr lang="ru-RU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перверзії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задовольнити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які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вони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мають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змогу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тільки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під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час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скоєння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злочину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сексуальний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садизм,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педофілія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некрофілія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тощо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).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Провідним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мотивом низки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серійних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убивств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зокрема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й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сексуальних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є </a:t>
            </a:r>
            <a:r>
              <a:rPr lang="ru-RU" sz="18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некрофілія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—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непереборний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потяг до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смерті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знищення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всього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живого.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endParaRPr lang="en-US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7899938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D91C5C8A-A618-5896-E719-2D6358850001}"/>
              </a:ext>
            </a:extLst>
          </p:cNvPr>
          <p:cNvSpPr txBox="1"/>
          <p:nvPr/>
        </p:nvSpPr>
        <p:spPr>
          <a:xfrm>
            <a:off x="501802" y="648241"/>
            <a:ext cx="8140391" cy="185589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деяких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випадках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серійних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злочинів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спостерігаються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прояви </a:t>
            </a:r>
            <a:r>
              <a:rPr lang="ru-RU" sz="18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канібалізму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Найчастіше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це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характерно для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серійних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вбивць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із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психічними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розладами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Канібалізм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може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виступати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символічною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формою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повного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панування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над жертвою.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Також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відомі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випадки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коли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серійний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вбивця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страждаючи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від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паранояльної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шизофренії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пив кров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своїх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жертв (Ричард Чейз,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відомий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як «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вампір-вбивця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»).</a:t>
            </a:r>
            <a:endParaRPr lang="en-US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69C604C1-8C7C-3518-9170-13D7490A4F6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23303" y="2877724"/>
            <a:ext cx="3497391" cy="32422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825841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9FE80649-56E5-6BE5-6615-1B8D4F4B06C5}"/>
              </a:ext>
            </a:extLst>
          </p:cNvPr>
          <p:cNvSpPr txBox="1"/>
          <p:nvPr/>
        </p:nvSpPr>
        <p:spPr>
          <a:xfrm>
            <a:off x="301083" y="459609"/>
            <a:ext cx="8541834" cy="561846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Для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серійних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вбивць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характерні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різні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форми</a:t>
            </a:r>
            <a:r>
              <a:rPr lang="ru-RU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психопатії</a:t>
            </a:r>
            <a:r>
              <a:rPr lang="ru-RU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18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антисоціальні</a:t>
            </a:r>
            <a:r>
              <a:rPr lang="ru-RU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психологічні</a:t>
            </a:r>
            <a:r>
              <a:rPr lang="ru-RU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розлади</a:t>
            </a:r>
            <a:r>
              <a:rPr lang="ru-RU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18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нарцисизм</a:t>
            </a:r>
            <a:r>
              <a:rPr lang="ru-RU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18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егоцентризм</a:t>
            </a:r>
            <a:r>
              <a:rPr lang="ru-RU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18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високий</a:t>
            </a:r>
            <a:r>
              <a:rPr lang="ru-RU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рівень</a:t>
            </a:r>
            <a:r>
              <a:rPr lang="ru-RU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тривожності</a:t>
            </a:r>
            <a:r>
              <a:rPr lang="ru-RU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18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відсутність</a:t>
            </a:r>
            <a:r>
              <a:rPr lang="ru-RU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емпатії</a:t>
            </a:r>
            <a:r>
              <a:rPr lang="ru-RU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та </a:t>
            </a:r>
            <a:r>
              <a:rPr lang="ru-RU" sz="18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співчуття</a:t>
            </a:r>
            <a:r>
              <a:rPr lang="ru-RU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деяких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випадках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рідко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 –</a:t>
            </a:r>
            <a:r>
              <a:rPr lang="ru-RU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психічні</a:t>
            </a:r>
            <a:r>
              <a:rPr lang="ru-RU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розлади</a:t>
            </a:r>
            <a:r>
              <a:rPr lang="ru-RU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Характерними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є </a:t>
            </a:r>
            <a:r>
              <a:rPr lang="ru-RU" sz="18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садистичні</a:t>
            </a:r>
            <a:r>
              <a:rPr lang="ru-RU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фантазії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які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згодом</a:t>
            </a:r>
            <a:r>
              <a:rPr lang="ru-RU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можуть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бути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реалізовані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у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злочинах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US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дитинстві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у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переважної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більшості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серійних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вбивць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був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досвід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тривалого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насильства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фізичного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сексуального та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психологічного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).</a:t>
            </a:r>
            <a:endParaRPr lang="en-US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sz="18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Тріада</a:t>
            </a:r>
            <a:r>
              <a:rPr lang="ru-RU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Макдональда, </a:t>
            </a:r>
            <a:r>
              <a:rPr lang="ru-RU" sz="18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також</a:t>
            </a:r>
            <a:r>
              <a:rPr lang="ru-RU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відома</a:t>
            </a:r>
            <a:r>
              <a:rPr lang="ru-RU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як </a:t>
            </a:r>
            <a:r>
              <a:rPr lang="ru-RU" sz="18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тріада</a:t>
            </a:r>
            <a:r>
              <a:rPr lang="ru-RU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соціопата</a:t>
            </a:r>
            <a:r>
              <a:rPr lang="ru-RU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або</a:t>
            </a:r>
            <a:r>
              <a:rPr lang="ru-RU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тріада</a:t>
            </a:r>
            <a:r>
              <a:rPr lang="ru-RU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вбивці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– 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набір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із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трьох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поведінкових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характеристик – </a:t>
            </a:r>
            <a:r>
              <a:rPr lang="ru-RU" sz="18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зоосадизм</a:t>
            </a:r>
            <a:r>
              <a:rPr lang="ru-RU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18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піроманія</a:t>
            </a:r>
            <a:r>
              <a:rPr lang="ru-RU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та </a:t>
            </a:r>
            <a:r>
              <a:rPr lang="ru-RU" sz="18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енурез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які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повязують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зі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схильністю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до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здійснення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серійних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вбивств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 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Тріада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вперше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сформульована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психіатром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Дж. М. Макдональдом у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статті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"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Загроза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вбивства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",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опублікованій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в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журналі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"American Journal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of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Psychiatry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" 1963 року. </a:t>
            </a:r>
          </a:p>
          <a:p>
            <a:pPr algn="just"/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На даний час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тріада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Макдональда не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вважається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предиктором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кримінальної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поведінки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: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наявність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у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дитини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сукупності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трьох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поведенческих характеристик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ще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не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гарантує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того,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що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вона стане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серійним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вбивцею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</a:p>
          <a:p>
            <a:endParaRPr lang="ru-RU" sz="1800" b="1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just"/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Також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вбиство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жертви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є </a:t>
            </a:r>
            <a:r>
              <a:rPr lang="ru-RU" sz="18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механізмом</a:t>
            </a:r>
            <a:r>
              <a:rPr lang="ru-RU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18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подолання</a:t>
            </a:r>
            <a:r>
              <a:rPr lang="ru-RU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18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залежності</a:t>
            </a:r>
            <a:r>
              <a:rPr lang="ru-RU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18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від</a:t>
            </a:r>
            <a:r>
              <a:rPr lang="ru-RU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18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неї</a:t>
            </a:r>
            <a:r>
              <a:rPr lang="ru-RU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та </a:t>
            </a:r>
            <a:r>
              <a:rPr lang="ru-RU" sz="18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досягнення</a:t>
            </a:r>
            <a:r>
              <a:rPr lang="ru-RU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18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відчуття</a:t>
            </a:r>
            <a:r>
              <a:rPr lang="ru-RU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«духовного </a:t>
            </a:r>
            <a:r>
              <a:rPr lang="ru-RU" sz="18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звільнення</a:t>
            </a:r>
            <a:r>
              <a:rPr lang="ru-RU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».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16203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D630855F-9DA7-7E16-7EB8-3FAAB5F081C6}"/>
              </a:ext>
            </a:extLst>
          </p:cNvPr>
          <p:cNvSpPr txBox="1"/>
          <p:nvPr/>
        </p:nvSpPr>
        <p:spPr>
          <a:xfrm>
            <a:off x="1382751" y="428639"/>
            <a:ext cx="6601522" cy="3740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ru-RU" sz="18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ПСИХОЛОГІЧНІ ОСОБЛИВОСТІ СЕРІЙНИХ ЗЛОЧИНІВ</a:t>
            </a:r>
            <a:endParaRPr lang="en-US" sz="1400" dirty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4DBFF4F-2057-2423-C5DB-47612BA8AEEA}"/>
              </a:ext>
            </a:extLst>
          </p:cNvPr>
          <p:cNvSpPr txBox="1"/>
          <p:nvPr/>
        </p:nvSpPr>
        <p:spPr>
          <a:xfrm>
            <a:off x="535258" y="982802"/>
            <a:ext cx="8073483" cy="52460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v"/>
            </a:pPr>
            <a:r>
              <a:rPr lang="ru-RU" sz="18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Масові</a:t>
            </a:r>
            <a:r>
              <a:rPr lang="ru-RU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вбивства</a:t>
            </a:r>
            <a:r>
              <a:rPr lang="ru-RU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/>
              <a:t>–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позбавляєення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життя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одразу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декількох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осіб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дійснюють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як правило,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індивіди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з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психічними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порушеннями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 як правило, вони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переносять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свою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ворожість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на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групи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людей,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які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жодним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чином з ними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особисто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чи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їхніми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проблемами не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пов’язані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ru-RU" sz="18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Жертви</a:t>
            </a:r>
            <a:r>
              <a:rPr lang="ru-RU" sz="1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– </a:t>
            </a:r>
            <a:r>
              <a:rPr lang="ru-RU" sz="18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випадкові</a:t>
            </a:r>
            <a:r>
              <a:rPr lang="ru-RU" sz="1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US" sz="1400" i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v"/>
            </a:pPr>
            <a:r>
              <a:rPr lang="ru-RU" sz="18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Ланцюгове</a:t>
            </a:r>
            <a:r>
              <a:rPr lang="ru-RU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вбивство</a:t>
            </a:r>
            <a:r>
              <a:rPr lang="ru-RU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– 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один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розтягнутий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у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часі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епізод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кримінальної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поведінки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зловмисника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поєднаний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із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послідовним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скоєнням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убивств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декількох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людей у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двох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і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більше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місцях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ru-RU" sz="1800" u="sng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Період</a:t>
            </a:r>
            <a:r>
              <a:rPr lang="ru-RU" sz="1800" u="sng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u="sng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емоційного</a:t>
            </a:r>
            <a:r>
              <a:rPr lang="ru-RU" sz="1800" u="sng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u="sng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охолодження</a:t>
            </a:r>
            <a:r>
              <a:rPr lang="ru-RU" sz="1800" u="sng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u="sng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між</a:t>
            </a:r>
            <a:r>
              <a:rPr lang="ru-RU" sz="1800" u="sng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u="sng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вбивствами</a:t>
            </a:r>
            <a:r>
              <a:rPr lang="ru-RU" sz="1800" u="sng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в таких </a:t>
            </a:r>
            <a:r>
              <a:rPr lang="ru-RU" sz="1800" u="sng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злочинців</a:t>
            </a:r>
            <a:r>
              <a:rPr lang="ru-RU" sz="1800" u="sng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u="sng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відсутній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Жертви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випадкові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v"/>
            </a:pPr>
            <a:r>
              <a:rPr lang="ru-RU" sz="18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Серійне</a:t>
            </a:r>
            <a:r>
              <a:rPr lang="ru-RU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вбивство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b="1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</a:t>
            </a:r>
            <a:r>
              <a:rPr lang="ru-RU" sz="1800" b="1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раніше</a:t>
            </a:r>
            <a:r>
              <a:rPr lang="ru-RU" sz="1800" b="1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– </a:t>
            </a:r>
            <a:r>
              <a:rPr lang="ru-RU" sz="1800" b="1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«</a:t>
            </a:r>
            <a:r>
              <a:rPr lang="ru-RU" sz="1800" b="1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множинне</a:t>
            </a:r>
            <a:r>
              <a:rPr lang="ru-RU" sz="1800" b="1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» </a:t>
            </a:r>
            <a:r>
              <a:rPr lang="ru-RU" sz="1800" b="1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або</a:t>
            </a:r>
            <a:r>
              <a:rPr lang="ru-RU" sz="1800" b="1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«</a:t>
            </a:r>
            <a:r>
              <a:rPr lang="ru-RU" sz="1800" b="1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багатоепізодне</a:t>
            </a:r>
            <a:r>
              <a:rPr lang="ru-RU" sz="1800" b="1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» </a:t>
            </a:r>
            <a:r>
              <a:rPr lang="ru-RU" sz="1800" b="1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вбивство</a:t>
            </a:r>
            <a:r>
              <a:rPr lang="ru-RU" sz="1800" b="1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) </a:t>
            </a:r>
            <a:r>
              <a:rPr lang="ru-RU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–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це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три і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більше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окремих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епізодів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у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трьох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або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більше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окремих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місцях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Латентний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характер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вбивств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протягом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тривалого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часу.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опередня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фаза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фантазування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й детального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планування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вбивства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.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еріод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емоційного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охолодження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між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вбивствами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Наявність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«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ідеального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» образа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майбутньої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жертви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Контроль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власної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поведінки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та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ситуації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під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час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скоєння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вбивства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Замітання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слідів</a:t>
            </a:r>
            <a:endParaRPr lang="ru-RU" sz="1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endParaRPr lang="en-US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5677873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5E716E5C-CE51-25A7-B55D-C52902CFEABA}"/>
              </a:ext>
            </a:extLst>
          </p:cNvPr>
          <p:cNvSpPr txBox="1"/>
          <p:nvPr/>
        </p:nvSpPr>
        <p:spPr>
          <a:xfrm>
            <a:off x="379141" y="318212"/>
            <a:ext cx="8385717" cy="62215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Для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серійних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убивць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характерна так звана </a:t>
            </a:r>
            <a:r>
              <a:rPr lang="ru-RU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«маска </a:t>
            </a:r>
            <a:r>
              <a:rPr lang="ru-RU" sz="18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нормальності</a:t>
            </a:r>
            <a:r>
              <a:rPr lang="ru-RU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»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–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поведінка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яка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спрямована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на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створення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у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оточуючих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враження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про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її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відповідність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загальноприйнятим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у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суспільстві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нормам.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Після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скоєння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вбивства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та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задоволення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своїх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деструктивних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потреб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суб'єкт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може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цілком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спокійно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повернутися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додому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до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сім'ї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або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вирушити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на роботу. </a:t>
            </a:r>
            <a:endParaRPr lang="en-US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«Маска </a:t>
            </a:r>
            <a:r>
              <a:rPr lang="ru-RU" sz="18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нормальності</a:t>
            </a:r>
            <a:r>
              <a:rPr lang="ru-RU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» 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є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більш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характерною для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вбивць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організованого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типу,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тоді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як у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дезорганізованих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вона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виявляється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у рази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рідше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US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Можна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виділити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такі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рівні</a:t>
            </a:r>
            <a:r>
              <a:rPr lang="ru-RU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розвитку</a:t>
            </a:r>
            <a:r>
              <a:rPr lang="ru-RU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«маски </a:t>
            </a:r>
            <a:r>
              <a:rPr lang="ru-RU" sz="18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нормальності</a:t>
            </a:r>
            <a:r>
              <a:rPr lang="ru-RU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»:</a:t>
            </a:r>
            <a:endParaRPr lang="en-US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• </a:t>
            </a:r>
            <a:r>
              <a:rPr lang="ru-RU" sz="18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високий</a:t>
            </a:r>
            <a:r>
              <a:rPr lang="ru-RU" sz="1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рівень</a:t>
            </a:r>
            <a:r>
              <a:rPr lang="ru-RU" sz="1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розвитку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виявляється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у тому,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що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суб'єкт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має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яскраво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виражену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«маску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нормальності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», легко веде «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подвійне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»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життя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добре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контролює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себе,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характеризується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як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зразковий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сім'янин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добрий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друг та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син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  <a:endParaRPr lang="en-US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• </a:t>
            </a:r>
            <a:r>
              <a:rPr lang="ru-RU" sz="18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середній</a:t>
            </a:r>
            <a:r>
              <a:rPr lang="ru-RU" sz="1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рівень</a:t>
            </a:r>
            <a:r>
              <a:rPr lang="ru-RU" sz="1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розвитку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характеризується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тим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що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суб'єкт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непогано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контролює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себе,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має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добре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розвинену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«маску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нормальності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», але при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цьому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може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«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зриватися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»,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оточуючі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помічають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за ним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деякі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дивацтва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що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може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пояснюватися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невдачами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на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роботі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стресом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тощо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У 60-70%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випадків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мають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сім'ю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але у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ній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часто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відбуваються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конфлікти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можливе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домінування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партнера над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суб'єктом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US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• </a:t>
            </a:r>
            <a:r>
              <a:rPr lang="ru-RU" sz="18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низький</a:t>
            </a:r>
            <a:r>
              <a:rPr lang="ru-RU" sz="1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рівень</a:t>
            </a:r>
            <a:r>
              <a:rPr lang="ru-RU" sz="1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розвитку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суб'єкти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цього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рівня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погано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контролюють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себе,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можуть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часто «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зриватися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»,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оточуючі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найчастіше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вважають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їх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дивакуватими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«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ненормальними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».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Найчастіше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не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мають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сім'ї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живуть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одні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чи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з батьками.</a:t>
            </a:r>
            <a:endParaRPr lang="en-US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36582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928CF711-127C-DDAB-9051-A365B299161F}"/>
              </a:ext>
            </a:extLst>
          </p:cNvPr>
          <p:cNvSpPr txBox="1"/>
          <p:nvPr/>
        </p:nvSpPr>
        <p:spPr>
          <a:xfrm>
            <a:off x="524107" y="937807"/>
            <a:ext cx="8095785" cy="46739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ru-RU" sz="18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Теорії</a:t>
            </a:r>
            <a:r>
              <a:rPr lang="ru-RU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походження</a:t>
            </a:r>
            <a:r>
              <a:rPr lang="ru-RU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терміну</a:t>
            </a:r>
            <a:r>
              <a:rPr lang="ru-RU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«</a:t>
            </a:r>
            <a:r>
              <a:rPr lang="ru-RU" sz="18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серійне</a:t>
            </a:r>
            <a:r>
              <a:rPr lang="ru-RU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вбивство</a:t>
            </a:r>
            <a:r>
              <a:rPr lang="ru-RU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» 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endParaRPr lang="en-US" sz="14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ü"/>
            </a:pP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Відповідно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до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першої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версії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цей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термін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приписується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Р. К.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Ресслеру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–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спеціальному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агенту ФБР США,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засновнику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Наукового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відділу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ФБР з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дослідження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особливостей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поведінки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злочинців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(The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Behavioral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Science Unit). </a:t>
            </a:r>
            <a:endParaRPr lang="en-US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ü"/>
            </a:pP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Друга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позиція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вказує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що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таким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терміном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вперше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почав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оперувати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ідейний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засновник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американської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комп’ютеризованої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програми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виявлення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насильницьких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злочинців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(VICAP), детектив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поліцейського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управління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Лос-Анджелеса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Пірс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Брукс (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Pierce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Brooks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). </a:t>
            </a:r>
            <a:endParaRPr lang="en-US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ü"/>
            </a:pP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Термін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був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використаний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ще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в 1966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році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автором книги «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Значення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вбивства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» Джоном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Брофі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проте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популярний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він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став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значно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пізніше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US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ü"/>
            </a:pP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Також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існує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ще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одна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позиція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відповідно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до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якої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автором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терміна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«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серійне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вбивство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» є Р.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Хейзелвуд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(R.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Hazelwood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).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Саме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Р.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Хейзелвуд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є автором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розробленої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дещо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пізніше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класифікації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маніяків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US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929291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8F9765E2-D3DB-07FC-85F5-43372A9A80D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5793" y="814038"/>
            <a:ext cx="7474105" cy="4270917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E65F1252-C22E-0CB1-EF73-905B39EC2D4A}"/>
              </a:ext>
            </a:extLst>
          </p:cNvPr>
          <p:cNvSpPr txBox="1"/>
          <p:nvPr/>
        </p:nvSpPr>
        <p:spPr>
          <a:xfrm>
            <a:off x="2286000" y="5249181"/>
            <a:ext cx="4572000" cy="773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ru-RU" sz="18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Девід</a:t>
            </a:r>
            <a:r>
              <a:rPr lang="ru-RU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Берковітц</a:t>
            </a:r>
            <a:r>
              <a:rPr lang="ru-RU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(1970-ті </a:t>
            </a:r>
            <a:r>
              <a:rPr lang="ru-RU" sz="18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рр</a:t>
            </a:r>
            <a:r>
              <a:rPr lang="ru-RU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., США)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«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Вбивця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з 44-м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калібром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», «Син Сема» </a:t>
            </a:r>
            <a:endParaRPr lang="en-US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92880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8ED2CA9C-82B3-4762-5439-DB4AD83FA3FE}"/>
              </a:ext>
            </a:extLst>
          </p:cNvPr>
          <p:cNvSpPr txBox="1"/>
          <p:nvPr/>
        </p:nvSpPr>
        <p:spPr>
          <a:xfrm>
            <a:off x="669073" y="677971"/>
            <a:ext cx="7973122" cy="458587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2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Кваліфікація</a:t>
            </a:r>
            <a:r>
              <a:rPr lang="ru-RU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серійних</a:t>
            </a:r>
            <a:r>
              <a:rPr lang="ru-RU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вбивств</a:t>
            </a:r>
            <a:r>
              <a:rPr lang="ru-RU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згідно</a:t>
            </a:r>
            <a:r>
              <a:rPr lang="ru-RU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 КК </a:t>
            </a:r>
            <a:r>
              <a:rPr lang="ru-RU" sz="2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України</a:t>
            </a:r>
            <a:r>
              <a:rPr lang="ru-RU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ctr"/>
            <a:endParaRPr lang="ru-RU" sz="2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FontTx/>
              <a:buChar char="-"/>
            </a:pP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Умисне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вбивство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(ст. 115 КК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цьому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поняття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серійний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вбивця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та «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масовий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вбивця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не є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тотожними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оскільки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перший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зазвичай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вбиває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переважно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одній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людині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роблячи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після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цього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певну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«паузу»,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тобто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точки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зору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кримінального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права,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місце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повторність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злочинів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тоді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як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другий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позбавляє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життя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одразу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декількох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осіб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тобто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по факту,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місце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один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злочин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передбачений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п. 1 ч. 2 ст. 115 КК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кваліфіковане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умисне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вбивство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); </a:t>
            </a:r>
          </a:p>
          <a:p>
            <a:pPr algn="just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FontTx/>
              <a:buChar char="-"/>
            </a:pP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Зґвалтування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(ст. 152 КК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); </a:t>
            </a:r>
          </a:p>
          <a:p>
            <a:pPr algn="just"/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FontTx/>
              <a:buChar char="-"/>
            </a:pP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Сексуальне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насильство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(ст. 153 КК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pPr marL="285750" indent="-285750" algn="just">
              <a:buFontTx/>
              <a:buChar char="-"/>
            </a:pP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776562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6BDD0B6B-E2D9-305F-D1C9-E9F0041A7916}"/>
              </a:ext>
            </a:extLst>
          </p:cNvPr>
          <p:cNvSpPr txBox="1"/>
          <p:nvPr/>
        </p:nvSpPr>
        <p:spPr>
          <a:xfrm>
            <a:off x="574287" y="656789"/>
            <a:ext cx="7995425" cy="53553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Залежно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використовуваних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знарядь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засобів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можна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виокремити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/>
            <a:endParaRPr lang="ru-RU" dirty="0"/>
          </a:p>
          <a:p>
            <a:pPr algn="just"/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а) 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злочини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вчиняються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спеціально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створеними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знаряддями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засобами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цієї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групи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варто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відносити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такі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протиправні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діяння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для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вчинення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особа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ретельно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готувалася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зокрема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підготувавши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певні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знаряддя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подальшому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використала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досягнення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злочинного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умислу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endParaRPr lang="ru-RU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б) 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злочини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вчиняються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допомогою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знарядь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засобів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знаходилися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місці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вчинення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злочину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даному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випадку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мають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місце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злочини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вчиняючи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особа не мала з собою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певних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спеціальних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знарядь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зокрема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використовуючи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цьому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будь-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предмети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знаходилися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безпосередньо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місці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вчинення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злочину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тому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вести мову про те,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цьому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випадку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умисел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вчинення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злочину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виникає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більш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спонтанно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наприклад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злочинець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свідомості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певний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алгоритм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проте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заздалегідь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підібраної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жертви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pPr algn="just"/>
            <a:endParaRPr lang="ru-RU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в) 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злочини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вчиняються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без 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використання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допоміжних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знарядь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засобів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3032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2E9B7A2C-1215-B5C3-888E-BF414CD600EB}"/>
              </a:ext>
            </a:extLst>
          </p:cNvPr>
          <p:cNvSpPr txBox="1"/>
          <p:nvPr/>
        </p:nvSpPr>
        <p:spPr>
          <a:xfrm>
            <a:off x="554323" y="683623"/>
            <a:ext cx="8251902" cy="507831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Територіальні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особливості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вчинення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злочинів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а) 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злочини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вчинено в межах одного 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населеного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пункту/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області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Окреслений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вид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протиправних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діянь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є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найбільш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розповсюдженим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зокрема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через те,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потребує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значних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зусиль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боку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зловмисника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щодо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пересування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просторі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Прикладом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слугувати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серійний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злочинець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Алмазян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вчинював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злочини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районі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військової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частини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де проходив службу;</a:t>
            </a:r>
          </a:p>
          <a:p>
            <a:pPr algn="just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б) 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злочини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вчиняються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території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різних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областей, 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проте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межах 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однієї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країни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Яскравим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прикладом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слугувати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злочинна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діяльність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Чикатила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algn="just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в) 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злочини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вчиняються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територіях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декількох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країн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Така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ситуація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є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найбільш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складною,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оскільки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провадження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щодо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розслідування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таких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протиправних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діянь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ведуться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 одним органом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конкретної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країни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різними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зарубіжними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структурами,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дуже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ускладнює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взаємодію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певною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мірою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знижує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такого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розслідування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через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певні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складнощі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комунікації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методах/способах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таких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380958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39A3C12C-3CB9-622F-ACCA-46BCE7880499}"/>
              </a:ext>
            </a:extLst>
          </p:cNvPr>
          <p:cNvSpPr txBox="1"/>
          <p:nvPr/>
        </p:nvSpPr>
        <p:spPr>
          <a:xfrm>
            <a:off x="680225" y="396287"/>
            <a:ext cx="8028878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домінуючі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мотиви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керують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серійними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злочинцями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algn="ctr"/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EC5C25C4-F568-4883-3973-78D17876FCE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65723" y="1170549"/>
            <a:ext cx="3743380" cy="2821588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189841E6-6CD5-DCE2-532C-3CD556D66D7C}"/>
              </a:ext>
            </a:extLst>
          </p:cNvPr>
          <p:cNvSpPr txBox="1"/>
          <p:nvPr/>
        </p:nvSpPr>
        <p:spPr>
          <a:xfrm>
            <a:off x="434897" y="996451"/>
            <a:ext cx="4415882" cy="31393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манія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вчинення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злочинів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до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цієї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категорії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варто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відносити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зловмисників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переважно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мають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психічні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захворювання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наприклад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шизофренію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множинну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особистість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 Характерною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особливістю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злочинців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якими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керує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вказаний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мотив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вчинення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серійних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злочинів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насильницького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характеру є те,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вони не до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кінця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усвідомлюють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реальність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подій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мають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місце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бачать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галюцинації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чують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голоси. 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E8163CAD-2A1C-89EF-9F5D-3671E4F7229E}"/>
              </a:ext>
            </a:extLst>
          </p:cNvPr>
          <p:cNvSpPr txBox="1"/>
          <p:nvPr/>
        </p:nvSpPr>
        <p:spPr>
          <a:xfrm>
            <a:off x="434897" y="4135772"/>
            <a:ext cx="8274206" cy="20313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Як приклад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навести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відомого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американського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серійного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вбивцю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Герберта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Малліна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(1974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р.н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.),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скоїв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серію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13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вбивств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різних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містах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штату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Каліфорнія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США.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Чоловік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стверджував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отримав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попередження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 великий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землетрус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повʼязаний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розломом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Сан-Андреас,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щоб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попередити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були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людські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жертви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Герберту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Малліну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належить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фраза: «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Диявол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селиться у людях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примушує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робити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те,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вони не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хочуть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».</a:t>
            </a:r>
          </a:p>
        </p:txBody>
      </p:sp>
    </p:spTree>
    <p:extLst>
      <p:ext uri="{BB962C8B-B14F-4D97-AF65-F5344CB8AC3E}">
        <p14:creationId xmlns:p14="http://schemas.microsoft.com/office/powerpoint/2010/main" val="137964273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6E2206DA-ABE3-EA59-E25B-BBC99E6D2D2B}"/>
              </a:ext>
            </a:extLst>
          </p:cNvPr>
          <p:cNvSpPr txBox="1"/>
          <p:nvPr/>
        </p:nvSpPr>
        <p:spPr>
          <a:xfrm>
            <a:off x="579863" y="500210"/>
            <a:ext cx="8151541" cy="31393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наявність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злочинця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певної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місії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», 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досягнення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якої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на 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переконання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потребує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вчинення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серії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злочинів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(«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місіонери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»).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відміну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першої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категорії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такі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злочинці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скоюють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вбивства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виключно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власних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переконань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вилікувати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суспільство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звільнити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планету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осіб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їхнє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переконання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просто не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мають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права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існувати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своєю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життєдіяльністю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негативно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впливають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людей «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вищої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касти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», до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перші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себе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безпосередньо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відносять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Тобто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даному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випадку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мова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йде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злочинців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мають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стійке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переконання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своїй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унікальності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неперевершеності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фактично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прирівнюючи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себе до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вищих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сил,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здатні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вирішувати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хто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право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існування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хто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виконуючи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роль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самопроголошеного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судді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Такі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злочинці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вирізняються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зухвалістю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повною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відсутністю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емпатії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8D005C5E-5E9A-AFBE-40D1-C8FD30B5B2D0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390"/>
          <a:stretch/>
        </p:blipFill>
        <p:spPr>
          <a:xfrm>
            <a:off x="5010612" y="3476908"/>
            <a:ext cx="3642733" cy="28956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2F182657-C2BA-58E4-B3D7-6D4F526E0905}"/>
              </a:ext>
            </a:extLst>
          </p:cNvPr>
          <p:cNvSpPr txBox="1"/>
          <p:nvPr/>
        </p:nvSpPr>
        <p:spPr>
          <a:xfrm>
            <a:off x="579863" y="4173447"/>
            <a:ext cx="4181708" cy="15025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Прикладом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такої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категорії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серійних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вбивць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є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Сергій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Ряховський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(1962-2007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.),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було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доведено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причетність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19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вбивств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особа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скоювала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злочини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гомосексуальних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чоловіків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827279"/>
      </p:ext>
    </p:extLst>
  </p:cSld>
  <p:clrMapOvr>
    <a:masterClrMapping/>
  </p:clrMapOvr>
</p:sld>
</file>

<file path=ppt/theme/theme1.xml><?xml version="1.0" encoding="utf-8"?>
<a:theme xmlns:a="http://schemas.openxmlformats.org/drawingml/2006/main" name="Посылка">
  <a:themeElements>
    <a:clrScheme name="Посылка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Посылка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Посылка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4DB32801-28C0-48B0-8C1D-A9A58613615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Посылка</Template>
  <TotalTime>1071</TotalTime>
  <Words>2862</Words>
  <Application>Microsoft Office PowerPoint</Application>
  <PresentationFormat>Экран (4:3)</PresentationFormat>
  <Paragraphs>126</Paragraphs>
  <Slides>20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7" baseType="lpstr">
      <vt:lpstr>Arial</vt:lpstr>
      <vt:lpstr>Calibri</vt:lpstr>
      <vt:lpstr>Corbel</vt:lpstr>
      <vt:lpstr>Gill Sans MT</vt:lpstr>
      <vt:lpstr>Times New Roman</vt:lpstr>
      <vt:lpstr>Wingdings</vt:lpstr>
      <vt:lpstr>Посылка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Natalia Kalaitan</dc:creator>
  <cp:lastModifiedBy>Natalia Kalaitan</cp:lastModifiedBy>
  <cp:revision>24</cp:revision>
  <dcterms:created xsi:type="dcterms:W3CDTF">2023-03-14T19:06:40Z</dcterms:created>
  <dcterms:modified xsi:type="dcterms:W3CDTF">2023-04-05T07:52:43Z</dcterms:modified>
</cp:coreProperties>
</file>