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256" r:id="rId3"/>
    <p:sldId id="257" r:id="rId4"/>
    <p:sldId id="259" r:id="rId5"/>
    <p:sldId id="260" r:id="rId6"/>
    <p:sldId id="258"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22" autoAdjust="0"/>
    <p:restoredTop sz="94660"/>
  </p:normalViewPr>
  <p:slideViewPr>
    <p:cSldViewPr snapToGrid="0">
      <p:cViewPr varScale="1">
        <p:scale>
          <a:sx n="78" d="100"/>
          <a:sy n="78" d="100"/>
        </p:scale>
        <p:origin x="194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273312244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1584A20-66AA-4E7F-8AD5-0202A0480F23}" type="datetimeFigureOut">
              <a:rPr lang="en-US" smtClean="0"/>
              <a:t>3/29/2023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795081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1584A20-66AA-4E7F-8AD5-0202A0480F23}" type="datetimeFigureOut">
              <a:rPr lang="en-US" smtClean="0"/>
              <a:t>3/29/2023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3449389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2378159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575997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983957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61584A20-66AA-4E7F-8AD5-0202A0480F23}" type="datetimeFigureOut">
              <a:rPr lang="en-US" smtClean="0"/>
              <a:t>3/29/2023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1242778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2239" y="3143250"/>
            <a:ext cx="3288024" cy="25967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20292231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1584A20-66AA-4E7F-8AD5-0202A0480F23}" type="datetimeFigureOut">
              <a:rPr lang="en-US" smtClean="0"/>
              <a:t>3/29/2023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4215359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584A20-66AA-4E7F-8AD5-0202A0480F23}" type="datetimeFigureOut">
              <a:rPr lang="en-US" smtClean="0"/>
              <a:t>3/29/2023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30427828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9" name="Date Placeholder 8"/>
          <p:cNvSpPr>
            <a:spLocks noGrp="1"/>
          </p:cNvSpPr>
          <p:nvPr>
            <p:ph type="dt" sz="half" idx="10"/>
          </p:nvPr>
        </p:nvSpPr>
        <p:spPr/>
        <p:txBody>
          <a:bodyPr/>
          <a:lstStyle/>
          <a:p>
            <a:fld id="{61584A20-66AA-4E7F-8AD5-0202A0480F23}" type="datetimeFigureOut">
              <a:rPr lang="en-US" smtClean="0"/>
              <a:t>3/29/2023</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1146809630"/>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26742997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572000" y="0"/>
            <a:ext cx="4576573" cy="6858000"/>
          </a:xfrm>
          <a:solidFill>
            <a:schemeClr val="tx1"/>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61584A20-66AA-4E7F-8AD5-0202A0480F23}" type="datetimeFigureOut">
              <a:rPr lang="en-US" smtClean="0"/>
              <a:t>3/29/2023</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3964154327"/>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1584A20-66AA-4E7F-8AD5-0202A0480F23}" type="datetimeFigureOut">
              <a:rPr lang="en-US" smtClean="0"/>
              <a:t>3/29/2023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19349978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1584A20-66AA-4E7F-8AD5-0202A0480F23}" type="datetimeFigureOut">
              <a:rPr lang="en-US" smtClean="0"/>
              <a:t>3/29/2023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316871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195120721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61584A20-66AA-4E7F-8AD5-0202A0480F23}" type="datetimeFigureOut">
              <a:rPr lang="en-US" smtClean="0"/>
              <a:t>3/29/2023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2960869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2239" y="3143250"/>
            <a:ext cx="3288024" cy="25967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61584A20-66AA-4E7F-8AD5-0202A0480F23}" type="datetimeFigureOut">
              <a:rPr lang="en-US" smtClean="0"/>
              <a:t>3/29/2023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38A92A-EA8F-4CBF-8545-D424664DEC65}" type="slidenum">
              <a:rPr lang="en-US" smtClean="0"/>
              <a:t>‹#›</a:t>
            </a:fld>
            <a:endParaRPr lang="en-US"/>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3759133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1584A20-66AA-4E7F-8AD5-0202A0480F23}" type="datetimeFigureOut">
              <a:rPr lang="en-US" smtClean="0"/>
              <a:t>3/29/2023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246700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584A20-66AA-4E7F-8AD5-0202A0480F23}" type="datetimeFigureOut">
              <a:rPr lang="en-US" smtClean="0"/>
              <a:t>3/29/2023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3840332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9" name="Date Placeholder 8"/>
          <p:cNvSpPr>
            <a:spLocks noGrp="1"/>
          </p:cNvSpPr>
          <p:nvPr>
            <p:ph type="dt" sz="half" idx="10"/>
          </p:nvPr>
        </p:nvSpPr>
        <p:spPr/>
        <p:txBody>
          <a:bodyPr/>
          <a:lstStyle/>
          <a:p>
            <a:fld id="{61584A20-66AA-4E7F-8AD5-0202A0480F23}" type="datetimeFigureOut">
              <a:rPr lang="en-US" smtClean="0"/>
              <a:t>3/29/2023</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581810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572000" y="0"/>
            <a:ext cx="4576573" cy="6858000"/>
          </a:xfrm>
          <a:solidFill>
            <a:schemeClr val="bg1"/>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61584A20-66AA-4E7F-8AD5-0202A0480F23}" type="datetimeFigureOut">
              <a:rPr lang="en-US" smtClean="0"/>
              <a:t>3/29/2023</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C938A92A-EA8F-4CBF-8545-D424664DEC65}" type="slidenum">
              <a:rPr lang="en-US" smtClean="0"/>
              <a:t>‹#›</a:t>
            </a:fld>
            <a:endParaRPr lang="en-US"/>
          </a:p>
        </p:txBody>
      </p:sp>
    </p:spTree>
    <p:extLst>
      <p:ext uri="{BB962C8B-B14F-4D97-AF65-F5344CB8AC3E}">
        <p14:creationId xmlns:p14="http://schemas.microsoft.com/office/powerpoint/2010/main" val="998010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06045" y="964692"/>
            <a:ext cx="5937755"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61584A20-66AA-4E7F-8AD5-0202A0480F23}" type="datetimeFigureOut">
              <a:rPr lang="en-US" smtClean="0"/>
              <a:t>3/29/2023</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C938A92A-EA8F-4CBF-8545-D424664DEC65}" type="slidenum">
              <a:rPr lang="en-US" smtClean="0"/>
              <a:t>‹#›</a:t>
            </a:fld>
            <a:endParaRPr lang="en-US"/>
          </a:p>
        </p:txBody>
      </p:sp>
    </p:spTree>
    <p:extLst>
      <p:ext uri="{BB962C8B-B14F-4D97-AF65-F5344CB8AC3E}">
        <p14:creationId xmlns:p14="http://schemas.microsoft.com/office/powerpoint/2010/main" val="31784757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sz="26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61584A20-66AA-4E7F-8AD5-0202A0480F23}" type="datetimeFigureOut">
              <a:rPr lang="en-US" smtClean="0"/>
              <a:t>3/29/2023</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C938A92A-EA8F-4CBF-8545-D424664DEC65}" type="slidenum">
              <a:rPr lang="en-US" smtClean="0"/>
              <a:t>‹#›</a:t>
            </a:fld>
            <a:endParaRPr lang="en-US"/>
          </a:p>
        </p:txBody>
      </p:sp>
    </p:spTree>
    <p:extLst>
      <p:ext uri="{BB962C8B-B14F-4D97-AF65-F5344CB8AC3E}">
        <p14:creationId xmlns:p14="http://schemas.microsoft.com/office/powerpoint/2010/main" val="190946293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ct val="90000"/>
        </a:lnSpc>
        <a:spcBef>
          <a:spcPct val="0"/>
        </a:spcBef>
        <a:buNone/>
        <a:defRPr sz="26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9E5D24B-22F6-6BE4-02C1-194F3CFA1A08}"/>
              </a:ext>
            </a:extLst>
          </p:cNvPr>
          <p:cNvSpPr txBox="1"/>
          <p:nvPr/>
        </p:nvSpPr>
        <p:spPr>
          <a:xfrm>
            <a:off x="707923" y="412955"/>
            <a:ext cx="7964129" cy="5856540"/>
          </a:xfrm>
          <a:prstGeom prst="rect">
            <a:avLst/>
          </a:prstGeom>
          <a:noFill/>
        </p:spPr>
        <p:txBody>
          <a:bodyPr wrap="square">
            <a:spAutoFit/>
          </a:bodyPr>
          <a:lstStyle/>
          <a:p>
            <a:pPr>
              <a:lnSpc>
                <a:spcPct val="107000"/>
              </a:lnSpc>
              <a:spcAft>
                <a:spcPts val="800"/>
              </a:spcAft>
            </a:pPr>
            <a:r>
              <a:rPr lang="uk-UA" sz="1800" b="1" dirty="0">
                <a:solidFill>
                  <a:schemeClr val="accent5"/>
                </a:solidFill>
                <a:effectLst/>
                <a:latin typeface="Arial" panose="020B0604020202020204" pitchFamily="34" charset="0"/>
                <a:ea typeface="Calibri" panose="020F0502020204030204" pitchFamily="34" charset="0"/>
                <a:cs typeface="Times New Roman" panose="02020603050405020304" pitchFamily="18" charset="0"/>
              </a:rPr>
              <a:t>Насильницький тип: </a:t>
            </a:r>
            <a:endParaRPr lang="en-US" sz="14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tabLst>
                <a:tab pos="457200" algn="l"/>
              </a:tabLst>
            </a:pPr>
            <a:r>
              <a:rPr lang="uk-UA" sz="1800" dirty="0">
                <a:effectLst/>
                <a:latin typeface="Arial" panose="020B0604020202020204" pitchFamily="34" charset="0"/>
                <a:ea typeface="Calibri" panose="020F0502020204030204" pitchFamily="34" charset="0"/>
                <a:cs typeface="Times New Roman" panose="02020603050405020304" pitchFamily="18" charset="0"/>
              </a:rPr>
              <a:t>імпульсивна та ворожа агресивність як стереотип реагування;</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tabLst>
                <a:tab pos="457200" algn="l"/>
              </a:tabLst>
            </a:pPr>
            <a:r>
              <a:rPr lang="uk-UA" sz="1800" dirty="0">
                <a:effectLst/>
                <a:latin typeface="Arial" panose="020B0604020202020204" pitchFamily="34" charset="0"/>
                <a:ea typeface="Calibri" panose="020F0502020204030204" pitchFamily="34" charset="0"/>
                <a:cs typeface="Times New Roman" panose="02020603050405020304" pitchFamily="18" charset="0"/>
              </a:rPr>
              <a:t>насильство як самоціль і засіб вирішення конфліктів;</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tabLst>
                <a:tab pos="457200" algn="l"/>
              </a:tabLst>
            </a:pPr>
            <a:r>
              <a:rPr lang="uk-UA" sz="1800" dirty="0">
                <a:effectLst/>
                <a:latin typeface="Arial" panose="020B0604020202020204" pitchFamily="34" charset="0"/>
                <a:ea typeface="Calibri" panose="020F0502020204030204" pitchFamily="34" charset="0"/>
                <a:cs typeface="Times New Roman" panose="02020603050405020304" pitchFamily="18" charset="0"/>
              </a:rPr>
              <a:t>стійка антисоціальна установка.</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err="1">
                <a:solidFill>
                  <a:schemeClr val="accent5"/>
                </a:solidFill>
                <a:effectLst/>
                <a:latin typeface="Arial" panose="020B0604020202020204" pitchFamily="34" charset="0"/>
                <a:ea typeface="Calibri" panose="020F0502020204030204" pitchFamily="34" charset="0"/>
                <a:cs typeface="Times New Roman" panose="02020603050405020304" pitchFamily="18" charset="0"/>
              </a:rPr>
              <a:t>Корисливо</a:t>
            </a:r>
            <a:r>
              <a:rPr lang="uk-UA" sz="1800" b="1" dirty="0">
                <a:solidFill>
                  <a:schemeClr val="accent5"/>
                </a:solidFill>
                <a:effectLst/>
                <a:latin typeface="Arial" panose="020B0604020202020204" pitchFamily="34" charset="0"/>
                <a:ea typeface="Calibri" panose="020F0502020204030204" pitchFamily="34" charset="0"/>
                <a:cs typeface="Times New Roman" panose="02020603050405020304" pitchFamily="18" charset="0"/>
              </a:rPr>
              <a:t>-насильницький тип:</a:t>
            </a:r>
            <a:endParaRPr lang="en-US" sz="14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tabLst>
                <a:tab pos="457200" algn="l"/>
              </a:tabLst>
            </a:pPr>
            <a:r>
              <a:rPr lang="uk-UA" sz="1800" dirty="0">
                <a:effectLst/>
                <a:latin typeface="Arial" panose="020B0604020202020204" pitchFamily="34" charset="0"/>
                <a:ea typeface="Calibri" panose="020F0502020204030204" pitchFamily="34" charset="0"/>
                <a:cs typeface="Times New Roman" panose="02020603050405020304" pitchFamily="18" charset="0"/>
              </a:rPr>
              <a:t>інструментальна агресія (як засіб досягнення корисливої мети).</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a:solidFill>
                  <a:schemeClr val="accent5"/>
                </a:solidFill>
                <a:effectLst/>
                <a:latin typeface="Arial" panose="020B0604020202020204" pitchFamily="34" charset="0"/>
                <a:ea typeface="Calibri" panose="020F0502020204030204" pitchFamily="34" charset="0"/>
                <a:cs typeface="Times New Roman" panose="02020603050405020304" pitchFamily="18" charset="0"/>
              </a:rPr>
              <a:t>Групові насильницькі дії:</a:t>
            </a:r>
            <a:endParaRPr lang="en-US" sz="14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dirty="0">
                <a:effectLst/>
                <a:latin typeface="Arial" panose="020B0604020202020204" pitchFamily="34" charset="0"/>
                <a:ea typeface="Calibri" panose="020F0502020204030204" pitchFamily="34" charset="0"/>
                <a:cs typeface="Times New Roman" panose="02020603050405020304" pitchFamily="18" charset="0"/>
              </a:rPr>
              <a:t>     - агресія як наслідок впливу групового тиску та групових традицій.</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800" b="1" dirty="0">
                <a:solidFill>
                  <a:schemeClr val="accent5"/>
                </a:solidFill>
                <a:effectLst/>
                <a:latin typeface="Arial" panose="020B0604020202020204" pitchFamily="34" charset="0"/>
                <a:ea typeface="Calibri" panose="020F0502020204030204" pitchFamily="34" charset="0"/>
                <a:cs typeface="Times New Roman" panose="02020603050405020304" pitchFamily="18" charset="0"/>
              </a:rPr>
              <a:t>Випадковий насильницький тип:</a:t>
            </a:r>
            <a:endParaRPr lang="en-US" sz="14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tabLst>
                <a:tab pos="457200" algn="l"/>
              </a:tabLst>
            </a:pPr>
            <a:r>
              <a:rPr lang="uk-UA" sz="1800" dirty="0">
                <a:effectLst/>
                <a:latin typeface="Arial" panose="020B0604020202020204" pitchFamily="34" charset="0"/>
                <a:ea typeface="Calibri" panose="020F0502020204030204" pitchFamily="34" charset="0"/>
                <a:cs typeface="Times New Roman" panose="02020603050405020304" pitchFamily="18" charset="0"/>
              </a:rPr>
              <a:t>агресія – результат порушення психічної саморегуляції та неадекватної реакції на гострі конфліктні ситуації;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tabLst>
                <a:tab pos="457200" algn="l"/>
              </a:tabLst>
            </a:pPr>
            <a:r>
              <a:rPr lang="uk-UA" sz="1800" dirty="0">
                <a:effectLst/>
                <a:latin typeface="Arial" panose="020B0604020202020204" pitchFamily="34" charset="0"/>
                <a:ea typeface="Calibri" panose="020F0502020204030204" pitchFamily="34" charset="0"/>
                <a:cs typeface="Times New Roman" panose="02020603050405020304" pitchFamily="18" charset="0"/>
              </a:rPr>
              <a:t>агресія внаслідок стану афекту, ревнощів, помсти.</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6521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A84F71-124E-D705-1447-B967CD02EAB3}"/>
              </a:ext>
            </a:extLst>
          </p:cNvPr>
          <p:cNvSpPr txBox="1"/>
          <p:nvPr/>
        </p:nvSpPr>
        <p:spPr>
          <a:xfrm>
            <a:off x="457200" y="523350"/>
            <a:ext cx="8229600" cy="5628529"/>
          </a:xfrm>
          <a:prstGeom prst="rect">
            <a:avLst/>
          </a:prstGeom>
          <a:noFill/>
        </p:spPr>
        <p:txBody>
          <a:bodyPr wrap="square">
            <a:spAutoFit/>
          </a:bodyPr>
          <a:lstStyle/>
          <a:p>
            <a:pPr indent="450215" algn="ctr">
              <a:lnSpc>
                <a:spcPct val="107000"/>
              </a:lnSpc>
              <a:spcAft>
                <a:spcPts val="800"/>
              </a:spcAft>
              <a:tabLst>
                <a:tab pos="88900" algn="l"/>
              </a:tabLst>
            </a:pPr>
            <a:r>
              <a:rPr lang="uk-UA" sz="1800" b="1" i="1" dirty="0">
                <a:effectLst/>
                <a:latin typeface="Arial" panose="020B0604020202020204" pitchFamily="34" charset="0"/>
                <a:ea typeface="Calibri" panose="020F0502020204030204" pitchFamily="34" charset="0"/>
                <a:cs typeface="Times New Roman" panose="02020603050405020304" pitchFamily="18" charset="0"/>
              </a:rPr>
              <a:t>Примушування особи до вступу в статевий зв'язок </a:t>
            </a:r>
          </a:p>
          <a:p>
            <a:pPr indent="450215" algn="just">
              <a:lnSpc>
                <a:spcPct val="107000"/>
              </a:lnSpc>
              <a:spcAft>
                <a:spcPts val="800"/>
              </a:spcAft>
              <a:tabLst>
                <a:tab pos="88900" algn="l"/>
              </a:tabLst>
            </a:pPr>
            <a:r>
              <a:rPr lang="uk-UA" dirty="0">
                <a:solidFill>
                  <a:schemeClr val="bg1"/>
                </a:solidFill>
                <a:latin typeface="Arial" panose="020B0604020202020204" pitchFamily="34" charset="0"/>
                <a:ea typeface="Calibri" panose="020F0502020204030204" pitchFamily="34" charset="0"/>
                <a:cs typeface="Times New Roman" panose="02020603050405020304" pitchFamily="18" charset="0"/>
              </a:rPr>
              <a:t>Це п</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римушування особи </a:t>
            </a:r>
            <a:r>
              <a:rPr lang="uk-UA" sz="18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без її добровільної згоди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до здійснення акту сексуального характеру з іншою особою. </a:t>
            </a:r>
          </a:p>
          <a:p>
            <a:pPr indent="450215" algn="just">
              <a:lnSpc>
                <a:spcPct val="107000"/>
              </a:lnSpc>
              <a:spcAft>
                <a:spcPts val="800"/>
              </a:spcAft>
              <a:tabLst>
                <a:tab pos="88900"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При цьому здійснюється певний тиск на психіку потерпілої особи шляхом:</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714375" lvl="0" indent="-268288" algn="just">
              <a:lnSpc>
                <a:spcPct val="107000"/>
              </a:lnSpc>
              <a:buFont typeface="Symbol" panose="05050102010706020507" pitchFamily="18" charset="2"/>
              <a:buChar char=""/>
              <a:tabLst>
                <a:tab pos="88900"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шантажу, тобто загрози повідомлення відомостей, що порочать особу;</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714375" lvl="0" indent="-268288" algn="just">
              <a:lnSpc>
                <a:spcPct val="107000"/>
              </a:lnSpc>
              <a:buFont typeface="Symbol" panose="05050102010706020507" pitchFamily="18" charset="2"/>
              <a:buChar char=""/>
              <a:tabLst>
                <a:tab pos="88900"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загрози знищенням, ушкодженням або вилученням майна потерпілого (потерпілої);</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714375" lvl="0" indent="-268288" algn="just">
              <a:lnSpc>
                <a:spcPct val="107000"/>
              </a:lnSpc>
              <a:buFont typeface="Symbol" panose="05050102010706020507" pitchFamily="18" charset="2"/>
              <a:buChar char=""/>
              <a:tabLst>
                <a:tab pos="88900"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використання матеріальної або іншої залежності.</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tabLst>
                <a:tab pos="88900" algn="l"/>
              </a:tabLst>
            </a:pPr>
            <a:endPar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tabLst>
                <a:tab pos="88900"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Матеріальна залежність матиме місце у випадках, коли потерпілий (потерпіла) знаходиться на повному або частковому утриманні винного. Інша залежність може полягати в службових стосунках начальника і підлеглого, педагога і учня і т. д.</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tabLst>
                <a:tab pos="88900"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Метою примушування є вступ з потерпілим (потерпілою) в статевий зв'язок або здійснення інших сексуальних дій.</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8128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A84F71-124E-D705-1447-B967CD02EAB3}"/>
              </a:ext>
            </a:extLst>
          </p:cNvPr>
          <p:cNvSpPr txBox="1"/>
          <p:nvPr/>
        </p:nvSpPr>
        <p:spPr>
          <a:xfrm>
            <a:off x="457200" y="620442"/>
            <a:ext cx="8229600" cy="5719707"/>
          </a:xfrm>
          <a:prstGeom prst="rect">
            <a:avLst/>
          </a:prstGeom>
          <a:noFill/>
        </p:spPr>
        <p:txBody>
          <a:bodyPr wrap="square">
            <a:spAutoFit/>
          </a:bodyPr>
          <a:lstStyle/>
          <a:p>
            <a:pPr algn="ctr">
              <a:lnSpc>
                <a:spcPct val="107000"/>
              </a:lnSpc>
              <a:spcAft>
                <a:spcPts val="800"/>
              </a:spcAft>
            </a:pPr>
            <a:r>
              <a:rPr lang="uk-UA" sz="1800" b="1" i="1" dirty="0">
                <a:effectLst/>
                <a:latin typeface="Arial" panose="020B0604020202020204" pitchFamily="34" charset="0"/>
                <a:ea typeface="Calibri" panose="020F0502020204030204" pitchFamily="34" charset="0"/>
                <a:cs typeface="Times New Roman" panose="02020603050405020304" pitchFamily="18" charset="0"/>
              </a:rPr>
              <a:t>Вчинення дій сексуального характеру з особою, яка не досягла шістнадцятирічного віку</a:t>
            </a: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Ст. 155 Кримінального кодексу України чітко визначає ознаки подібного злочину – це вчинення повнолітньою особою дій сексуального характеру, пов'язаних із вагінальним, анальним або оральним проникненням в тіло особи, яка не досягла шістнадцятирічного віку, з використанням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геніталій</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іншого органу чи частини тіла або будь-якого предмета.</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i="1" dirty="0">
                <a:effectLst/>
                <a:latin typeface="Arial" panose="020B0604020202020204" pitchFamily="34" charset="0"/>
                <a:ea typeface="Calibri" panose="020F0502020204030204" pitchFamily="34" charset="0"/>
                <a:cs typeface="Times New Roman" panose="02020603050405020304" pitchFamily="18" charset="0"/>
              </a:rPr>
              <a:t>Розбещення неповнолітніх,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тобто вчинення розпусних дій щодо особи, яка не досягла шістнадцятирічного віку, є діями сексуального характеру, здатними викликати статеве збудження у такої особи (дитини або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підлітка</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пробудити у неї нездоровий сексуальний інтерес і тим самим порушити нормальний фізичний і психологічний розвиток.</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Розпусні дії можуть бути фізичними (оголення статевих органів особи, яка не досягла шістнадцятирічного віку, дотик до них, оголення статевих органів винного, здійснення різних непристойних дій) або мати інтелектуальний характер (демонстрація порнографічних предметів, ведення цинічних розмов на сексуальні теми, демонстрація порнографічних фільмів тощо).</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1841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A84F71-124E-D705-1447-B967CD02EAB3}"/>
              </a:ext>
            </a:extLst>
          </p:cNvPr>
          <p:cNvSpPr txBox="1"/>
          <p:nvPr/>
        </p:nvSpPr>
        <p:spPr>
          <a:xfrm>
            <a:off x="401444" y="653895"/>
            <a:ext cx="8173844" cy="5721503"/>
          </a:xfrm>
          <a:prstGeom prst="rect">
            <a:avLst/>
          </a:prstGeom>
          <a:noFill/>
        </p:spPr>
        <p:txBody>
          <a:bodyPr wrap="square">
            <a:spAutoFit/>
          </a:bodyPr>
          <a:lstStyle/>
          <a:p>
            <a:pPr indent="450215" algn="just">
              <a:lnSpc>
                <a:spcPct val="107000"/>
              </a:lnSpc>
            </a:pP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Мотиви злочину: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задоволення своїх статевих потреб, збудження у малолітньої особи інтересу до статевих стосунків, підготовка малолітнього для подальшого залучення до сексуальних стосунків.</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Винний має усвідомлювати, що особа, щодо якої він здійснює розпусні дії, не досягла шістнадцятирічного віку.</a:t>
            </a:r>
          </a:p>
          <a:p>
            <a:pPr indent="450215" algn="just">
              <a:lnSpc>
                <a:spcPct val="107000"/>
              </a:lnSpc>
              <a:spcAft>
                <a:spcPts val="800"/>
              </a:spcAft>
            </a:pPr>
            <a:endParaRPr lang="ru-RU" sz="1800" b="1" i="1" dirty="0">
              <a:effectLst/>
              <a:latin typeface="Arial" panose="020B0604020202020204" pitchFamily="34" charset="0"/>
              <a:ea typeface="Calibri" panose="020F0502020204030204" pitchFamily="34" charset="0"/>
            </a:endParaRPr>
          </a:p>
          <a:p>
            <a:pPr indent="450215" algn="just">
              <a:lnSpc>
                <a:spcPct val="107000"/>
              </a:lnSpc>
              <a:spcAft>
                <a:spcPts val="800"/>
              </a:spcAft>
            </a:pPr>
            <a:r>
              <a:rPr lang="ru-RU" sz="1800" b="1" i="1" dirty="0" err="1">
                <a:effectLst/>
                <a:latin typeface="Arial" panose="020B0604020202020204" pitchFamily="34" charset="0"/>
                <a:ea typeface="Calibri" panose="020F0502020204030204" pitchFamily="34" charset="0"/>
              </a:rPr>
              <a:t>Домагання</a:t>
            </a:r>
            <a:r>
              <a:rPr lang="ru-RU" sz="1800" b="1" i="1" dirty="0">
                <a:effectLst/>
                <a:latin typeface="Arial" panose="020B0604020202020204" pitchFamily="34" charset="0"/>
                <a:ea typeface="Calibri" panose="020F0502020204030204" pitchFamily="34" charset="0"/>
              </a:rPr>
              <a:t> </a:t>
            </a:r>
            <a:r>
              <a:rPr lang="ru-RU" sz="1800" b="1" i="1" dirty="0" err="1">
                <a:effectLst/>
                <a:latin typeface="Arial" panose="020B0604020202020204" pitchFamily="34" charset="0"/>
                <a:ea typeface="Calibri" panose="020F0502020204030204" pitchFamily="34" charset="0"/>
              </a:rPr>
              <a:t>дитини</a:t>
            </a:r>
            <a:r>
              <a:rPr lang="ru-RU" sz="1800" b="1" i="1" dirty="0">
                <a:effectLst/>
                <a:latin typeface="Arial" panose="020B0604020202020204" pitchFamily="34" charset="0"/>
                <a:ea typeface="Calibri" panose="020F0502020204030204" pitchFamily="34" charset="0"/>
              </a:rPr>
              <a:t> для </a:t>
            </a:r>
            <a:r>
              <a:rPr lang="ru-RU" sz="1800" b="1" i="1" dirty="0" err="1">
                <a:effectLst/>
                <a:latin typeface="Arial" panose="020B0604020202020204" pitchFamily="34" charset="0"/>
                <a:ea typeface="Calibri" panose="020F0502020204030204" pitchFamily="34" charset="0"/>
              </a:rPr>
              <a:t>сексуальних</a:t>
            </a:r>
            <a:r>
              <a:rPr lang="ru-RU" sz="1800" b="1" i="1" dirty="0">
                <a:effectLst/>
                <a:latin typeface="Arial" panose="020B0604020202020204" pitchFamily="34" charset="0"/>
                <a:ea typeface="Calibri" panose="020F0502020204030204" pitchFamily="34" charset="0"/>
              </a:rPr>
              <a:t> </a:t>
            </a:r>
            <a:r>
              <a:rPr lang="ru-RU" sz="1800" b="1" i="1" dirty="0" err="1">
                <a:effectLst/>
                <a:latin typeface="Arial" panose="020B0604020202020204" pitchFamily="34" charset="0"/>
                <a:ea typeface="Calibri" panose="020F0502020204030204" pitchFamily="34" charset="0"/>
              </a:rPr>
              <a:t>цілей</a:t>
            </a:r>
            <a:r>
              <a:rPr lang="ru-RU" sz="1800" b="1" i="1" dirty="0">
                <a:effectLst/>
                <a:latin typeface="Arial" panose="020B0604020202020204" pitchFamily="34" charset="0"/>
                <a:ea typeface="Calibri" panose="020F0502020204030204" pitchFamily="34" charset="0"/>
              </a:rPr>
              <a:t> </a:t>
            </a:r>
            <a:r>
              <a:rPr lang="uk-UA" sz="1800" dirty="0">
                <a:solidFill>
                  <a:schemeClr val="bg1"/>
                </a:solidFill>
                <a:effectLst/>
                <a:latin typeface="Arial" panose="020B0604020202020204" pitchFamily="34" charset="0"/>
                <a:ea typeface="Calibri" panose="020F0502020204030204" pitchFamily="34" charset="0"/>
              </a:rPr>
              <a:t>є новою статтею в КК України. Це пропозиція зустрічі, зроблена повнолітньою особою, у тому числі з використанням інформаційно-телекомунікаційних систем або технологій, особі, яка не досягла шістнадцятирічного віку, з метою вчинення стосовно неї будь-яких дій сексуального характеру, розпусних дій</a:t>
            </a:r>
            <a:r>
              <a:rPr lang="uk-UA"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uk-UA" sz="1800" dirty="0">
                <a:solidFill>
                  <a:schemeClr val="bg1"/>
                </a:solidFill>
                <a:effectLst/>
                <a:latin typeface="Arial" panose="020B0604020202020204" pitchFamily="34" charset="0"/>
                <a:ea typeface="Calibri" panose="020F0502020204030204" pitchFamily="34" charset="0"/>
              </a:rPr>
              <a:t>або втягнення її у виготовлення дитячої порнографії, у разі якщо після такої пропозиції було вчинено хоча б одну дію, спрямовану на те, щоб така зустріч відбулася.</a:t>
            </a:r>
            <a:endParaRPr lang="uk-UA"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Під зустріччю в цій статті слід розуміти також зустріч, проведення якої передбачає використання інформаційно-телекомунікаційних систем або технологій.</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837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506343-F7B5-4997-1229-B4F38DEA0151}"/>
              </a:ext>
            </a:extLst>
          </p:cNvPr>
          <p:cNvSpPr txBox="1"/>
          <p:nvPr/>
        </p:nvSpPr>
        <p:spPr>
          <a:xfrm>
            <a:off x="412595" y="413290"/>
            <a:ext cx="8318809" cy="6353919"/>
          </a:xfrm>
          <a:prstGeom prst="rect">
            <a:avLst/>
          </a:prstGeom>
          <a:noFill/>
        </p:spPr>
        <p:txBody>
          <a:bodyPr wrap="square">
            <a:spAutoFit/>
          </a:bodyPr>
          <a:lstStyle/>
          <a:p>
            <a:pPr lvl="0" indent="446088" algn="just">
              <a:lnSpc>
                <a:spcPct val="107000"/>
              </a:lnSpc>
              <a:spcAft>
                <a:spcPts val="800"/>
              </a:spcAft>
              <a:tabLst>
                <a:tab pos="357188" algn="l"/>
                <a:tab pos="768350" algn="l"/>
              </a:tabLst>
            </a:pPr>
            <a:r>
              <a:rPr lang="uk-UA" sz="1800" b="1" i="1" dirty="0">
                <a:effectLst/>
                <a:latin typeface="Arial" panose="020B0604020202020204" pitchFamily="34" charset="0"/>
                <a:ea typeface="Calibri" panose="020F0502020204030204" pitchFamily="34" charset="0"/>
                <a:cs typeface="Times New Roman" panose="02020603050405020304" pitchFamily="18" charset="0"/>
              </a:rPr>
              <a:t>Замахом на зґвалтування</a:t>
            </a:r>
            <a:r>
              <a:rPr lang="uk-UA" sz="1800" b="1" dirty="0">
                <a:effectLst/>
                <a:latin typeface="Arial" panose="020B0604020202020204" pitchFamily="34" charset="0"/>
                <a:ea typeface="Calibri" panose="020F0502020204030204" pitchFamily="34" charset="0"/>
                <a:cs typeface="Times New Roman" panose="02020603050405020304" pitchFamily="18" charset="0"/>
              </a:rPr>
              <a:t> </a:t>
            </a:r>
            <a:r>
              <a:rPr lang="uk-UA" sz="1800" b="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визнається застосування насильства або загроз з метою здійснення статевого акту проти волі потерпілої (потерпілого), наприклад роздягання потерпілої (потерпілого), нанесення їй (йому) ударів і т. д.</a:t>
            </a:r>
            <a:endParaRPr lang="en-US"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Замах на зґвалтування необхідно відрізняти від насильницьких дій сексуального характеру і примушування до дій сексуального характеру, а також від статевих зносин та інших дій сексуального характеру з особою, яка не досягла шістнадцятирічного віку.</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Замах на зґвалтування слід відрізняти від інших злочинних посягань, що зачіпають честь, гідність, тілесну недоторканність особи (хуліганство, завдання шкоди здоров'ю різної тяжкості).</a:t>
            </a: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rPr>
              <a:t>Добровільна відмова від зґвалтування виключає відповідальність за замах на зґвалтування. В цьому випадку відповідальність може настати лише за фактично скоєні дії, що містять склад іншого злочину, наприклад за спричинення шкоди здоров'ю, нанесення побоїв, розпусні дії і т. д. Добровільна відмова признається тільки у разі, коли винний об'єктивно міг завершити початий злочин і усвідомлював це. Вимушена відмова від зґвалтування, наприклад при появі людей, здатних затримати насильника, не може вважатися добровільною.</a:t>
            </a:r>
            <a:endParaRPr lang="uk-UA"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3706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C70724-F10B-22BA-39E4-BC860DF9F74D}"/>
              </a:ext>
            </a:extLst>
          </p:cNvPr>
          <p:cNvSpPr txBox="1"/>
          <p:nvPr/>
        </p:nvSpPr>
        <p:spPr>
          <a:xfrm>
            <a:off x="551986" y="627394"/>
            <a:ext cx="8040028" cy="5362237"/>
          </a:xfrm>
          <a:prstGeom prst="rect">
            <a:avLst/>
          </a:prstGeom>
          <a:noFill/>
        </p:spPr>
        <p:txBody>
          <a:bodyPr wrap="square">
            <a:spAutoFit/>
          </a:bodyPr>
          <a:lstStyle/>
          <a:p>
            <a:pPr indent="450215" algn="just">
              <a:lnSpc>
                <a:spcPct val="107000"/>
              </a:lnSpc>
              <a:spcAft>
                <a:spcPts val="800"/>
              </a:spcAft>
            </a:pP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Безпорадний стан потерпілої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характеризується різними ознаками. Зґвалтування слід визнавати досконалим із використанням безпорадного стану потерпілої у випадках, коли вона через свій фізичний або психічний стан (малолітній вік, фізичні недоліки, розлад </a:t>
            </a:r>
            <a:r>
              <a:rPr lang="uk-UA" dirty="0">
                <a:solidFill>
                  <a:schemeClr val="bg1"/>
                </a:solidFill>
                <a:latin typeface="Arial" panose="020B0604020202020204" pitchFamily="34" charset="0"/>
                <a:ea typeface="Calibri" panose="020F0502020204030204" pitchFamily="34" charset="0"/>
                <a:cs typeface="Times New Roman" panose="02020603050405020304" pitchFamily="18" charset="0"/>
              </a:rPr>
              <a:t>психіч</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ної діяльності, інший хворобливий або несвідомий стан і т. д.) не могла розуміти характеру і значення здійснюваних з нею дій або не могла учинити опору винному, і останній, вступаючи в статеве знесення, усвідомлював, що потерпіла знаходиться в такому стані.</a:t>
            </a: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 умовах безпорадного стану через психічний розлад, сильне сп'яніння, малоліття потерпіла може не чинити опору, і зовні подія може виглядати як добровільні статеві зносини.</a:t>
            </a: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Для визнання зґвалтування вчиненим із використанням безпорадного стану потерпілої не має значення, чи привів жінку до такого стану сам винний (наприклад, напоїв спиртними напоями, дав наркотики і т. д.) або вона знаходилася у безпорадному стані незалежно від його дій.</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3088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B5F38BA-9DA2-573F-6C7E-1B684B3FABD9}"/>
              </a:ext>
            </a:extLst>
          </p:cNvPr>
          <p:cNvSpPr txBox="1"/>
          <p:nvPr/>
        </p:nvSpPr>
        <p:spPr>
          <a:xfrm>
            <a:off x="512956" y="1192426"/>
            <a:ext cx="8285356" cy="4473148"/>
          </a:xfrm>
          <a:prstGeom prst="rect">
            <a:avLst/>
          </a:prstGeom>
          <a:noFill/>
        </p:spPr>
        <p:txBody>
          <a:bodyPr wrap="square">
            <a:spAutoFit/>
          </a:bodyPr>
          <a:lstStyle/>
          <a:p>
            <a:pPr indent="450215" algn="just">
              <a:lnSpc>
                <a:spcPct val="107000"/>
              </a:lnSpc>
              <a:spcAft>
                <a:spcPts val="800"/>
              </a:spcAft>
            </a:pP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Зґвалтування –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вчинення дій сексуального характеру, пов'язаних із вагінальним, анальним або оральним проникненням в тіло іншої особи з використанням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геніталій</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або будь-якого іншого предмета, без добровільної згоди потерпілої особи.</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Зґвалтування складається з двох дій: </a:t>
            </a: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здійснення статевих зносин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і </a:t>
            </a: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застосування фізичного насильства або загрози його застосування</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p>
          <a:p>
            <a:pPr indent="450215" algn="just">
              <a:lnSpc>
                <a:spcPct val="107000"/>
              </a:lnSpc>
              <a:spcAft>
                <a:spcPts val="800"/>
              </a:spcAft>
            </a:pPr>
            <a:r>
              <a:rPr lang="uk-UA" sz="18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Особлива жорстокість щодо потерпілої або до інших осіб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це нова ознака, яка належить до обставин, що кваліфікують зґвалтування. Під особливою жорстокістю слід розуміти знущання і наругу над потерпілою, катування її в процесі зґвалтування, а також завдання їй тілесних ушкоджень із садистських мотивів. Особлива жорстокість щодо інших осіб може виразитися, наприклад, у зґвалтуванні матері на очах її дітей або дружини у присутності чоловіка.</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3754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851BEFB-B86C-A850-A850-C11C9B3242A9}"/>
              </a:ext>
            </a:extLst>
          </p:cNvPr>
          <p:cNvSpPr txBox="1"/>
          <p:nvPr/>
        </p:nvSpPr>
        <p:spPr>
          <a:xfrm>
            <a:off x="418170" y="581423"/>
            <a:ext cx="8307659" cy="5909310"/>
          </a:xfrm>
          <a:prstGeom prst="rect">
            <a:avLst/>
          </a:prstGeom>
          <a:noFill/>
        </p:spPr>
        <p:txBody>
          <a:bodyPr wrap="square">
            <a:spAutoFit/>
          </a:bodyPr>
          <a:lstStyle/>
          <a:p>
            <a:pPr indent="450215" algn="just"/>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Зґвалтування</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 найчастіше здійснюваний сексуальний злочин: він становить 74 % усіх таких злочинів. </a:t>
            </a:r>
            <a:r>
              <a:rPr lang="uk-UA" sz="1800" dirty="0">
                <a:solidFill>
                  <a:schemeClr val="bg1"/>
                </a:solidFill>
                <a:effectLst/>
                <a:latin typeface="Arial" panose="020B0604020202020204" pitchFamily="34" charset="0"/>
                <a:ea typeface="Calibri" panose="020F0502020204030204" pitchFamily="34" charset="0"/>
              </a:rPr>
              <a:t>При цьому справжня кількість скоєних зґвалтувань значно більша за кількість зареєстрованих злочинів (кількість зареєстрованих зґвалтувань до кількості дійсно скоєних як 1:8).</a:t>
            </a:r>
            <a:endPar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indent="450215" algn="just"/>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У своїй підсвідомій сфері зґвалтування – це використання сексу для самовираження через застосування сили, прояв агресії і садизму, неповаги до людської особистості.</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Насильницький статевий акт може бути вагінальним, оральним і анальним (ізольовано або в поєднанні). </a:t>
            </a:r>
          </a:p>
          <a:p>
            <a:pPr indent="450215" algn="just"/>
            <a:endParaRPr lang="uk-UA" sz="1800" dirty="0">
              <a:solidFill>
                <a:schemeClr val="bg1"/>
              </a:solidFill>
              <a:effectLst/>
              <a:latin typeface="Arial" panose="020B0604020202020204" pitchFamily="34" charset="0"/>
              <a:ea typeface="Calibri" panose="020F0502020204030204" pitchFamily="34" charset="0"/>
            </a:endParaRPr>
          </a:p>
          <a:p>
            <a:pPr indent="450215" algn="just"/>
            <a:r>
              <a:rPr lang="uk-UA" sz="1800" dirty="0">
                <a:solidFill>
                  <a:schemeClr val="bg1"/>
                </a:solidFill>
                <a:effectLst/>
                <a:latin typeface="Arial" panose="020B0604020202020204" pitchFamily="34" charset="0"/>
                <a:ea typeface="Calibri" panose="020F0502020204030204" pitchFamily="34" charset="0"/>
              </a:rPr>
              <a:t>Залежно від кількості насильників розрізняють:</a:t>
            </a:r>
          </a:p>
          <a:p>
            <a:pPr marL="285750" indent="-285750" algn="just">
              <a:buFont typeface="Wingdings" panose="05000000000000000000" pitchFamily="2" charset="2"/>
              <a:buChar char="q"/>
            </a:pPr>
            <a:r>
              <a:rPr lang="uk-UA" dirty="0">
                <a:solidFill>
                  <a:schemeClr val="bg1"/>
                </a:solidFill>
                <a:latin typeface="Arial" panose="020B0604020202020204" pitchFamily="34" charset="0"/>
                <a:ea typeface="Calibri" panose="020F0502020204030204" pitchFamily="34" charset="0"/>
              </a:rPr>
              <a:t>і</a:t>
            </a:r>
            <a:r>
              <a:rPr lang="uk-UA" sz="1800" dirty="0">
                <a:solidFill>
                  <a:schemeClr val="bg1"/>
                </a:solidFill>
                <a:effectLst/>
                <a:latin typeface="Arial" panose="020B0604020202020204" pitchFamily="34" charset="0"/>
                <a:ea typeface="Calibri" panose="020F0502020204030204" pitchFamily="34" charset="0"/>
              </a:rPr>
              <a:t>ндивідуальне; </a:t>
            </a:r>
          </a:p>
          <a:p>
            <a:pPr marL="285750"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rPr>
              <a:t>групове зґвалтування</a:t>
            </a:r>
            <a:r>
              <a:rPr lang="uk-UA" dirty="0">
                <a:solidFill>
                  <a:schemeClr val="bg1"/>
                </a:solidFill>
                <a:latin typeface="Arial" panose="020B0604020202020204" pitchFamily="34" charset="0"/>
                <a:ea typeface="Calibri" panose="020F0502020204030204" pitchFamily="34" charset="0"/>
              </a:rPr>
              <a:t>.</a:t>
            </a:r>
            <a:endParaRPr lang="uk-UA" sz="1800" dirty="0">
              <a:solidFill>
                <a:schemeClr val="bg1"/>
              </a:solidFill>
              <a:effectLst/>
              <a:latin typeface="Arial" panose="020B0604020202020204" pitchFamily="34" charset="0"/>
              <a:ea typeface="Calibri" panose="020F0502020204030204" pitchFamily="34" charset="0"/>
            </a:endParaRPr>
          </a:p>
          <a:p>
            <a:pPr indent="450215" algn="just"/>
            <a:endParaRPr lang="uk-UA" dirty="0">
              <a:solidFill>
                <a:schemeClr val="bg1"/>
              </a:solidFill>
              <a:latin typeface="Arial" panose="020B0604020202020204" pitchFamily="34" charset="0"/>
              <a:ea typeface="Calibri" panose="020F0502020204030204" pitchFamily="34" charset="0"/>
            </a:endParaRPr>
          </a:p>
          <a:p>
            <a:pPr indent="450215" algn="just"/>
            <a:r>
              <a:rPr lang="uk-UA" dirty="0">
                <a:solidFill>
                  <a:schemeClr val="bg1"/>
                </a:solidFill>
                <a:latin typeface="Arial" panose="020B0604020202020204" pitchFamily="34" charset="0"/>
                <a:ea typeface="Calibri" panose="020F0502020204030204" pitchFamily="34" charset="0"/>
              </a:rPr>
              <a:t>З</a:t>
            </a:r>
            <a:r>
              <a:rPr lang="uk-UA" sz="1800" dirty="0">
                <a:solidFill>
                  <a:schemeClr val="bg1"/>
                </a:solidFill>
                <a:effectLst/>
                <a:latin typeface="Arial" panose="020B0604020202020204" pitchFamily="34" charset="0"/>
                <a:ea typeface="Calibri" panose="020F0502020204030204" pitchFamily="34" charset="0"/>
              </a:rPr>
              <a:t>а видом </a:t>
            </a:r>
            <a:r>
              <a:rPr lang="uk-UA" sz="1800" dirty="0" err="1">
                <a:solidFill>
                  <a:schemeClr val="bg1"/>
                </a:solidFill>
                <a:effectLst/>
                <a:latin typeface="Arial" panose="020B0604020202020204" pitchFamily="34" charset="0"/>
                <a:ea typeface="Calibri" panose="020F0502020204030204" pitchFamily="34" charset="0"/>
              </a:rPr>
              <a:t>девіації</a:t>
            </a:r>
            <a:r>
              <a:rPr lang="uk-UA" sz="1800" dirty="0">
                <a:solidFill>
                  <a:schemeClr val="bg1"/>
                </a:solidFill>
                <a:effectLst/>
                <a:latin typeface="Arial" panose="020B0604020202020204" pitchFamily="34" charset="0"/>
                <a:ea typeface="Calibri" panose="020F0502020204030204" pitchFamily="34" charset="0"/>
              </a:rPr>
              <a:t>, що виявляється при зґвалтуванні: </a:t>
            </a:r>
          </a:p>
          <a:p>
            <a:pPr marL="285750" indent="-285750" algn="just">
              <a:buFont typeface="Wingdings" panose="05000000000000000000" pitchFamily="2" charset="2"/>
              <a:buChar char="q"/>
              <a:tabLst>
                <a:tab pos="357188" algn="l"/>
              </a:tabLst>
            </a:pPr>
            <a:r>
              <a:rPr lang="uk-UA" sz="1800" dirty="0" err="1">
                <a:solidFill>
                  <a:schemeClr val="bg1"/>
                </a:solidFill>
                <a:effectLst/>
                <a:latin typeface="Arial" panose="020B0604020202020204" pitchFamily="34" charset="0"/>
                <a:ea typeface="Calibri" panose="020F0502020204030204" pitchFamily="34" charset="0"/>
              </a:rPr>
              <a:t>педофільне</a:t>
            </a:r>
            <a:r>
              <a:rPr lang="uk-UA" sz="1800" dirty="0">
                <a:solidFill>
                  <a:schemeClr val="bg1"/>
                </a:solidFill>
                <a:effectLst/>
                <a:latin typeface="Arial" panose="020B0604020202020204" pitchFamily="34" charset="0"/>
                <a:ea typeface="Calibri" panose="020F0502020204030204" pitchFamily="34" charset="0"/>
              </a:rPr>
              <a:t>;</a:t>
            </a:r>
          </a:p>
          <a:p>
            <a:pPr marL="285750" indent="-285750" algn="just">
              <a:buFont typeface="Wingdings" panose="05000000000000000000" pitchFamily="2" charset="2"/>
              <a:buChar char="q"/>
              <a:tabLst>
                <a:tab pos="357188" algn="l"/>
              </a:tabLst>
            </a:pPr>
            <a:r>
              <a:rPr lang="uk-UA" sz="1800" dirty="0" err="1">
                <a:solidFill>
                  <a:schemeClr val="bg1"/>
                </a:solidFill>
                <a:effectLst/>
                <a:latin typeface="Arial" panose="020B0604020202020204" pitchFamily="34" charset="0"/>
                <a:ea typeface="Calibri" panose="020F0502020204030204" pitchFamily="34" charset="0"/>
              </a:rPr>
              <a:t>геронтофільне</a:t>
            </a:r>
            <a:r>
              <a:rPr lang="uk-UA" sz="1800" dirty="0">
                <a:solidFill>
                  <a:schemeClr val="bg1"/>
                </a:solidFill>
                <a:effectLst/>
                <a:latin typeface="Arial" panose="020B0604020202020204" pitchFamily="34" charset="0"/>
                <a:ea typeface="Calibri" panose="020F0502020204030204" pitchFamily="34" charset="0"/>
              </a:rPr>
              <a:t>;</a:t>
            </a:r>
            <a:endParaRPr lang="uk-UA" dirty="0">
              <a:solidFill>
                <a:schemeClr val="bg1"/>
              </a:solidFill>
              <a:latin typeface="Arial" panose="020B0604020202020204" pitchFamily="34" charset="0"/>
              <a:ea typeface="Calibri" panose="020F0502020204030204" pitchFamily="34" charset="0"/>
            </a:endParaRPr>
          </a:p>
          <a:p>
            <a:pPr marL="285750" indent="-285750" algn="just">
              <a:buFont typeface="Wingdings" panose="05000000000000000000" pitchFamily="2" charset="2"/>
              <a:buChar char="q"/>
              <a:tabLst>
                <a:tab pos="357188" algn="l"/>
              </a:tabLst>
            </a:pPr>
            <a:r>
              <a:rPr lang="uk-UA" sz="1800" dirty="0" err="1">
                <a:solidFill>
                  <a:schemeClr val="bg1"/>
                </a:solidFill>
                <a:effectLst/>
                <a:latin typeface="Arial" panose="020B0604020202020204" pitchFamily="34" charset="0"/>
                <a:ea typeface="Calibri" panose="020F0502020204030204" pitchFamily="34" charset="0"/>
              </a:rPr>
              <a:t>некрофільне</a:t>
            </a:r>
            <a:r>
              <a:rPr lang="uk-UA" sz="1800" dirty="0">
                <a:solidFill>
                  <a:schemeClr val="bg1"/>
                </a:solidFill>
                <a:effectLst/>
                <a:latin typeface="Arial" panose="020B0604020202020204" pitchFamily="34" charset="0"/>
                <a:ea typeface="Calibri" panose="020F0502020204030204" pitchFamily="34" charset="0"/>
              </a:rPr>
              <a:t>;</a:t>
            </a:r>
            <a:endParaRPr lang="uk-UA" dirty="0">
              <a:solidFill>
                <a:schemeClr val="bg1"/>
              </a:solidFill>
              <a:latin typeface="Arial" panose="020B0604020202020204" pitchFamily="34" charset="0"/>
              <a:ea typeface="Calibri" panose="020F0502020204030204" pitchFamily="34" charset="0"/>
            </a:endParaRPr>
          </a:p>
          <a:p>
            <a:pPr marL="285750" indent="-285750" algn="just">
              <a:buFont typeface="Wingdings" panose="05000000000000000000" pitchFamily="2" charset="2"/>
              <a:buChar char="q"/>
              <a:tabLst>
                <a:tab pos="357188" algn="l"/>
              </a:tabLst>
            </a:pPr>
            <a:r>
              <a:rPr lang="uk-UA" sz="1800" dirty="0" err="1">
                <a:solidFill>
                  <a:schemeClr val="bg1"/>
                </a:solidFill>
                <a:effectLst/>
                <a:latin typeface="Arial" panose="020B0604020202020204" pitchFamily="34" charset="0"/>
                <a:ea typeface="Calibri" panose="020F0502020204030204" pitchFamily="34" charset="0"/>
              </a:rPr>
              <a:t>інцестне</a:t>
            </a:r>
            <a:r>
              <a:rPr lang="uk-UA" sz="1800" dirty="0">
                <a:solidFill>
                  <a:schemeClr val="bg1"/>
                </a:solidFill>
                <a:effectLst/>
                <a:latin typeface="Arial" panose="020B0604020202020204" pitchFamily="34" charset="0"/>
                <a:ea typeface="Calibri" panose="020F0502020204030204" pitchFamily="34" charset="0"/>
              </a:rPr>
              <a:t>;</a:t>
            </a:r>
            <a:endParaRPr lang="uk-UA" dirty="0">
              <a:solidFill>
                <a:schemeClr val="bg1"/>
              </a:solidFill>
              <a:latin typeface="Arial" panose="020B0604020202020204" pitchFamily="34" charset="0"/>
              <a:ea typeface="Calibri" panose="020F0502020204030204" pitchFamily="34" charset="0"/>
            </a:endParaRPr>
          </a:p>
          <a:p>
            <a:pPr marL="285750" indent="-285750" algn="just">
              <a:buFont typeface="Wingdings" panose="05000000000000000000" pitchFamily="2" charset="2"/>
              <a:buChar char="q"/>
              <a:tabLst>
                <a:tab pos="357188" algn="l"/>
              </a:tabLst>
            </a:pPr>
            <a:r>
              <a:rPr lang="uk-UA" sz="1800" dirty="0">
                <a:solidFill>
                  <a:schemeClr val="bg1"/>
                </a:solidFill>
                <a:effectLst/>
                <a:latin typeface="Arial" panose="020B0604020202020204" pitchFamily="34" charset="0"/>
                <a:ea typeface="Calibri" panose="020F0502020204030204" pitchFamily="34" charset="0"/>
              </a:rPr>
              <a:t>садистичне зґвалтування.</a:t>
            </a:r>
          </a:p>
          <a:p>
            <a:pPr algn="just"/>
            <a:endParaRPr lang="en-US" dirty="0">
              <a:solidFill>
                <a:schemeClr val="bg1"/>
              </a:solidFill>
            </a:endParaRPr>
          </a:p>
        </p:txBody>
      </p:sp>
    </p:spTree>
    <p:extLst>
      <p:ext uri="{BB962C8B-B14F-4D97-AF65-F5344CB8AC3E}">
        <p14:creationId xmlns:p14="http://schemas.microsoft.com/office/powerpoint/2010/main" val="4177110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E5ADC7A-77FC-2837-B422-A9D23305FCCC}"/>
              </a:ext>
            </a:extLst>
          </p:cNvPr>
          <p:cNvSpPr txBox="1"/>
          <p:nvPr/>
        </p:nvSpPr>
        <p:spPr>
          <a:xfrm>
            <a:off x="457200" y="571423"/>
            <a:ext cx="8229600" cy="5715154"/>
          </a:xfrm>
          <a:prstGeom prst="rect">
            <a:avLst/>
          </a:prstGeom>
          <a:noFill/>
        </p:spPr>
        <p:txBody>
          <a:bodyPr wrap="square">
            <a:spAutoFit/>
          </a:bodyPr>
          <a:lstStyle/>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Більшість чоловіків, що вчинили зґвалтування, віком від 19 до 40 років і мають середню або незавершену середню освіту. Більше половини з них (54 %) розлучені, 29 % одружені і 19 % ніколи не перебували в шлюбі. У 53 % випадків цей сексуальний злочин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скоюється</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повторно.</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Виявлена певна залежність повторних сексуальних злочинів від типу психопатії або акцентуації характеру: найчастіше рецидив злочину відзначається при психопатії збудливого типу (у 74 % випадків) і значно рідше (у порядку убування) при інших її типах – нестійкому, шизоїдному, психастенічному і астенічному.</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Групове зґвалтування здійснюється рідше, ніж індивідуальне (відповідно 32 і 68 %) і також залежить від типу психопатії: найчастіше в груповому зґвалтуванні беруть участь особи зі збудливою психопатією (45 %), потім – з нестійкою,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істероїдною</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астенічною, шизоїдною і психастенічною.</a:t>
            </a: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rPr>
              <a:t>Проведені обстеження показали, що у переважної більшості чоловіків (96 %) були порушення психосексуального розвитку, найчастіше –  передчасний розвиток. Він характерний для хворих зі збудливим і нестійким типом психопатії. </a:t>
            </a:r>
            <a:endParaRPr lang="en-US" dirty="0">
              <a:solidFill>
                <a:schemeClr val="bg1"/>
              </a:solidFill>
            </a:endParaRPr>
          </a:p>
        </p:txBody>
      </p:sp>
    </p:spTree>
    <p:extLst>
      <p:ext uri="{BB962C8B-B14F-4D97-AF65-F5344CB8AC3E}">
        <p14:creationId xmlns:p14="http://schemas.microsoft.com/office/powerpoint/2010/main" val="3266456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E5ADC7A-77FC-2837-B422-A9D23305FCCC}"/>
              </a:ext>
            </a:extLst>
          </p:cNvPr>
          <p:cNvSpPr txBox="1"/>
          <p:nvPr/>
        </p:nvSpPr>
        <p:spPr>
          <a:xfrm>
            <a:off x="457200" y="326097"/>
            <a:ext cx="8229600" cy="7106304"/>
          </a:xfrm>
          <a:prstGeom prst="rect">
            <a:avLst/>
          </a:prstGeom>
          <a:noFill/>
        </p:spPr>
        <p:txBody>
          <a:bodyPr wrap="square">
            <a:spAutoFit/>
          </a:bodyPr>
          <a:lstStyle/>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rPr>
              <a:t>Статева самосвідомість, як звичайно, збережена в усіх сексуальних злочинців, проте більш ніж у половини з них (54 %) спостерігається порушення </a:t>
            </a:r>
            <a:r>
              <a:rPr lang="uk-UA" sz="1800" dirty="0" err="1">
                <a:solidFill>
                  <a:schemeClr val="bg1"/>
                </a:solidFill>
                <a:effectLst/>
                <a:latin typeface="Arial" panose="020B0604020202020204" pitchFamily="34" charset="0"/>
                <a:ea typeface="Calibri" panose="020F0502020204030204" pitchFamily="34" charset="0"/>
              </a:rPr>
              <a:t>статеворольової</a:t>
            </a:r>
            <a:r>
              <a:rPr lang="uk-UA" sz="1800" dirty="0">
                <a:solidFill>
                  <a:schemeClr val="bg1"/>
                </a:solidFill>
                <a:effectLst/>
                <a:latin typeface="Arial" panose="020B0604020202020204" pitchFamily="34" charset="0"/>
                <a:ea typeface="Calibri" panose="020F0502020204030204" pitchFamily="34" charset="0"/>
              </a:rPr>
              <a:t> поведінки. </a:t>
            </a: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Основними чинниками формування </a:t>
            </a:r>
            <a:r>
              <a:rPr lang="uk-UA" sz="1800" b="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гіпермаскулінної</a:t>
            </a: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поведінки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є мікросоціальне середовище і пов'язані з нею особливості соціокультурного розвитку, які сприяють виробленню у чоловіків потреби у беззаперечному підпорядкуванні жінки. </a:t>
            </a: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Для </a:t>
            </a: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осіб з психопатією, що поєднується  з </a:t>
            </a:r>
            <a:r>
              <a:rPr lang="uk-UA" sz="1800" b="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гіпермаскулінною</a:t>
            </a: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поведінкою</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характерна відсутність у дитинстві тактильного і емоційного контакту з матір'ю, що сприяє агресивній поведінці, яка включається в структуру статевого потягу в підлітковому і юнацькому віці. Для таких чоловіків типовими є </a:t>
            </a: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зневажливе ставлення до жінки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і </a:t>
            </a:r>
            <a:r>
              <a:rPr lang="uk-UA" sz="1800"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генітальний</a:t>
            </a: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тип сексуальної мотивації</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коли мотивом статевого акту служить лише отримання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оргастичної</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розрядки і відчуття влади над партнеркою, панування над нею. </a:t>
            </a:r>
          </a:p>
          <a:p>
            <a:pPr indent="450215" algn="just">
              <a:lnSpc>
                <a:spcPct val="107000"/>
              </a:lnSpc>
              <a:spcAft>
                <a:spcPts val="800"/>
              </a:spcAft>
            </a:pP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Гіпермаскулінна</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поведінка може бути патологічною, в таких випадках вона виявляється в сексуальному садизмі і є збоченням, яке виражається в отриманні задоволення тільки за умови приниження, жорстокого поводження з жінкою, нанесення їй тілесних ушкоджень і навіть умертвіння.</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en-US" dirty="0">
              <a:solidFill>
                <a:schemeClr val="bg1"/>
              </a:solidFill>
            </a:endParaRPr>
          </a:p>
        </p:txBody>
      </p:sp>
    </p:spTree>
    <p:extLst>
      <p:ext uri="{BB962C8B-B14F-4D97-AF65-F5344CB8AC3E}">
        <p14:creationId xmlns:p14="http://schemas.microsoft.com/office/powerpoint/2010/main" val="4083846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E5ADC7A-77FC-2837-B422-A9D23305FCCC}"/>
              </a:ext>
            </a:extLst>
          </p:cNvPr>
          <p:cNvSpPr txBox="1"/>
          <p:nvPr/>
        </p:nvSpPr>
        <p:spPr>
          <a:xfrm>
            <a:off x="278780" y="248038"/>
            <a:ext cx="8586439" cy="6205288"/>
          </a:xfrm>
          <a:prstGeom prst="rect">
            <a:avLst/>
          </a:prstGeom>
          <a:noFill/>
        </p:spPr>
        <p:txBody>
          <a:bodyPr wrap="square">
            <a:spAutoFit/>
          </a:bodyPr>
          <a:lstStyle/>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Якщо сексуальна поведінка здорових людей є </a:t>
            </a:r>
            <a:r>
              <a:rPr lang="uk-UA" sz="1800" b="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полімотивованою</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(найчастіше спостерігається комунікативний і гедоністичний мотиви), то у осіб, що скоїли сексуальний злочин, можна виділити один провідний мотив сексуальної поведінки – самоствердження або компенсаторний, розважальний або пізнавальний мотив, прагнення підпорядкувати, принизити, отримати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оргастичну</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розрядку або зняти сексуальну напругу; таким мотивом може бути також наслідування інших осіб або бажання завоювати авторитет у товаришів. </a:t>
            </a: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Комунікативний мотив статевого акту завжди повністю відсутній.</a:t>
            </a:r>
            <a:endParaRPr lang="en-US" sz="18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rPr>
              <a:t>Зґвалтування в 88 % випадків здійснюється в стані алкогольного сп'яніння, але лише зрідка – в 3 % випадків – особами, що страждають на алкоголізм. У першому випадку алкогольне сп'яніння призводить до загострення агресивного характеру сексуальної поведінки. Під впливом алкогольного сп'яніння у них виникають сексуальна </a:t>
            </a:r>
            <a:r>
              <a:rPr lang="uk-UA" sz="1800" dirty="0" err="1">
                <a:solidFill>
                  <a:schemeClr val="bg1"/>
                </a:solidFill>
                <a:effectLst/>
                <a:latin typeface="Arial" panose="020B0604020202020204" pitchFamily="34" charset="0"/>
                <a:ea typeface="Calibri" panose="020F0502020204030204" pitchFamily="34" charset="0"/>
              </a:rPr>
              <a:t>розгальмованість</a:t>
            </a:r>
            <a:r>
              <a:rPr lang="uk-UA" sz="1800" dirty="0">
                <a:solidFill>
                  <a:schemeClr val="bg1"/>
                </a:solidFill>
                <a:effectLst/>
                <a:latin typeface="Arial" panose="020B0604020202020204" pitchFamily="34" charset="0"/>
                <a:ea typeface="Calibri" panose="020F0502020204030204" pitchFamily="34" charset="0"/>
              </a:rPr>
              <a:t>, утрата контролю за своєю поведінкою, вони не відчувають страху перед покаранням.</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rPr>
              <a:t>У осіб, що страждають на алкоголізм, причини і механізми сексуального злочину складніші, внутрішньо детерміновані. Для них характерна виражена сексуальна </a:t>
            </a:r>
            <a:r>
              <a:rPr lang="uk-UA" sz="1800" dirty="0" err="1">
                <a:solidFill>
                  <a:schemeClr val="bg1"/>
                </a:solidFill>
                <a:effectLst/>
                <a:latin typeface="Arial" panose="020B0604020202020204" pitchFamily="34" charset="0"/>
                <a:ea typeface="Calibri" panose="020F0502020204030204" pitchFamily="34" charset="0"/>
              </a:rPr>
              <a:t>розгальмованість</a:t>
            </a:r>
            <a:r>
              <a:rPr lang="uk-UA" sz="1800" dirty="0">
                <a:solidFill>
                  <a:schemeClr val="bg1"/>
                </a:solidFill>
                <a:effectLst/>
                <a:latin typeface="Arial" panose="020B0604020202020204" pitchFamily="34" charset="0"/>
                <a:ea typeface="Calibri" panose="020F0502020204030204" pitchFamily="34" charset="0"/>
              </a:rPr>
              <a:t>, зневага морально-етичними і правовими нормами, патологічна </a:t>
            </a:r>
            <a:r>
              <a:rPr lang="uk-UA" sz="1800" dirty="0" err="1">
                <a:solidFill>
                  <a:schemeClr val="bg1"/>
                </a:solidFill>
                <a:effectLst/>
                <a:latin typeface="Arial" panose="020B0604020202020204" pitchFamily="34" charset="0"/>
                <a:ea typeface="Calibri" panose="020F0502020204030204" pitchFamily="34" charset="0"/>
              </a:rPr>
              <a:t>гіпермаскулінна</a:t>
            </a:r>
            <a:r>
              <a:rPr lang="uk-UA" sz="1800" dirty="0">
                <a:solidFill>
                  <a:schemeClr val="bg1"/>
                </a:solidFill>
                <a:effectLst/>
                <a:latin typeface="Arial" panose="020B0604020202020204" pitchFamily="34" charset="0"/>
                <a:ea typeface="Calibri" panose="020F0502020204030204" pitchFamily="34" charset="0"/>
              </a:rPr>
              <a:t> поведінка і в деяких випадках – порушення психосексуальної орієнтації за об'єктом і віком.</a:t>
            </a:r>
            <a:endParaRPr lang="en-US" dirty="0">
              <a:solidFill>
                <a:schemeClr val="bg1"/>
              </a:solidFill>
            </a:endParaRPr>
          </a:p>
        </p:txBody>
      </p:sp>
    </p:spTree>
    <p:extLst>
      <p:ext uri="{BB962C8B-B14F-4D97-AF65-F5344CB8AC3E}">
        <p14:creationId xmlns:p14="http://schemas.microsoft.com/office/powerpoint/2010/main" val="32560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98EF365-07A7-2DF3-C107-BF71FA59274B}"/>
              </a:ext>
            </a:extLst>
          </p:cNvPr>
          <p:cNvSpPr txBox="1"/>
          <p:nvPr/>
        </p:nvSpPr>
        <p:spPr>
          <a:xfrm>
            <a:off x="2230964" y="219426"/>
            <a:ext cx="5158913" cy="461665"/>
          </a:xfrm>
          <a:prstGeom prst="rect">
            <a:avLst/>
          </a:prstGeom>
          <a:noFill/>
        </p:spPr>
        <p:txBody>
          <a:bodyPr wrap="none" rtlCol="0">
            <a:spAutoFit/>
          </a:bodyPr>
          <a:lstStyle/>
          <a:p>
            <a:r>
              <a:rPr lang="uk-UA" sz="2400" b="1" dirty="0">
                <a:solidFill>
                  <a:srgbClr val="FFFF00"/>
                </a:solidFill>
                <a:latin typeface="Arial" panose="020B0604020202020204" pitchFamily="34" charset="0"/>
                <a:cs typeface="Arial" panose="020B0604020202020204" pitchFamily="34" charset="0"/>
              </a:rPr>
              <a:t>ВИДИ СЕКСУАЛЬНИХ ЗЛОЧИНІВ</a:t>
            </a:r>
            <a:endParaRPr lang="en-US" sz="2400" b="1" dirty="0">
              <a:solidFill>
                <a:srgbClr val="FFFF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867F600-5C0D-DD0D-29FB-B60D157BAC5A}"/>
              </a:ext>
            </a:extLst>
          </p:cNvPr>
          <p:cNvSpPr txBox="1"/>
          <p:nvPr/>
        </p:nvSpPr>
        <p:spPr>
          <a:xfrm>
            <a:off x="105937" y="728373"/>
            <a:ext cx="8709102" cy="6129627"/>
          </a:xfrm>
          <a:prstGeom prst="rect">
            <a:avLst/>
          </a:prstGeom>
          <a:noFill/>
        </p:spPr>
        <p:txBody>
          <a:bodyPr wrap="square">
            <a:spAutoFit/>
          </a:bodyPr>
          <a:lstStyle/>
          <a:p>
            <a:pPr indent="457200" algn="ctr"/>
            <a:r>
              <a:rPr lang="uk-UA" sz="1800" b="1" dirty="0">
                <a:solidFill>
                  <a:schemeClr val="bg1"/>
                </a:solidFill>
                <a:effectLst/>
                <a:latin typeface="Arial" panose="020B0604020202020204" pitchFamily="34" charset="0"/>
                <a:ea typeface="Calibri" panose="020F0502020204030204" pitchFamily="34" charset="0"/>
              </a:rPr>
              <a:t>На підставі чинників, що формують мотивацію сексуальних злочинів:</a:t>
            </a:r>
          </a:p>
          <a:p>
            <a:pPr indent="457200" algn="just"/>
            <a:endPar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marL="623888" indent="-266700" algn="just">
              <a:buFont typeface="Wingdings" panose="05000000000000000000" pitchFamily="2" charset="2"/>
              <a:buChar char="v"/>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Сексуальний злочин, зумовлений переважно соціальною дезадаптацією – порушенням правосвідомості, незасвоєнням соціальних норм, впливом мікросоціального середовища, ситуації тощо. </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623888" indent="-266700" algn="just">
              <a:buFont typeface="Wingdings" panose="05000000000000000000" pitchFamily="2" charset="2"/>
              <a:buChar char="v"/>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Сексуальний злочин, зумовлений психологічною дезадаптацією – особливостями особистості,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внутрішньоособистісним</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конфліктом. </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623888" indent="-266700" algn="just">
              <a:buFont typeface="Wingdings" panose="05000000000000000000" pitchFamily="2" charset="2"/>
              <a:buChar char="v"/>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Сексуальний злочин, зумовлений соціально-психологічною дезадаптацією – міжособистісними конфліктами. </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623888" indent="-266700" algn="just">
              <a:buFont typeface="Wingdings" panose="05000000000000000000" pitchFamily="2" charset="2"/>
              <a:buChar char="v"/>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Сексуальний злочин, зумовлений біологічною дезадаптацією – різними психічними і соматичними захворюваннями. </a:t>
            </a:r>
          </a:p>
          <a:p>
            <a:pPr indent="457200" algn="just"/>
            <a:endPar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indent="457200" algn="ctr"/>
            <a:r>
              <a:rPr lang="uk-UA" b="1" dirty="0">
                <a:solidFill>
                  <a:schemeClr val="bg1"/>
                </a:solidFill>
                <a:latin typeface="Arial" panose="020B0604020202020204" pitchFamily="34" charset="0"/>
              </a:rPr>
              <a:t>За роллю психічного стану особистості в скоєнні сексуального злочину можливі такі варіанти: </a:t>
            </a:r>
          </a:p>
          <a:p>
            <a:pPr indent="457200" algn="just"/>
            <a:endParaRPr lang="en-US" b="1" dirty="0">
              <a:solidFill>
                <a:schemeClr val="bg1"/>
              </a:solidFill>
              <a:latin typeface="Arial" panose="020B0604020202020204" pitchFamily="34" charset="0"/>
            </a:endParaRP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Злочин входить у структуру психічного захворювання (сюди входить і нав'язливий варіант).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Злочин зумовлений тільки порушенням психосексуального розвитку при нормальному загальному психічному розвитку.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Злочин скоєний в стані алкогольного сп'яніння або після прийому наркотичних засобів.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4782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F95FBEE-14D3-563B-FC85-8CBBEC72C8B1}"/>
              </a:ext>
            </a:extLst>
          </p:cNvPr>
          <p:cNvSpPr txBox="1"/>
          <p:nvPr/>
        </p:nvSpPr>
        <p:spPr>
          <a:xfrm>
            <a:off x="730404" y="1765644"/>
            <a:ext cx="7883912" cy="4801314"/>
          </a:xfrm>
          <a:prstGeom prst="rect">
            <a:avLst/>
          </a:prstGeom>
          <a:noFill/>
        </p:spPr>
        <p:txBody>
          <a:bodyPr wrap="square">
            <a:spAutoFit/>
          </a:bodyPr>
          <a:lstStyle/>
          <a:p>
            <a:pPr algn="ctr"/>
            <a:r>
              <a:rPr lang="ru-RU" b="1" i="0" dirty="0" err="1">
                <a:solidFill>
                  <a:srgbClr val="000000"/>
                </a:solidFill>
                <a:effectLst/>
                <a:latin typeface="Roboto" panose="02000000000000000000" pitchFamily="2" charset="0"/>
              </a:rPr>
              <a:t>Згідно</a:t>
            </a:r>
            <a:r>
              <a:rPr lang="ru-RU" b="1" i="0" dirty="0">
                <a:solidFill>
                  <a:srgbClr val="000000"/>
                </a:solidFill>
                <a:effectLst/>
                <a:latin typeface="Roboto" panose="02000000000000000000" pitchFamily="2" charset="0"/>
              </a:rPr>
              <a:t> з </a:t>
            </a:r>
            <a:r>
              <a:rPr lang="ru-RU" b="1" i="0" dirty="0" err="1">
                <a:solidFill>
                  <a:srgbClr val="000000"/>
                </a:solidFill>
                <a:effectLst/>
                <a:latin typeface="Roboto" panose="02000000000000000000" pitchFamily="2" charset="0"/>
              </a:rPr>
              <a:t>Діагностичним</a:t>
            </a:r>
            <a:r>
              <a:rPr lang="ru-RU" b="1" i="0" dirty="0">
                <a:solidFill>
                  <a:srgbClr val="000000"/>
                </a:solidFill>
                <a:effectLst/>
                <a:latin typeface="Roboto" panose="02000000000000000000" pitchFamily="2" charset="0"/>
              </a:rPr>
              <a:t> та </a:t>
            </a:r>
            <a:r>
              <a:rPr lang="ru-RU" b="1" i="0" dirty="0" err="1">
                <a:solidFill>
                  <a:srgbClr val="000000"/>
                </a:solidFill>
                <a:effectLst/>
                <a:latin typeface="Roboto" panose="02000000000000000000" pitchFamily="2" charset="0"/>
              </a:rPr>
              <a:t>статистичним</a:t>
            </a:r>
            <a:r>
              <a:rPr lang="ru-RU" b="1" i="0" dirty="0">
                <a:solidFill>
                  <a:srgbClr val="000000"/>
                </a:solidFill>
                <a:effectLst/>
                <a:latin typeface="Roboto" panose="02000000000000000000" pitchFamily="2" charset="0"/>
              </a:rPr>
              <a:t> </a:t>
            </a:r>
            <a:r>
              <a:rPr lang="ru-RU" b="1" i="0" dirty="0" err="1">
                <a:solidFill>
                  <a:srgbClr val="000000"/>
                </a:solidFill>
                <a:effectLst/>
                <a:latin typeface="Roboto" panose="02000000000000000000" pitchFamily="2" charset="0"/>
              </a:rPr>
              <a:t>посібником</a:t>
            </a:r>
            <a:r>
              <a:rPr lang="ru-RU" b="1" i="0" dirty="0">
                <a:solidFill>
                  <a:srgbClr val="000000"/>
                </a:solidFill>
                <a:effectLst/>
                <a:latin typeface="Roboto" panose="02000000000000000000" pitchFamily="2" charset="0"/>
              </a:rPr>
              <a:t> з </a:t>
            </a:r>
            <a:r>
              <a:rPr lang="ru-RU" b="1" i="0" dirty="0" err="1">
                <a:solidFill>
                  <a:srgbClr val="000000"/>
                </a:solidFill>
                <a:effectLst/>
                <a:latin typeface="Roboto" panose="02000000000000000000" pitchFamily="2" charset="0"/>
              </a:rPr>
              <a:t>психічних</a:t>
            </a:r>
            <a:r>
              <a:rPr lang="ru-RU" b="1" i="0" dirty="0">
                <a:solidFill>
                  <a:srgbClr val="000000"/>
                </a:solidFill>
                <a:effectLst/>
                <a:latin typeface="Roboto" panose="02000000000000000000" pitchFamily="2" charset="0"/>
              </a:rPr>
              <a:t> </a:t>
            </a:r>
            <a:r>
              <a:rPr lang="ru-RU" b="1" i="0" dirty="0" err="1">
                <a:solidFill>
                  <a:srgbClr val="000000"/>
                </a:solidFill>
                <a:effectLst/>
                <a:latin typeface="Roboto" panose="02000000000000000000" pitchFamily="2" charset="0"/>
              </a:rPr>
              <a:t>розладів</a:t>
            </a:r>
            <a:r>
              <a:rPr lang="ru-RU" b="1" i="0" dirty="0">
                <a:solidFill>
                  <a:srgbClr val="000000"/>
                </a:solidFill>
                <a:effectLst/>
                <a:latin typeface="Roboto" panose="02000000000000000000" pitchFamily="2" charset="0"/>
              </a:rPr>
              <a:t> </a:t>
            </a:r>
            <a:r>
              <a:rPr lang="ru-RU" b="1" i="0" dirty="0" err="1">
                <a:solidFill>
                  <a:srgbClr val="000000"/>
                </a:solidFill>
                <a:effectLst/>
                <a:latin typeface="Roboto" panose="02000000000000000000" pitchFamily="2" charset="0"/>
              </a:rPr>
              <a:t>п'ятого</a:t>
            </a:r>
            <a:r>
              <a:rPr lang="ru-RU" b="1" i="0" dirty="0">
                <a:solidFill>
                  <a:srgbClr val="000000"/>
                </a:solidFill>
                <a:effectLst/>
                <a:latin typeface="Roboto" panose="02000000000000000000" pitchFamily="2" charset="0"/>
              </a:rPr>
              <a:t> </a:t>
            </a:r>
            <a:r>
              <a:rPr lang="ru-RU" b="1" i="0" dirty="0" err="1">
                <a:solidFill>
                  <a:srgbClr val="000000"/>
                </a:solidFill>
                <a:effectLst/>
                <a:latin typeface="Roboto" panose="02000000000000000000" pitchFamily="2" charset="0"/>
              </a:rPr>
              <a:t>видання</a:t>
            </a:r>
            <a:r>
              <a:rPr lang="ru-RU" b="1" i="0" dirty="0">
                <a:solidFill>
                  <a:srgbClr val="000000"/>
                </a:solidFill>
                <a:effectLst/>
                <a:latin typeface="Roboto" panose="02000000000000000000" pitchFamily="2" charset="0"/>
              </a:rPr>
              <a:t> (DSM-5):</a:t>
            </a:r>
            <a:endParaRPr lang="uk-UA" b="1" i="0" dirty="0">
              <a:solidFill>
                <a:srgbClr val="000000"/>
              </a:solidFill>
              <a:effectLst/>
              <a:latin typeface="Roboto" panose="02000000000000000000" pitchFamily="2" charset="0"/>
            </a:endParaRPr>
          </a:p>
          <a:p>
            <a:r>
              <a:rPr lang="en-US" b="0" i="0" dirty="0">
                <a:solidFill>
                  <a:srgbClr val="000000"/>
                </a:solidFill>
                <a:effectLst/>
                <a:latin typeface="Roboto" panose="02000000000000000000" pitchFamily="2" charset="0"/>
              </a:rPr>
              <a:t>302.82 (F65.3): </a:t>
            </a:r>
            <a:r>
              <a:rPr lang="ru-RU" b="0" i="0" dirty="0" err="1">
                <a:solidFill>
                  <a:srgbClr val="000000"/>
                </a:solidFill>
                <a:effectLst/>
                <a:latin typeface="Roboto" panose="02000000000000000000" pitchFamily="2" charset="0"/>
              </a:rPr>
              <a:t>вуайєристіичний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p>
          <a:p>
            <a:r>
              <a:rPr lang="en-US" b="0" i="0" dirty="0">
                <a:solidFill>
                  <a:srgbClr val="000000"/>
                </a:solidFill>
                <a:effectLst/>
                <a:latin typeface="Roboto" panose="02000000000000000000" pitchFamily="2" charset="0"/>
              </a:rPr>
              <a:t>302.4 (F65.2): </a:t>
            </a:r>
            <a:r>
              <a:rPr lang="ru-RU" b="0" i="0" dirty="0" err="1">
                <a:solidFill>
                  <a:srgbClr val="000000"/>
                </a:solidFill>
                <a:effectLst/>
                <a:latin typeface="Roboto" panose="02000000000000000000" pitchFamily="2" charset="0"/>
              </a:rPr>
              <a:t>ексгібіціоністський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p>
          <a:p>
            <a:r>
              <a:rPr lang="en-US" b="0" i="0" dirty="0">
                <a:solidFill>
                  <a:srgbClr val="000000"/>
                </a:solidFill>
                <a:effectLst/>
                <a:latin typeface="Roboto" panose="02000000000000000000" pitchFamily="2" charset="0"/>
              </a:rPr>
              <a:t>302.89 (F65.81): </a:t>
            </a:r>
            <a:r>
              <a:rPr lang="ru-RU" b="0" i="0" dirty="0" err="1">
                <a:solidFill>
                  <a:srgbClr val="000000"/>
                </a:solidFill>
                <a:effectLst/>
                <a:latin typeface="Roboto" panose="02000000000000000000" pitchFamily="2" charset="0"/>
              </a:rPr>
              <a:t>фроттеристський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p>
          <a:p>
            <a:r>
              <a:rPr lang="en-US" b="0" i="0" dirty="0">
                <a:solidFill>
                  <a:srgbClr val="000000"/>
                </a:solidFill>
                <a:effectLst/>
                <a:latin typeface="Roboto" panose="02000000000000000000" pitchFamily="2" charset="0"/>
              </a:rPr>
              <a:t>302.83 (F65.51): </a:t>
            </a:r>
            <a:r>
              <a:rPr lang="ru-RU" b="0" i="0" dirty="0" err="1">
                <a:solidFill>
                  <a:srgbClr val="000000"/>
                </a:solidFill>
                <a:effectLst/>
                <a:latin typeface="Roboto" panose="02000000000000000000" pitchFamily="2" charset="0"/>
              </a:rPr>
              <a:t>мазохістичний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сексуальний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p>
          <a:p>
            <a:r>
              <a:rPr lang="en-US" b="0" i="0" dirty="0">
                <a:solidFill>
                  <a:srgbClr val="000000"/>
                </a:solidFill>
                <a:effectLst/>
                <a:latin typeface="Roboto" panose="02000000000000000000" pitchFamily="2" charset="0"/>
              </a:rPr>
              <a:t>302.84 (F65.52): </a:t>
            </a:r>
            <a:r>
              <a:rPr lang="ru-RU" b="0" i="0" dirty="0" err="1">
                <a:solidFill>
                  <a:srgbClr val="000000"/>
                </a:solidFill>
                <a:effectLst/>
                <a:latin typeface="Roboto" panose="02000000000000000000" pitchFamily="2" charset="0"/>
              </a:rPr>
              <a:t>садистичний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сексуальний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p>
          <a:p>
            <a:r>
              <a:rPr lang="en-US" b="0" i="0" dirty="0">
                <a:solidFill>
                  <a:srgbClr val="000000"/>
                </a:solidFill>
                <a:effectLst/>
                <a:latin typeface="Roboto" panose="02000000000000000000" pitchFamily="2" charset="0"/>
              </a:rPr>
              <a:t>302.2 (F65.4): </a:t>
            </a:r>
            <a:r>
              <a:rPr lang="ru-RU" b="0" i="0" dirty="0" err="1">
                <a:solidFill>
                  <a:srgbClr val="000000"/>
                </a:solidFill>
                <a:effectLst/>
                <a:latin typeface="Roboto" panose="02000000000000000000" pitchFamily="2" charset="0"/>
              </a:rPr>
              <a:t>педофільний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p>
          <a:p>
            <a:r>
              <a:rPr lang="en-US" b="0" i="0" dirty="0">
                <a:solidFill>
                  <a:srgbClr val="000000"/>
                </a:solidFill>
                <a:effectLst/>
                <a:latin typeface="Roboto" panose="02000000000000000000" pitchFamily="2" charset="0"/>
              </a:rPr>
              <a:t>302.81 (F65.0): </a:t>
            </a:r>
            <a:r>
              <a:rPr lang="ru-RU" b="0" i="0" dirty="0" err="1">
                <a:solidFill>
                  <a:srgbClr val="000000"/>
                </a:solidFill>
                <a:effectLst/>
                <a:latin typeface="Roboto" panose="02000000000000000000" pitchFamily="2" charset="0"/>
              </a:rPr>
              <a:t>фетишистський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en-US" b="0" i="0" dirty="0">
                <a:solidFill>
                  <a:srgbClr val="000000"/>
                </a:solidFill>
                <a:effectLst/>
                <a:latin typeface="Roboto" panose="02000000000000000000" pitchFamily="2" charset="0"/>
              </a:rPr>
              <a:t> </a:t>
            </a:r>
          </a:p>
          <a:p>
            <a:r>
              <a:rPr lang="en-US" b="0" i="0" dirty="0">
                <a:solidFill>
                  <a:srgbClr val="000000"/>
                </a:solidFill>
                <a:effectLst/>
                <a:latin typeface="Roboto" panose="02000000000000000000" pitchFamily="2" charset="0"/>
              </a:rPr>
              <a:t>302.3 (F65.1): </a:t>
            </a:r>
            <a:r>
              <a:rPr lang="ru-RU" b="0" i="0" dirty="0" err="1">
                <a:solidFill>
                  <a:srgbClr val="000000"/>
                </a:solidFill>
                <a:effectLst/>
                <a:latin typeface="Roboto" panose="02000000000000000000" pitchFamily="2" charset="0"/>
              </a:rPr>
              <a:t>трансвеститський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endParaRPr lang="en-US" b="0" i="0" dirty="0">
              <a:solidFill>
                <a:srgbClr val="000000"/>
              </a:solidFill>
              <a:effectLst/>
              <a:latin typeface="Roboto" panose="02000000000000000000" pitchFamily="2" charset="0"/>
            </a:endParaRPr>
          </a:p>
          <a:p>
            <a:r>
              <a:rPr lang="en-US" b="0" i="0" dirty="0">
                <a:solidFill>
                  <a:srgbClr val="000000"/>
                </a:solidFill>
                <a:effectLst/>
                <a:latin typeface="Roboto" panose="02000000000000000000" pitchFamily="2" charset="0"/>
              </a:rPr>
              <a:t>302.3 (F65.1): </a:t>
            </a:r>
            <a:r>
              <a:rPr lang="ru-RU" b="0" i="0" dirty="0" err="1">
                <a:solidFill>
                  <a:srgbClr val="000000"/>
                </a:solidFill>
                <a:effectLst/>
                <a:latin typeface="Roboto" panose="02000000000000000000" pitchFamily="2" charset="0"/>
              </a:rPr>
              <a:t>трансвеститський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з фетишизмом </a:t>
            </a:r>
            <a:r>
              <a:rPr lang="en-US" b="0" i="0" dirty="0">
                <a:solidFill>
                  <a:srgbClr val="000000"/>
                </a:solidFill>
                <a:effectLst/>
                <a:latin typeface="Roboto" panose="02000000000000000000" pitchFamily="2" charset="0"/>
              </a:rPr>
              <a:t> </a:t>
            </a:r>
          </a:p>
          <a:p>
            <a:r>
              <a:rPr lang="ru-RU" b="0" i="0" dirty="0">
                <a:solidFill>
                  <a:srgbClr val="000000"/>
                </a:solidFill>
                <a:effectLst/>
                <a:latin typeface="Roboto" panose="02000000000000000000" pitchFamily="2" charset="0"/>
              </a:rPr>
              <a:t>302.3 (</a:t>
            </a:r>
            <a:r>
              <a:rPr lang="en-US" b="0" i="0" dirty="0">
                <a:solidFill>
                  <a:srgbClr val="000000"/>
                </a:solidFill>
                <a:effectLst/>
                <a:latin typeface="Roboto" panose="02000000000000000000" pitchFamily="2" charset="0"/>
              </a:rPr>
              <a:t>F65.1): </a:t>
            </a:r>
            <a:r>
              <a:rPr lang="ru-RU" b="0" i="0" dirty="0" err="1">
                <a:solidFill>
                  <a:srgbClr val="000000"/>
                </a:solidFill>
                <a:effectLst/>
                <a:latin typeface="Roboto" panose="02000000000000000000" pitchFamily="2" charset="0"/>
              </a:rPr>
              <a:t>трансвеститський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з </a:t>
            </a:r>
            <a:r>
              <a:rPr lang="ru-RU" b="0" i="0" dirty="0" err="1">
                <a:solidFill>
                  <a:srgbClr val="000000"/>
                </a:solidFill>
                <a:effectLst/>
                <a:latin typeface="Roboto" panose="02000000000000000000" pitchFamily="2" charset="0"/>
              </a:rPr>
              <a:t>аутогінефілією</a:t>
            </a:r>
            <a:r>
              <a:rPr lang="ru-RU" b="0" i="0" dirty="0">
                <a:solidFill>
                  <a:srgbClr val="000000"/>
                </a:solidFill>
                <a:effectLst/>
                <a:latin typeface="Roboto" panose="02000000000000000000" pitchFamily="2" charset="0"/>
              </a:rPr>
              <a:t> (при сексуальному </a:t>
            </a:r>
            <a:r>
              <a:rPr lang="ru-RU" b="0" i="0" dirty="0" err="1">
                <a:solidFill>
                  <a:srgbClr val="000000"/>
                </a:solidFill>
                <a:effectLst/>
                <a:latin typeface="Roboto" panose="02000000000000000000" pitchFamily="2" charset="0"/>
              </a:rPr>
              <a:t>збудженні</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від</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уявлення</a:t>
            </a:r>
            <a:r>
              <a:rPr lang="ru-RU" b="0" i="0" dirty="0">
                <a:solidFill>
                  <a:srgbClr val="000000"/>
                </a:solidFill>
                <a:effectLst/>
                <a:latin typeface="Roboto" panose="02000000000000000000" pitchFamily="2" charset="0"/>
              </a:rPr>
              <a:t> себе </a:t>
            </a:r>
            <a:r>
              <a:rPr lang="ru-RU" b="0" i="0" dirty="0" err="1">
                <a:solidFill>
                  <a:srgbClr val="000000"/>
                </a:solidFill>
                <a:effectLst/>
                <a:latin typeface="Roboto" panose="02000000000000000000" pitchFamily="2" charset="0"/>
              </a:rPr>
              <a:t>жінкою</a:t>
            </a:r>
            <a:r>
              <a:rPr lang="ru-RU" b="0" i="0" dirty="0">
                <a:solidFill>
                  <a:srgbClr val="000000"/>
                </a:solidFill>
                <a:effectLst/>
                <a:latin typeface="Roboto" panose="02000000000000000000" pitchFamily="2" charset="0"/>
              </a:rPr>
              <a:t> у </a:t>
            </a:r>
            <a:r>
              <a:rPr lang="ru-RU" b="0" i="0" dirty="0" err="1">
                <a:solidFill>
                  <a:srgbClr val="000000"/>
                </a:solidFill>
                <a:effectLst/>
                <a:latin typeface="Roboto" panose="02000000000000000000" pitchFamily="2" charset="0"/>
              </a:rPr>
              <a:t>фантазіях</a:t>
            </a:r>
            <a:r>
              <a:rPr lang="ru-RU" b="0" i="0" dirty="0">
                <a:solidFill>
                  <a:srgbClr val="000000"/>
                </a:solidFill>
                <a:effectLst/>
                <a:latin typeface="Roboto" panose="02000000000000000000" pitchFamily="2" charset="0"/>
              </a:rPr>
              <a:t>). </a:t>
            </a:r>
            <a:endParaRPr lang="en-US" b="0" i="0" dirty="0">
              <a:solidFill>
                <a:srgbClr val="000000"/>
              </a:solidFill>
              <a:effectLst/>
              <a:latin typeface="Roboto" panose="02000000000000000000" pitchFamily="2" charset="0"/>
            </a:endParaRPr>
          </a:p>
          <a:p>
            <a:r>
              <a:rPr lang="ru-RU" b="0" i="0" dirty="0">
                <a:solidFill>
                  <a:srgbClr val="000000"/>
                </a:solidFill>
                <a:effectLst/>
                <a:latin typeface="Roboto" panose="02000000000000000000" pitchFamily="2" charset="0"/>
              </a:rPr>
              <a:t>302.89 (</a:t>
            </a:r>
            <a:r>
              <a:rPr lang="en-US" b="0" i="0" dirty="0">
                <a:solidFill>
                  <a:srgbClr val="000000"/>
                </a:solidFill>
                <a:effectLst/>
                <a:latin typeface="Roboto" panose="02000000000000000000" pitchFamily="2" charset="0"/>
              </a:rPr>
              <a:t>F65.89): </a:t>
            </a:r>
            <a:r>
              <a:rPr lang="ru-RU" b="0" i="0" dirty="0" err="1">
                <a:solidFill>
                  <a:srgbClr val="000000"/>
                </a:solidFill>
                <a:effectLst/>
                <a:latin typeface="Roboto" panose="02000000000000000000" pitchFamily="2" charset="0"/>
              </a:rPr>
              <a:t>інший</a:t>
            </a:r>
            <a:r>
              <a:rPr lang="ru-RU" b="0" i="0" dirty="0">
                <a:solidFill>
                  <a:srgbClr val="000000"/>
                </a:solidFill>
                <a:effectLst/>
                <a:latin typeface="Roboto" panose="02000000000000000000" pitchFamily="2" charset="0"/>
              </a:rPr>
              <a:t> уточнений </a:t>
            </a:r>
            <a:r>
              <a:rPr lang="ru-RU" b="0" i="0" dirty="0" err="1">
                <a:solidFill>
                  <a:srgbClr val="000000"/>
                </a:solidFill>
                <a:effectLst/>
                <a:latin typeface="Roboto" panose="02000000000000000000" pitchFamily="2" charset="0"/>
              </a:rPr>
              <a:t>парафільний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наприклад</a:t>
            </a:r>
            <a:r>
              <a:rPr lang="en-US" dirty="0">
                <a:solidFill>
                  <a:srgbClr val="000000"/>
                </a:solidFill>
                <a:latin typeface="Roboto" panose="02000000000000000000" pitchFamily="2" charset="0"/>
              </a:rPr>
              <a:t>,</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телефонна</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скатологія</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некрофілія</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клізмофілія</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зоофілія</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копрофілія</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урофілія</a:t>
            </a:r>
            <a:r>
              <a:rPr lang="ru-RU" b="0" i="0" dirty="0">
                <a:solidFill>
                  <a:srgbClr val="000000"/>
                </a:solidFill>
                <a:effectLst/>
                <a:latin typeface="Roboto" panose="02000000000000000000" pitchFamily="2" charset="0"/>
              </a:rPr>
              <a:t>). </a:t>
            </a:r>
            <a:endParaRPr lang="en-US" b="0" i="0" dirty="0">
              <a:solidFill>
                <a:srgbClr val="000000"/>
              </a:solidFill>
              <a:effectLst/>
              <a:latin typeface="Roboto" panose="02000000000000000000" pitchFamily="2" charset="0"/>
            </a:endParaRPr>
          </a:p>
          <a:p>
            <a:r>
              <a:rPr lang="ru-RU" b="0" i="0" dirty="0">
                <a:solidFill>
                  <a:srgbClr val="000000"/>
                </a:solidFill>
                <a:effectLst/>
                <a:latin typeface="Roboto" panose="02000000000000000000" pitchFamily="2" charset="0"/>
              </a:rPr>
              <a:t>302.9 (</a:t>
            </a:r>
            <a:r>
              <a:rPr lang="en-US" b="0" i="0" dirty="0">
                <a:solidFill>
                  <a:srgbClr val="000000"/>
                </a:solidFill>
                <a:effectLst/>
                <a:latin typeface="Roboto" panose="02000000000000000000" pitchFamily="2" charset="0"/>
              </a:rPr>
              <a:t>F65.9): </a:t>
            </a:r>
            <a:r>
              <a:rPr lang="ru-RU" b="0" i="0" dirty="0" err="1">
                <a:solidFill>
                  <a:srgbClr val="000000"/>
                </a:solidFill>
                <a:effectLst/>
                <a:latin typeface="Roboto" panose="02000000000000000000" pitchFamily="2" charset="0"/>
              </a:rPr>
              <a:t>неуточнений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парафільний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en-US" b="0" i="0" dirty="0">
                <a:solidFill>
                  <a:srgbClr val="000000"/>
                </a:solidFill>
                <a:effectLst/>
                <a:latin typeface="Roboto" panose="02000000000000000000" pitchFamily="2" charset="0"/>
              </a:rPr>
              <a:t>.</a:t>
            </a:r>
            <a:endParaRPr lang="en-US" dirty="0"/>
          </a:p>
        </p:txBody>
      </p:sp>
      <p:sp>
        <p:nvSpPr>
          <p:cNvPr id="7" name="TextBox 6">
            <a:extLst>
              <a:ext uri="{FF2B5EF4-FFF2-40B4-BE49-F238E27FC236}">
                <a16:creationId xmlns:a16="http://schemas.microsoft.com/office/drawing/2014/main" id="{55C2862E-1791-62BB-2D05-37362C4F6D8B}"/>
              </a:ext>
            </a:extLst>
          </p:cNvPr>
          <p:cNvSpPr txBox="1"/>
          <p:nvPr/>
        </p:nvSpPr>
        <p:spPr>
          <a:xfrm>
            <a:off x="457200" y="428420"/>
            <a:ext cx="8430321" cy="1200329"/>
          </a:xfrm>
          <a:prstGeom prst="rect">
            <a:avLst/>
          </a:prstGeom>
          <a:noFill/>
        </p:spPr>
        <p:txBody>
          <a:bodyPr wrap="square">
            <a:spAutoFit/>
          </a:bodyPr>
          <a:lstStyle/>
          <a:p>
            <a:pPr algn="just"/>
            <a:r>
              <a:rPr lang="uk-UA" b="1" dirty="0" err="1">
                <a:solidFill>
                  <a:srgbClr val="000000"/>
                </a:solidFill>
                <a:latin typeface="Roboto" panose="02000000000000000000" pitchFamily="2" charset="0"/>
              </a:rPr>
              <a:t>Парафілії</a:t>
            </a:r>
            <a:r>
              <a:rPr lang="uk-UA" dirty="0">
                <a:solidFill>
                  <a:srgbClr val="000000"/>
                </a:solidFill>
                <a:latin typeface="Roboto" panose="02000000000000000000" pitchFamily="2" charset="0"/>
              </a:rPr>
              <a:t> – </a:t>
            </a:r>
            <a:r>
              <a:rPr lang="uk-UA" i="1" dirty="0">
                <a:solidFill>
                  <a:srgbClr val="000000"/>
                </a:solidFill>
                <a:latin typeface="Roboto" panose="02000000000000000000" pitchFamily="2" charset="0"/>
              </a:rPr>
              <a:t>в</a:t>
            </a:r>
            <a:r>
              <a:rPr lang="ru-RU" b="0" i="1" dirty="0" err="1">
                <a:solidFill>
                  <a:srgbClr val="000000"/>
                </a:solidFill>
                <a:effectLst/>
                <a:latin typeface="Roboto" panose="02000000000000000000" pitchFamily="2" charset="0"/>
              </a:rPr>
              <a:t>сі</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види</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атипового</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інтенсивного</a:t>
            </a:r>
            <a:r>
              <a:rPr lang="ru-RU" b="0" i="1" dirty="0">
                <a:solidFill>
                  <a:srgbClr val="000000"/>
                </a:solidFill>
                <a:effectLst/>
                <a:latin typeface="Roboto" panose="02000000000000000000" pitchFamily="2" charset="0"/>
              </a:rPr>
              <a:t> та </a:t>
            </a:r>
            <a:r>
              <a:rPr lang="ru-RU" b="0" i="1" dirty="0" err="1">
                <a:solidFill>
                  <a:srgbClr val="000000"/>
                </a:solidFill>
                <a:effectLst/>
                <a:latin typeface="Roboto" panose="02000000000000000000" pitchFamily="2" charset="0"/>
              </a:rPr>
              <a:t>стійкого</a:t>
            </a:r>
            <a:r>
              <a:rPr lang="ru-RU" b="0" i="1" dirty="0">
                <a:solidFill>
                  <a:srgbClr val="000000"/>
                </a:solidFill>
                <a:effectLst/>
                <a:latin typeface="Roboto" panose="02000000000000000000" pitchFamily="2" charset="0"/>
              </a:rPr>
              <a:t> сексуального </a:t>
            </a:r>
            <a:r>
              <a:rPr lang="ru-RU" b="0" i="1" dirty="0" err="1">
                <a:solidFill>
                  <a:srgbClr val="000000"/>
                </a:solidFill>
                <a:effectLst/>
                <a:latin typeface="Roboto" panose="02000000000000000000" pitchFamily="2" charset="0"/>
              </a:rPr>
              <a:t>інтересу</a:t>
            </a:r>
            <a:r>
              <a:rPr lang="ru-RU" b="0" i="1" dirty="0">
                <a:solidFill>
                  <a:srgbClr val="000000"/>
                </a:solidFill>
                <a:effectLst/>
                <a:latin typeface="Roboto" panose="02000000000000000000" pitchFamily="2" charset="0"/>
              </a:rPr>
              <a:t>, за </a:t>
            </a:r>
            <a:r>
              <a:rPr lang="ru-RU" b="0" i="1" dirty="0" err="1">
                <a:solidFill>
                  <a:srgbClr val="000000"/>
                </a:solidFill>
                <a:effectLst/>
                <a:latin typeface="Roboto" panose="02000000000000000000" pitchFamily="2" charset="0"/>
              </a:rPr>
              <a:t>винятком</a:t>
            </a:r>
            <a:r>
              <a:rPr lang="ru-RU" b="0" i="1" dirty="0">
                <a:solidFill>
                  <a:srgbClr val="000000"/>
                </a:solidFill>
                <a:effectLst/>
                <a:latin typeface="Roboto" panose="02000000000000000000" pitchFamily="2" charset="0"/>
              </a:rPr>
              <a:t> сексуального </a:t>
            </a:r>
            <a:r>
              <a:rPr lang="ru-RU" b="0" i="1" dirty="0" err="1">
                <a:solidFill>
                  <a:srgbClr val="000000"/>
                </a:solidFill>
                <a:effectLst/>
                <a:latin typeface="Roboto" panose="02000000000000000000" pitchFamily="2" charset="0"/>
              </a:rPr>
              <a:t>інтересу</a:t>
            </a:r>
            <a:r>
              <a:rPr lang="ru-RU" b="0" i="1" dirty="0">
                <a:solidFill>
                  <a:srgbClr val="000000"/>
                </a:solidFill>
                <a:effectLst/>
                <a:latin typeface="Roboto" panose="02000000000000000000" pitchFamily="2" charset="0"/>
              </a:rPr>
              <a:t> до </a:t>
            </a:r>
            <a:r>
              <a:rPr lang="ru-RU" b="0" i="1" dirty="0" err="1">
                <a:solidFill>
                  <a:srgbClr val="000000"/>
                </a:solidFill>
                <a:effectLst/>
                <a:latin typeface="Roboto" panose="02000000000000000000" pitchFamily="2" charset="0"/>
              </a:rPr>
              <a:t>генітальної</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стимуляції</a:t>
            </a:r>
            <a:r>
              <a:rPr lang="ru-RU" b="0" i="1" dirty="0">
                <a:solidFill>
                  <a:srgbClr val="000000"/>
                </a:solidFill>
                <a:effectLst/>
                <a:latin typeface="Roboto" panose="02000000000000000000" pitchFamily="2" charset="0"/>
              </a:rPr>
              <a:t> та </a:t>
            </a:r>
            <a:r>
              <a:rPr lang="ru-RU" b="0" i="1" dirty="0" err="1">
                <a:solidFill>
                  <a:srgbClr val="000000"/>
                </a:solidFill>
                <a:effectLst/>
                <a:latin typeface="Roboto" panose="02000000000000000000" pitchFamily="2" charset="0"/>
              </a:rPr>
              <a:t>підготовчих</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пестощів</a:t>
            </a:r>
            <a:r>
              <a:rPr lang="ru-RU" b="0" i="1" dirty="0">
                <a:solidFill>
                  <a:srgbClr val="000000"/>
                </a:solidFill>
                <a:effectLst/>
                <a:latin typeface="Roboto" panose="02000000000000000000" pitchFamily="2" charset="0"/>
              </a:rPr>
              <a:t> з живим </a:t>
            </a:r>
            <a:r>
              <a:rPr lang="ru-RU" b="0" i="1" dirty="0" err="1">
                <a:solidFill>
                  <a:srgbClr val="000000"/>
                </a:solidFill>
                <a:effectLst/>
                <a:latin typeface="Roboto" panose="02000000000000000000" pitchFamily="2" charset="0"/>
              </a:rPr>
              <a:t>фенотипно</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нормальним</a:t>
            </a:r>
            <a:r>
              <a:rPr lang="ru-RU" b="0" i="1" dirty="0">
                <a:solidFill>
                  <a:srgbClr val="000000"/>
                </a:solidFill>
                <a:effectLst/>
                <a:latin typeface="Roboto" panose="02000000000000000000" pitchFamily="2" charset="0"/>
              </a:rPr>
              <a:t>, </a:t>
            </a:r>
            <a:r>
              <a:rPr lang="uk-UA" i="1" dirty="0">
                <a:solidFill>
                  <a:srgbClr val="000000"/>
                </a:solidFill>
                <a:latin typeface="Roboto" panose="02000000000000000000" pitchFamily="2" charset="0"/>
              </a:rPr>
              <a:t>з</a:t>
            </a:r>
            <a:r>
              <a:rPr lang="ru-RU" b="0" i="1" dirty="0" err="1">
                <a:solidFill>
                  <a:srgbClr val="000000"/>
                </a:solidFill>
                <a:effectLst/>
                <a:latin typeface="Roboto" panose="02000000000000000000" pitchFamily="2" charset="0"/>
              </a:rPr>
              <a:t>годним</a:t>
            </a:r>
            <a:r>
              <a:rPr lang="ru-RU" b="0" i="1" dirty="0">
                <a:solidFill>
                  <a:srgbClr val="000000"/>
                </a:solidFill>
                <a:effectLst/>
                <a:latin typeface="Roboto" panose="02000000000000000000" pitchFamily="2" charset="0"/>
              </a:rPr>
              <a:t> та </a:t>
            </a:r>
            <a:r>
              <a:rPr lang="ru-RU" b="0" i="1" dirty="0" err="1">
                <a:solidFill>
                  <a:srgbClr val="000000"/>
                </a:solidFill>
                <a:effectLst/>
                <a:latin typeface="Roboto" panose="02000000000000000000" pitchFamily="2" charset="0"/>
              </a:rPr>
              <a:t>статевозрілим</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людським</a:t>
            </a:r>
            <a:r>
              <a:rPr lang="ru-RU" b="0" i="1" dirty="0">
                <a:solidFill>
                  <a:srgbClr val="000000"/>
                </a:solidFill>
                <a:effectLst/>
                <a:latin typeface="Roboto" panose="02000000000000000000" pitchFamily="2" charset="0"/>
              </a:rPr>
              <a:t> </a:t>
            </a:r>
            <a:r>
              <a:rPr lang="ru-RU" b="0" i="1" dirty="0" err="1">
                <a:solidFill>
                  <a:srgbClr val="000000"/>
                </a:solidFill>
                <a:effectLst/>
                <a:latin typeface="Roboto" panose="02000000000000000000" pitchFamily="2" charset="0"/>
              </a:rPr>
              <a:t>суб'єктом</a:t>
            </a:r>
            <a:r>
              <a:rPr lang="ru-RU" b="0" i="1" dirty="0">
                <a:solidFill>
                  <a:srgbClr val="000000"/>
                </a:solidFill>
                <a:effectLst/>
                <a:latin typeface="Roboto" panose="02000000000000000000" pitchFamily="2" charset="0"/>
              </a:rPr>
              <a:t> (</a:t>
            </a:r>
            <a:r>
              <a:rPr lang="en-US" b="0" i="1" dirty="0">
                <a:solidFill>
                  <a:srgbClr val="000000"/>
                </a:solidFill>
                <a:effectLst/>
                <a:latin typeface="Roboto" panose="02000000000000000000" pitchFamily="2" charset="0"/>
              </a:rPr>
              <a:t>DSM</a:t>
            </a:r>
            <a:r>
              <a:rPr lang="ru-RU" b="0" i="1" dirty="0">
                <a:solidFill>
                  <a:srgbClr val="000000"/>
                </a:solidFill>
                <a:effectLst/>
                <a:latin typeface="Roboto" panose="02000000000000000000" pitchFamily="2" charset="0"/>
              </a:rPr>
              <a:t>-5</a:t>
            </a:r>
            <a:r>
              <a:rPr lang="en-US" b="0" i="1" dirty="0">
                <a:solidFill>
                  <a:srgbClr val="000000"/>
                </a:solidFill>
                <a:effectLst/>
                <a:latin typeface="Roboto" panose="02000000000000000000" pitchFamily="2" charset="0"/>
              </a:rPr>
              <a:t>).</a:t>
            </a:r>
            <a:endParaRPr lang="en-US" i="1" dirty="0"/>
          </a:p>
        </p:txBody>
      </p:sp>
    </p:spTree>
    <p:extLst>
      <p:ext uri="{BB962C8B-B14F-4D97-AF65-F5344CB8AC3E}">
        <p14:creationId xmlns:p14="http://schemas.microsoft.com/office/powerpoint/2010/main" val="355861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794A39-6E39-45B8-FF27-0D2FB7B22491}"/>
              </a:ext>
            </a:extLst>
          </p:cNvPr>
          <p:cNvSpPr txBox="1"/>
          <p:nvPr/>
        </p:nvSpPr>
        <p:spPr>
          <a:xfrm>
            <a:off x="819614" y="858172"/>
            <a:ext cx="7504771" cy="4524315"/>
          </a:xfrm>
          <a:prstGeom prst="rect">
            <a:avLst/>
          </a:prstGeom>
          <a:noFill/>
        </p:spPr>
        <p:txBody>
          <a:bodyPr wrap="square">
            <a:spAutoFit/>
          </a:bodyPr>
          <a:lstStyle/>
          <a:p>
            <a:pPr algn="ctr"/>
            <a:r>
              <a:rPr lang="ru-RU" b="1" i="0" dirty="0">
                <a:solidFill>
                  <a:srgbClr val="000000"/>
                </a:solidFill>
                <a:effectLst/>
                <a:latin typeface="Roboto" panose="02000000000000000000" pitchFamily="2" charset="0"/>
              </a:rPr>
              <a:t>У </a:t>
            </a:r>
            <a:r>
              <a:rPr lang="ru-RU" b="1" i="0" dirty="0" err="1">
                <a:solidFill>
                  <a:srgbClr val="000000"/>
                </a:solidFill>
                <a:effectLst/>
                <a:latin typeface="Roboto" panose="02000000000000000000" pitchFamily="2" charset="0"/>
              </a:rPr>
              <a:t>Міжнародній</a:t>
            </a:r>
            <a:r>
              <a:rPr lang="ru-RU" b="1" i="0" dirty="0">
                <a:solidFill>
                  <a:srgbClr val="000000"/>
                </a:solidFill>
                <a:effectLst/>
                <a:latin typeface="Roboto" panose="02000000000000000000" pitchFamily="2" charset="0"/>
              </a:rPr>
              <a:t> </a:t>
            </a:r>
            <a:r>
              <a:rPr lang="ru-RU" b="1" i="0" dirty="0" err="1">
                <a:solidFill>
                  <a:srgbClr val="000000"/>
                </a:solidFill>
                <a:effectLst/>
                <a:latin typeface="Roboto" panose="02000000000000000000" pitchFamily="2" charset="0"/>
              </a:rPr>
              <a:t>класифікації</a:t>
            </a:r>
            <a:r>
              <a:rPr lang="ru-RU" b="1" i="0" dirty="0">
                <a:solidFill>
                  <a:srgbClr val="000000"/>
                </a:solidFill>
                <a:effectLst/>
                <a:latin typeface="Roboto" panose="02000000000000000000" pitchFamily="2" charset="0"/>
              </a:rPr>
              <a:t> хвороб </a:t>
            </a:r>
            <a:r>
              <a:rPr lang="ru-RU" b="1" i="0" dirty="0" err="1">
                <a:solidFill>
                  <a:srgbClr val="000000"/>
                </a:solidFill>
                <a:effectLst/>
                <a:latin typeface="Roboto" panose="02000000000000000000" pitchFamily="2" charset="0"/>
              </a:rPr>
              <a:t>одинадцятого</a:t>
            </a:r>
            <a:r>
              <a:rPr lang="ru-RU" b="1" i="0" dirty="0">
                <a:solidFill>
                  <a:srgbClr val="000000"/>
                </a:solidFill>
                <a:effectLst/>
                <a:latin typeface="Roboto" panose="02000000000000000000" pitchFamily="2" charset="0"/>
              </a:rPr>
              <a:t> перегляду (МКХ-11): </a:t>
            </a:r>
          </a:p>
          <a:p>
            <a:endParaRPr lang="ru-RU" dirty="0">
              <a:solidFill>
                <a:srgbClr val="000000"/>
              </a:solidFill>
              <a:latin typeface="Roboto" panose="02000000000000000000" pitchFamily="2" charset="0"/>
            </a:endParaRPr>
          </a:p>
          <a:p>
            <a:r>
              <a:rPr lang="ru-RU" b="0" i="0" dirty="0">
                <a:solidFill>
                  <a:srgbClr val="000000"/>
                </a:solidFill>
                <a:effectLst/>
                <a:latin typeface="Roboto" panose="02000000000000000000" pitchFamily="2" charset="0"/>
              </a:rPr>
              <a:t>6</a:t>
            </a:r>
            <a:r>
              <a:rPr lang="en-US" b="0" i="0" dirty="0">
                <a:solidFill>
                  <a:srgbClr val="000000"/>
                </a:solidFill>
                <a:effectLst/>
                <a:latin typeface="Roboto" panose="02000000000000000000" pitchFamily="2" charset="0"/>
              </a:rPr>
              <a:t>D30: </a:t>
            </a:r>
            <a:r>
              <a:rPr lang="ru-RU" b="0" i="0" dirty="0" err="1">
                <a:solidFill>
                  <a:srgbClr val="000000"/>
                </a:solidFill>
                <a:effectLst/>
                <a:latin typeface="Roboto" panose="02000000000000000000" pitchFamily="2" charset="0"/>
              </a:rPr>
              <a:t>ексгібіціоністський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p>
          <a:p>
            <a:r>
              <a:rPr lang="ru-RU" b="0" i="0" dirty="0">
                <a:solidFill>
                  <a:srgbClr val="000000"/>
                </a:solidFill>
                <a:effectLst/>
                <a:latin typeface="Roboto" panose="02000000000000000000" pitchFamily="2" charset="0"/>
              </a:rPr>
              <a:t>6</a:t>
            </a:r>
            <a:r>
              <a:rPr lang="en-US" b="0" i="0" dirty="0">
                <a:solidFill>
                  <a:srgbClr val="000000"/>
                </a:solidFill>
                <a:effectLst/>
                <a:latin typeface="Roboto" panose="02000000000000000000" pitchFamily="2" charset="0"/>
              </a:rPr>
              <a:t>D31: </a:t>
            </a:r>
            <a:r>
              <a:rPr lang="ru-RU" b="0" i="0" dirty="0" err="1">
                <a:solidFill>
                  <a:srgbClr val="000000"/>
                </a:solidFill>
                <a:effectLst/>
                <a:latin typeface="Roboto" panose="02000000000000000000" pitchFamily="2" charset="0"/>
              </a:rPr>
              <a:t>вуайєристичний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p>
          <a:p>
            <a:r>
              <a:rPr lang="ru-RU" b="0" i="0" dirty="0">
                <a:solidFill>
                  <a:srgbClr val="000000"/>
                </a:solidFill>
                <a:effectLst/>
                <a:latin typeface="Roboto" panose="02000000000000000000" pitchFamily="2" charset="0"/>
              </a:rPr>
              <a:t>6</a:t>
            </a:r>
            <a:r>
              <a:rPr lang="en-US" b="0" i="0" dirty="0">
                <a:solidFill>
                  <a:srgbClr val="000000"/>
                </a:solidFill>
                <a:effectLst/>
                <a:latin typeface="Roboto" panose="02000000000000000000" pitchFamily="2" charset="0"/>
              </a:rPr>
              <a:t>D32: </a:t>
            </a:r>
            <a:r>
              <a:rPr lang="ru-RU" b="0" i="0" dirty="0" err="1">
                <a:solidFill>
                  <a:srgbClr val="000000"/>
                </a:solidFill>
                <a:effectLst/>
                <a:latin typeface="Roboto" panose="02000000000000000000" pitchFamily="2" charset="0"/>
              </a:rPr>
              <a:t>педофільний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p>
          <a:p>
            <a:r>
              <a:rPr lang="ru-RU" b="0" i="0" dirty="0">
                <a:solidFill>
                  <a:srgbClr val="000000"/>
                </a:solidFill>
                <a:effectLst/>
                <a:latin typeface="Roboto" panose="02000000000000000000" pitchFamily="2" charset="0"/>
              </a:rPr>
              <a:t>6</a:t>
            </a:r>
            <a:r>
              <a:rPr lang="en-US" b="0" i="0" dirty="0">
                <a:solidFill>
                  <a:srgbClr val="000000"/>
                </a:solidFill>
                <a:effectLst/>
                <a:latin typeface="Roboto" panose="02000000000000000000" pitchFamily="2" charset="0"/>
              </a:rPr>
              <a:t>D33: </a:t>
            </a:r>
            <a:r>
              <a:rPr lang="ru-RU" b="0" i="0" dirty="0" err="1">
                <a:solidFill>
                  <a:srgbClr val="000000"/>
                </a:solidFill>
                <a:effectLst/>
                <a:latin typeface="Roboto" panose="02000000000000000000" pitchFamily="2" charset="0"/>
              </a:rPr>
              <a:t>насильницький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сексуальний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садистичний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dirty="0">
                <a:solidFill>
                  <a:srgbClr val="000000"/>
                </a:solidFill>
                <a:latin typeface="Roboto" panose="02000000000000000000" pitchFamily="2" charset="0"/>
              </a:rPr>
              <a:t> – </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сексуальний</a:t>
            </a:r>
            <a:r>
              <a:rPr lang="ru-RU" b="0" i="0" dirty="0">
                <a:solidFill>
                  <a:srgbClr val="000000"/>
                </a:solidFill>
                <a:effectLst/>
                <a:latin typeface="Roboto" panose="02000000000000000000" pitchFamily="2" charset="0"/>
              </a:rPr>
              <a:t> садизм </a:t>
            </a:r>
            <a:r>
              <a:rPr lang="ru-RU" b="0" i="0" dirty="0" err="1">
                <a:solidFill>
                  <a:srgbClr val="000000"/>
                </a:solidFill>
                <a:effectLst/>
                <a:latin typeface="Roboto" panose="02000000000000000000" pitchFamily="2" charset="0"/>
              </a:rPr>
              <a:t>із</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заподіянням</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фізичних</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чи</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психологічних</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страждань</a:t>
            </a:r>
            <a:r>
              <a:rPr lang="ru-RU" b="0" i="0" dirty="0">
                <a:solidFill>
                  <a:srgbClr val="000000"/>
                </a:solidFill>
                <a:effectLst/>
                <a:latin typeface="Roboto" panose="02000000000000000000" pitchFamily="2" charset="0"/>
              </a:rPr>
              <a:t> партнеру, </a:t>
            </a:r>
            <a:r>
              <a:rPr lang="ru-RU" b="0" i="0" dirty="0" err="1">
                <a:solidFill>
                  <a:srgbClr val="000000"/>
                </a:solidFill>
                <a:effectLst/>
                <a:latin typeface="Roboto" panose="02000000000000000000" pitchFamily="2" charset="0"/>
              </a:rPr>
              <a:t>який</a:t>
            </a:r>
            <a:r>
              <a:rPr lang="ru-RU" b="0" i="0" dirty="0">
                <a:solidFill>
                  <a:srgbClr val="000000"/>
                </a:solidFill>
                <a:effectLst/>
                <a:latin typeface="Roboto" panose="02000000000000000000" pitchFamily="2" charset="0"/>
              </a:rPr>
              <a:t> не давав </a:t>
            </a:r>
            <a:r>
              <a:rPr lang="ru-RU" b="0" i="0" dirty="0" err="1">
                <a:solidFill>
                  <a:srgbClr val="000000"/>
                </a:solidFill>
                <a:effectLst/>
                <a:latin typeface="Roboto" panose="02000000000000000000" pitchFamily="2" charset="0"/>
              </a:rPr>
              <a:t>згоди</a:t>
            </a:r>
            <a:r>
              <a:rPr lang="ru-RU" b="0" i="0" dirty="0">
                <a:solidFill>
                  <a:srgbClr val="000000"/>
                </a:solidFill>
                <a:effectLst/>
                <a:latin typeface="Roboto" panose="02000000000000000000" pitchFamily="2" charset="0"/>
              </a:rPr>
              <a:t> на </a:t>
            </a:r>
            <a:r>
              <a:rPr lang="ru-RU" b="0" i="0" dirty="0" err="1">
                <a:solidFill>
                  <a:srgbClr val="000000"/>
                </a:solidFill>
                <a:effectLst/>
                <a:latin typeface="Roboto" panose="02000000000000000000" pitchFamily="2" charset="0"/>
              </a:rPr>
              <a:t>це</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добровільні</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садистичні</a:t>
            </a:r>
            <a:r>
              <a:rPr lang="ru-RU" b="0" i="0" dirty="0">
                <a:solidFill>
                  <a:srgbClr val="000000"/>
                </a:solidFill>
                <a:effectLst/>
                <a:latin typeface="Roboto" panose="02000000000000000000" pitchFamily="2" charset="0"/>
              </a:rPr>
              <a:t> практики </a:t>
            </a:r>
            <a:r>
              <a:rPr lang="ru-RU" b="0" i="0" dirty="0" err="1">
                <a:solidFill>
                  <a:srgbClr val="000000"/>
                </a:solidFill>
                <a:effectLst/>
                <a:latin typeface="Roboto" panose="02000000000000000000" pitchFamily="2" charset="0"/>
              </a:rPr>
              <a:t>виключають</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діагноз</a:t>
            </a:r>
            <a:r>
              <a:rPr lang="ru-RU" b="0" i="0" dirty="0">
                <a:solidFill>
                  <a:srgbClr val="000000"/>
                </a:solidFill>
                <a:effectLst/>
                <a:latin typeface="Roboto" panose="02000000000000000000" pitchFamily="2" charset="0"/>
              </a:rPr>
              <a:t> і не належать до </a:t>
            </a:r>
            <a:r>
              <a:rPr lang="ru-RU" b="0" i="0" dirty="0" err="1">
                <a:solidFill>
                  <a:srgbClr val="000000"/>
                </a:solidFill>
                <a:effectLst/>
                <a:latin typeface="Roboto" panose="02000000000000000000" pitchFamily="2" charset="0"/>
              </a:rPr>
              <a:t>парафілій</a:t>
            </a:r>
            <a:r>
              <a:rPr lang="ru-RU" b="0" i="0" dirty="0">
                <a:solidFill>
                  <a:srgbClr val="000000"/>
                </a:solidFill>
                <a:effectLst/>
                <a:latin typeface="Roboto" panose="02000000000000000000" pitchFamily="2" charset="0"/>
              </a:rPr>
              <a:t>). </a:t>
            </a:r>
          </a:p>
          <a:p>
            <a:r>
              <a:rPr lang="ru-RU" b="0" i="0" dirty="0">
                <a:solidFill>
                  <a:srgbClr val="000000"/>
                </a:solidFill>
                <a:effectLst/>
                <a:latin typeface="Roboto" panose="02000000000000000000" pitchFamily="2" charset="0"/>
              </a:rPr>
              <a:t>6</a:t>
            </a:r>
            <a:r>
              <a:rPr lang="en-US" b="0" i="0" dirty="0">
                <a:solidFill>
                  <a:srgbClr val="000000"/>
                </a:solidFill>
                <a:effectLst/>
                <a:latin typeface="Roboto" panose="02000000000000000000" pitchFamily="2" charset="0"/>
              </a:rPr>
              <a:t>D34: </a:t>
            </a:r>
            <a:r>
              <a:rPr lang="ru-RU" b="0" i="0" dirty="0" err="1">
                <a:solidFill>
                  <a:srgbClr val="000000"/>
                </a:solidFill>
                <a:effectLst/>
                <a:latin typeface="Roboto" panose="02000000000000000000" pitchFamily="2" charset="0"/>
              </a:rPr>
              <a:t>фроттеристський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p>
          <a:p>
            <a:r>
              <a:rPr lang="ru-RU" b="0" i="0" dirty="0">
                <a:solidFill>
                  <a:srgbClr val="000000"/>
                </a:solidFill>
                <a:effectLst/>
                <a:latin typeface="Roboto" panose="02000000000000000000" pitchFamily="2" charset="0"/>
              </a:rPr>
              <a:t>6</a:t>
            </a:r>
            <a:r>
              <a:rPr lang="en-US" b="0" i="0" dirty="0">
                <a:solidFill>
                  <a:srgbClr val="000000"/>
                </a:solidFill>
                <a:effectLst/>
                <a:latin typeface="Roboto" panose="02000000000000000000" pitchFamily="2" charset="0"/>
              </a:rPr>
              <a:t>D35: </a:t>
            </a:r>
            <a:r>
              <a:rPr lang="ru-RU" b="0" i="0" dirty="0" err="1">
                <a:solidFill>
                  <a:srgbClr val="000000"/>
                </a:solidFill>
                <a:effectLst/>
                <a:latin typeface="Roboto" panose="02000000000000000000" pitchFamily="2" charset="0"/>
              </a:rPr>
              <a:t>інший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парафільний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із</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залученням</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незгодних</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осіб</a:t>
            </a:r>
            <a:r>
              <a:rPr lang="ru-RU" b="0" i="0" dirty="0">
                <a:solidFill>
                  <a:srgbClr val="000000"/>
                </a:solidFill>
                <a:effectLst/>
                <a:latin typeface="Roboto" panose="02000000000000000000" pitchFamily="2" charset="0"/>
              </a:rPr>
              <a:t>; 6</a:t>
            </a:r>
            <a:r>
              <a:rPr lang="en-US" b="0" i="0" dirty="0">
                <a:solidFill>
                  <a:srgbClr val="000000"/>
                </a:solidFill>
                <a:effectLst/>
                <a:latin typeface="Roboto" panose="02000000000000000000" pitchFamily="2" charset="0"/>
              </a:rPr>
              <a:t>D36: </a:t>
            </a:r>
            <a:r>
              <a:rPr lang="ru-RU" b="0" i="0" dirty="0" err="1">
                <a:solidFill>
                  <a:srgbClr val="000000"/>
                </a:solidFill>
                <a:effectLst/>
                <a:latin typeface="Roboto" panose="02000000000000000000" pitchFamily="2" charset="0"/>
              </a:rPr>
              <a:t>парафільний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з </a:t>
            </a:r>
            <a:r>
              <a:rPr lang="ru-RU" b="0" i="0" dirty="0" err="1">
                <a:solidFill>
                  <a:srgbClr val="000000"/>
                </a:solidFill>
                <a:effectLst/>
                <a:latin typeface="Roboto" panose="02000000000000000000" pitchFamily="2" charset="0"/>
              </a:rPr>
              <a:t>поодинокою</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поведінкою</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або</a:t>
            </a:r>
            <a:r>
              <a:rPr lang="ru-RU" b="0" i="0" dirty="0">
                <a:solidFill>
                  <a:srgbClr val="000000"/>
                </a:solidFill>
                <a:effectLst/>
                <a:latin typeface="Roboto" panose="02000000000000000000" pitchFamily="2" charset="0"/>
              </a:rPr>
              <a:t> за </a:t>
            </a:r>
            <a:r>
              <a:rPr lang="ru-RU" b="0" i="0" dirty="0" err="1">
                <a:solidFill>
                  <a:srgbClr val="000000"/>
                </a:solidFill>
                <a:effectLst/>
                <a:latin typeface="Roboto" panose="02000000000000000000" pitchFamily="2" charset="0"/>
              </a:rPr>
              <a:t>згодою</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включених</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осіб</a:t>
            </a:r>
            <a:r>
              <a:rPr lang="ru-RU" b="0" i="0" dirty="0">
                <a:solidFill>
                  <a:srgbClr val="000000"/>
                </a:solidFill>
                <a:effectLst/>
                <a:latin typeface="Roboto" panose="02000000000000000000" pitchFamily="2" charset="0"/>
              </a:rPr>
              <a:t>; </a:t>
            </a:r>
          </a:p>
          <a:p>
            <a:r>
              <a:rPr lang="ru-RU" b="0" i="0" dirty="0">
                <a:solidFill>
                  <a:srgbClr val="000000"/>
                </a:solidFill>
                <a:effectLst/>
                <a:latin typeface="Roboto" panose="02000000000000000000" pitchFamily="2" charset="0"/>
              </a:rPr>
              <a:t>6</a:t>
            </a:r>
            <a:r>
              <a:rPr lang="en-US" b="0" i="0" dirty="0">
                <a:solidFill>
                  <a:srgbClr val="000000"/>
                </a:solidFill>
                <a:effectLst/>
                <a:latin typeface="Roboto" panose="02000000000000000000" pitchFamily="2" charset="0"/>
              </a:rPr>
              <a:t>D3Z: </a:t>
            </a:r>
            <a:r>
              <a:rPr lang="ru-RU" b="0" i="0" dirty="0" err="1">
                <a:solidFill>
                  <a:srgbClr val="000000"/>
                </a:solidFill>
                <a:effectLst/>
                <a:latin typeface="Roboto" panose="02000000000000000000" pitchFamily="2" charset="0"/>
              </a:rPr>
              <a:t>парафільний</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розлад</a:t>
            </a:r>
            <a:r>
              <a:rPr lang="ru-RU" b="0" i="0" dirty="0">
                <a:solidFill>
                  <a:srgbClr val="000000"/>
                </a:solidFill>
                <a:effectLst/>
                <a:latin typeface="Roboto" panose="02000000000000000000" pitchFamily="2" charset="0"/>
              </a:rPr>
              <a:t>, </a:t>
            </a:r>
            <a:r>
              <a:rPr lang="ru-RU" b="0" i="0" dirty="0" err="1">
                <a:solidFill>
                  <a:srgbClr val="000000"/>
                </a:solidFill>
                <a:effectLst/>
                <a:latin typeface="Roboto" panose="02000000000000000000" pitchFamily="2" charset="0"/>
              </a:rPr>
              <a:t>неуточнений</a:t>
            </a:r>
            <a:r>
              <a:rPr lang="ru-RU" b="0" i="0" dirty="0">
                <a:solidFill>
                  <a:srgbClr val="000000"/>
                </a:solidFill>
                <a:effectLst/>
                <a:latin typeface="Roboto" panose="02000000000000000000" pitchFamily="2" charset="0"/>
              </a:rPr>
              <a:t>.</a:t>
            </a:r>
            <a:endParaRPr lang="en-US" dirty="0"/>
          </a:p>
        </p:txBody>
      </p:sp>
    </p:spTree>
    <p:extLst>
      <p:ext uri="{BB962C8B-B14F-4D97-AF65-F5344CB8AC3E}">
        <p14:creationId xmlns:p14="http://schemas.microsoft.com/office/powerpoint/2010/main" val="791122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98EF365-07A7-2DF3-C107-BF71FA59274B}"/>
              </a:ext>
            </a:extLst>
          </p:cNvPr>
          <p:cNvSpPr txBox="1"/>
          <p:nvPr/>
        </p:nvSpPr>
        <p:spPr>
          <a:xfrm>
            <a:off x="2230964" y="219426"/>
            <a:ext cx="269626" cy="461665"/>
          </a:xfrm>
          <a:prstGeom prst="rect">
            <a:avLst/>
          </a:prstGeom>
          <a:noFill/>
        </p:spPr>
        <p:txBody>
          <a:bodyPr wrap="none" rtlCol="0">
            <a:spAutoFit/>
          </a:bodyPr>
          <a:lstStyle/>
          <a:p>
            <a:r>
              <a:rPr lang="uk-UA" sz="2400" b="1" dirty="0">
                <a:solidFill>
                  <a:srgbClr val="FFFF00"/>
                </a:solidFill>
                <a:latin typeface="Arial" panose="020B0604020202020204" pitchFamily="34" charset="0"/>
                <a:cs typeface="Arial" panose="020B0604020202020204" pitchFamily="34" charset="0"/>
              </a:rPr>
              <a:t> </a:t>
            </a:r>
            <a:endParaRPr lang="en-US" sz="2400" b="1" dirty="0">
              <a:solidFill>
                <a:srgbClr val="FFFF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867F600-5C0D-DD0D-29FB-B60D157BAC5A}"/>
              </a:ext>
            </a:extLst>
          </p:cNvPr>
          <p:cNvSpPr txBox="1"/>
          <p:nvPr/>
        </p:nvSpPr>
        <p:spPr>
          <a:xfrm>
            <a:off x="217449" y="450258"/>
            <a:ext cx="8709102" cy="6140784"/>
          </a:xfrm>
          <a:prstGeom prst="rect">
            <a:avLst/>
          </a:prstGeom>
          <a:noFill/>
        </p:spPr>
        <p:txBody>
          <a:bodyPr wrap="square">
            <a:spAutoFit/>
          </a:bodyPr>
          <a:lstStyle/>
          <a:p>
            <a:pPr indent="457200" algn="ctr"/>
            <a:r>
              <a:rPr lang="uk-UA" sz="1800" b="1" dirty="0">
                <a:solidFill>
                  <a:schemeClr val="bg1"/>
                </a:solidFill>
                <a:effectLst/>
                <a:latin typeface="Arial" panose="020B0604020202020204" pitchFamily="34" charset="0"/>
                <a:ea typeface="Calibri" panose="020F0502020204030204" pitchFamily="34" charset="0"/>
              </a:rPr>
              <a:t>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Парафілії</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можна підрозділити на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егодистонічні</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і</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егосинтонічні</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форми</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залежно від внутрішньої структури переживань і проявів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парафілії</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егодистонічних</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формах</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виділяють такі варіанти: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1.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Обсесивний</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варіант</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відмітною особливістю якого є тривале існування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перверзних</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спонукань за відсутності їх реалізації. При цьому сформований потяг вступає в протиріччя з морально-етичними установками особистості. При здійсненні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перверзного</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акту людина  переживає почуття сорому, незручності і розкаяння, що призводить до депресії і самозвинувачення.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2. </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Імпульсивний варіант</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що характеризується відсутністю усвідомлення спонукань до девіантної сексуальної активності. Потяг виникає несподівано, його реалізації не передує внутрішня переробка і боротьба мотивів, не будучи навіть усвідомленим, він безпосередньо переходить у дію без урахування ситуації. Нерідко відзначається амнезія того, що сталося.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3.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Компульсивний</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варіант</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що являє собою сформовану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парафілію</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Людина при цьому ясно усвідомлює форму своєї сексуальної поведінки, і вона для неї є прийнятною. Потяг виникає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автономно</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від внутрішніх стимулів, нерідко на тлі астенії,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дисфорії</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034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10F4D3B-CE98-0AF0-4FAB-B6A3002B12F1}"/>
              </a:ext>
            </a:extLst>
          </p:cNvPr>
          <p:cNvSpPr txBox="1"/>
          <p:nvPr/>
        </p:nvSpPr>
        <p:spPr>
          <a:xfrm>
            <a:off x="301083" y="366411"/>
            <a:ext cx="8541834" cy="6329040"/>
          </a:xfrm>
          <a:prstGeom prst="rect">
            <a:avLst/>
          </a:prstGeom>
          <a:noFill/>
        </p:spPr>
        <p:txBody>
          <a:bodyPr wrap="square">
            <a:spAutoFit/>
          </a:bodyPr>
          <a:lstStyle/>
          <a:p>
            <a:pPr indent="457200" algn="just">
              <a:lnSpc>
                <a:spcPct val="107000"/>
              </a:lnSpc>
              <a:spcAft>
                <a:spcPts val="800"/>
              </a:spcAft>
            </a:pP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Егосинтонічні</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форми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парафілій</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характеризуються повним прийняттям особистістю власних девіантних спонукань. У цих випадках відбувається формування складних психопатологічних утворень за типом надцінних переживань із різним співвідношенням інтелектуального, афективного і вольового компонентів залежно від виду основної психічної патології. </a:t>
            </a:r>
          </a:p>
          <a:p>
            <a:pPr indent="457200" algn="just"/>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Розрізняють сексуальні злочини залежно</a:t>
            </a: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від кількості учасників</a:t>
            </a: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p>
          <a:p>
            <a:pPr marL="446088" indent="-268288" algn="just">
              <a:buFont typeface="Wingdings" panose="05000000000000000000" pitchFamily="2" charset="2"/>
              <a:buChar char="v"/>
              <a:tabLst>
                <a:tab pos="446088"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індивідуальний;  </a:t>
            </a:r>
          </a:p>
          <a:p>
            <a:pPr marL="446088" indent="-268288" algn="just">
              <a:buFont typeface="Wingdings" panose="05000000000000000000" pitchFamily="2" charset="2"/>
              <a:buChar char="v"/>
              <a:tabLst>
                <a:tab pos="446088" algn="l"/>
              </a:tabLs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груповий.</a:t>
            </a:r>
          </a:p>
          <a:p>
            <a:pPr indent="457200" algn="just"/>
            <a:endPar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indent="457200" algn="just"/>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Сексуальні злочини можуть бути:</a:t>
            </a:r>
          </a:p>
          <a:p>
            <a:pPr marL="446088" indent="-268288" algn="just">
              <a:buFont typeface="Wingdings" panose="05000000000000000000" pitchFamily="2" charset="2"/>
              <a:buChar char="ü"/>
            </a:pP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планованими, </a:t>
            </a:r>
          </a:p>
          <a:p>
            <a:pPr marL="446088" indent="-268288" algn="just">
              <a:buFont typeface="Wingdings" panose="05000000000000000000" pitchFamily="2" charset="2"/>
              <a:buChar char="ü"/>
            </a:pP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ситуаційно зумовленими, </a:t>
            </a:r>
          </a:p>
          <a:p>
            <a:pPr marL="446088" indent="-268288" algn="just">
              <a:buFont typeface="Wingdings" panose="05000000000000000000" pitchFamily="2" charset="2"/>
              <a:buChar char="ü"/>
            </a:pP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імпульсивними</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(здійснюваними за першим спонуканням) </a:t>
            </a:r>
          </a:p>
          <a:p>
            <a:pPr marL="446088" indent="-268288" algn="just">
              <a:buFont typeface="Wingdings" panose="05000000000000000000" pitchFamily="2" charset="2"/>
              <a:buChar char="ü"/>
            </a:pP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звичними</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(в результаті багатократного повторення).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endPar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gn="ctr"/>
            <a:r>
              <a:rPr lang="uk-UA" sz="1800"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За </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типом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пербігу</a:t>
            </a:r>
            <a:r>
              <a:rPr lang="uk-UA"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uk-UA" sz="1800" b="1" i="1"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перверзії</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яка призвела до сексуального злочину, розрізняють:</a:t>
            </a:r>
          </a:p>
          <a:p>
            <a:pPr marL="446088" indent="-285750" algn="just">
              <a:buFont typeface="Wingdings" panose="05000000000000000000" pitchFamily="2" charset="2"/>
              <a:buChar char="Ø"/>
            </a:pP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прогредієнтні</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(що прогресують), </a:t>
            </a:r>
          </a:p>
          <a:p>
            <a:pPr marL="446088" indent="-285750" algn="just">
              <a:buFont typeface="Wingdings" panose="05000000000000000000" pitchFamily="2" charset="2"/>
              <a:buChar char="Ø"/>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стабільні, </a:t>
            </a:r>
          </a:p>
          <a:p>
            <a:pPr marL="446088" indent="-285750" algn="just">
              <a:buFont typeface="Wingdings" panose="05000000000000000000" pitchFamily="2" charset="2"/>
              <a:buChar char="Ø"/>
            </a:pP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ремітуючі</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(з періодами ремісії) </a:t>
            </a:r>
          </a:p>
          <a:p>
            <a:pPr marL="446088" indent="-285750" algn="just">
              <a:buFont typeface="Wingdings" panose="05000000000000000000" pitchFamily="2" charset="2"/>
              <a:buChar char="Ø"/>
            </a:pP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регредієнтні</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(що регресують)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девіації</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4137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0B21142-BCF8-8C98-2319-14858B43F0B6}"/>
              </a:ext>
            </a:extLst>
          </p:cNvPr>
          <p:cNvSpPr txBox="1"/>
          <p:nvPr/>
        </p:nvSpPr>
        <p:spPr>
          <a:xfrm>
            <a:off x="468351" y="968102"/>
            <a:ext cx="8240751" cy="4933210"/>
          </a:xfrm>
          <a:prstGeom prst="rect">
            <a:avLst/>
          </a:prstGeom>
          <a:noFill/>
        </p:spPr>
        <p:txBody>
          <a:bodyPr wrap="square">
            <a:spAutoFit/>
          </a:bodyPr>
          <a:lstStyle/>
          <a:p>
            <a:pPr indent="457200"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Сексуальні злочини можуть або поєднуватися з нормальними статевими актами, або бути єдиною формою сексуального задоволення. </a:t>
            </a:r>
          </a:p>
          <a:p>
            <a:pPr indent="457200"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Вони можуть бути способом вирішення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внутрішньоособистісних</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і міжособистісних конфліктів і задовольняти сексуальні і несексуальні потреби. </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Сексуальна функція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у осіб, що скоїли сексуальний злочин, може бути підвищеною, нормальною і пониженою. </a:t>
            </a:r>
          </a:p>
          <a:p>
            <a:pPr indent="457200" algn="just">
              <a:lnSpc>
                <a:spcPct val="107000"/>
              </a:lnSpc>
              <a:spcAft>
                <a:spcPts val="800"/>
              </a:spcAft>
            </a:pPr>
            <a:r>
              <a:rPr lang="uk-UA" b="1" dirty="0">
                <a:solidFill>
                  <a:schemeClr val="bg1"/>
                </a:solidFill>
                <a:latin typeface="Arial" panose="020B0604020202020204" pitchFamily="34" charset="0"/>
                <a:ea typeface="Calibri" panose="020F0502020204030204" pitchFamily="34" charset="0"/>
                <a:cs typeface="Times New Roman" panose="02020603050405020304" pitchFamily="18" charset="0"/>
              </a:rPr>
              <a:t>Ставлення</a:t>
            </a: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до  сексуального злочину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у особи, що вчинила його, може бути таке: розкаяння, відмова, невизнання себе винним, бравада своїм злочином. </a:t>
            </a:r>
          </a:p>
          <a:p>
            <a:pPr indent="457200" algn="just">
              <a:lnSpc>
                <a:spcPct val="107000"/>
              </a:lnSpc>
              <a:spcAft>
                <a:spcPts val="800"/>
              </a:spcAft>
            </a:pPr>
            <a:r>
              <a:rPr lang="uk-UA" dirty="0">
                <a:solidFill>
                  <a:schemeClr val="bg1"/>
                </a:solidFill>
                <a:latin typeface="Arial" panose="020B0604020202020204" pitchFamily="34" charset="0"/>
                <a:cs typeface="Times New Roman" panose="02020603050405020304" pitchFamily="18" charset="0"/>
              </a:rPr>
              <a:t>Сексуальні злочини підрозділяють </a:t>
            </a:r>
            <a:r>
              <a:rPr lang="uk-UA" b="1" dirty="0">
                <a:solidFill>
                  <a:schemeClr val="bg1"/>
                </a:solidFill>
                <a:latin typeface="Arial" panose="020B0604020202020204" pitchFamily="34" charset="0"/>
                <a:cs typeface="Times New Roman" panose="02020603050405020304" pitchFamily="18" charset="0"/>
              </a:rPr>
              <a:t>залежно від стану жертв </a:t>
            </a:r>
            <a:r>
              <a:rPr lang="uk-UA" dirty="0">
                <a:solidFill>
                  <a:schemeClr val="bg1"/>
                </a:solidFill>
                <a:latin typeface="Arial" panose="020B0604020202020204" pitchFamily="34" charset="0"/>
                <a:cs typeface="Times New Roman" panose="02020603050405020304" pitchFamily="18" charset="0"/>
              </a:rPr>
              <a:t>– у бадьорому стані, в стані природного сну, в стані алкогольного сп'яніння, в стані страху, а також залежно від відношення жертви до статевого акту: істинна згода, імпульсивна згода, пасивна згода, вимушена згода, незгода, активний опір.</a:t>
            </a:r>
            <a:endParaRPr lang="en-US" dirty="0">
              <a:solidFill>
                <a:schemeClr val="bg1"/>
              </a:solidFill>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53796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4109016-E4F2-38FB-CA22-7EA4C0289363}"/>
              </a:ext>
            </a:extLst>
          </p:cNvPr>
          <p:cNvSpPr txBox="1"/>
          <p:nvPr/>
        </p:nvSpPr>
        <p:spPr>
          <a:xfrm>
            <a:off x="351263" y="474409"/>
            <a:ext cx="8441473" cy="5909182"/>
          </a:xfrm>
          <a:prstGeom prst="rect">
            <a:avLst/>
          </a:prstGeom>
          <a:noFill/>
        </p:spPr>
        <p:txBody>
          <a:bodyPr wrap="square">
            <a:spAutoFit/>
          </a:bodyPr>
          <a:lstStyle/>
          <a:p>
            <a:pPr algn="ctr">
              <a:lnSpc>
                <a:spcPct val="107000"/>
              </a:lnSpc>
              <a:spcAft>
                <a:spcPts val="800"/>
              </a:spcAft>
            </a:pPr>
            <a:r>
              <a:rPr lang="uk-UA" sz="2000" b="1" dirty="0">
                <a:effectLst/>
                <a:latin typeface="Arial" panose="020B0604020202020204" pitchFamily="34" charset="0"/>
                <a:ea typeface="Calibri" panose="020F0502020204030204" pitchFamily="34" charset="0"/>
                <a:cs typeface="Times New Roman" panose="02020603050405020304" pitchFamily="18" charset="0"/>
              </a:rPr>
              <a:t>Правове регулювання сексуальної поведінки</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 сучасному Кримінальному кодексі України сексуальні злочини описано в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розд</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І</a:t>
            </a:r>
            <a:r>
              <a:rPr lang="en-US"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V</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«Кримінальні правопорушення проти статевої свободи та статевої недоторканості особи». </a:t>
            </a:r>
          </a:p>
          <a:p>
            <a:pPr indent="450215" algn="just"/>
            <a:endPar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indent="450215" algn="just"/>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До даної групи кримінальних </a:t>
            </a:r>
            <a:r>
              <a:rPr lang="uk-UA"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правпорушень</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належать: </a:t>
            </a: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зґвалтування (ст. 152); </a:t>
            </a: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сексуальне насильство (ст. 153); </a:t>
            </a: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примушування до вступу в статевий зв'язок (ст. 154);  </a:t>
            </a: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вчинення дій сексуального характеру з особою, яка не досягла шістнадцятирічного віку (ст. 155); </a:t>
            </a: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розбещення неповнолітніх (ст. 156); </a:t>
            </a:r>
          </a:p>
          <a:p>
            <a:pPr marL="714375" indent="-285750" algn="just">
              <a:buFont typeface="Wingdings" panose="05000000000000000000" pitchFamily="2" charset="2"/>
              <a:buChar char="q"/>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домагання дитини для сексуальних цілей (ст. </a:t>
            </a:r>
            <a:r>
              <a:rPr lang="ru-RU"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156</a:t>
            </a:r>
            <a:r>
              <a:rPr lang="ru-RU" sz="1800" baseline="300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1</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endPar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indent="450215" algn="just"/>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Статеві злочини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є умисними діями проти статевої недоторканності і статевої свободи, що охороняються карним законом, а також морального і фізичного розвитку неповнолітніх, унаслідок чого завдають шкоди конкретним особам. Потрібно відмітити, що сексуальні стосунки регулюються переважно нормами моралі, моральності.</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1511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A84F71-124E-D705-1447-B967CD02EAB3}"/>
              </a:ext>
            </a:extLst>
          </p:cNvPr>
          <p:cNvSpPr txBox="1"/>
          <p:nvPr/>
        </p:nvSpPr>
        <p:spPr>
          <a:xfrm>
            <a:off x="457200" y="1125516"/>
            <a:ext cx="8229600" cy="4534255"/>
          </a:xfrm>
          <a:prstGeom prst="rect">
            <a:avLst/>
          </a:prstGeom>
          <a:noFill/>
        </p:spPr>
        <p:txBody>
          <a:bodyPr wrap="square">
            <a:spAutoFit/>
          </a:bodyPr>
          <a:lstStyle/>
          <a:p>
            <a:pPr indent="450215" algn="ctr">
              <a:lnSpc>
                <a:spcPct val="107000"/>
              </a:lnSpc>
              <a:spcAft>
                <a:spcPts val="800"/>
              </a:spcAft>
            </a:pPr>
            <a:r>
              <a:rPr lang="uk-UA" sz="1800" b="1" i="1" dirty="0">
                <a:effectLst/>
                <a:latin typeface="Arial" panose="020B0604020202020204" pitchFamily="34" charset="0"/>
                <a:ea typeface="Calibri" panose="020F0502020204030204" pitchFamily="34" charset="0"/>
                <a:cs typeface="Times New Roman" panose="02020603050405020304" pitchFamily="18" charset="0"/>
              </a:rPr>
              <a:t>Насильницькі дії сексуального характеру</a:t>
            </a:r>
            <a:r>
              <a:rPr lang="uk-UA" sz="1800" dirty="0">
                <a:effectLst/>
                <a:latin typeface="Arial" panose="020B0604020202020204" pitchFamily="34" charset="0"/>
                <a:ea typeface="Calibri" panose="020F0502020204030204" pitchFamily="34" charset="0"/>
                <a:cs typeface="Times New Roman" panose="02020603050405020304" pitchFamily="18" charset="0"/>
              </a:rPr>
              <a:t> </a:t>
            </a:r>
            <a:r>
              <a:rPr lang="uk-UA" sz="1800" b="1" i="1" dirty="0">
                <a:effectLst/>
                <a:latin typeface="Arial" panose="020B0604020202020204" pitchFamily="34" charset="0"/>
                <a:ea typeface="Calibri" panose="020F0502020204030204" pitchFamily="34" charset="0"/>
                <a:cs typeface="Times New Roman" panose="02020603050405020304" pitchFamily="18" charset="0"/>
              </a:rPr>
              <a:t>або сексуальне насильство</a:t>
            </a:r>
          </a:p>
          <a:p>
            <a:pPr indent="450215" algn="just">
              <a:lnSpc>
                <a:spcPct val="107000"/>
              </a:lnSpc>
              <a:spcAft>
                <a:spcPts val="800"/>
              </a:spcAft>
            </a:pP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Сексуальне насильство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це вчинення будь-яких насильницьких дій сексуального характеру, не пов'язаних із проникненням в тіло іншої особи, </a:t>
            </a:r>
            <a:r>
              <a:rPr lang="uk-UA" sz="1800" u="sng"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без добровільної згоди потерпілої особи</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Злочинні дії можуть виявлятися як в імітації статевого акту, так і в інших діях, що зачіпають статеві органи чоловіка або жінки або інші частини тіла і здійснюються з метою задоволення сексуальних потреб. </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Із суб'єктивного боку насильницькі дії сексуального характеру здійснюються умисно. Винний усвідомлює, що скоює злочин із застосуванням насильства. </a:t>
            </a:r>
          </a:p>
          <a:p>
            <a:pPr indent="450215" algn="just">
              <a:lnSpc>
                <a:spcPct val="107000"/>
              </a:lnSpc>
              <a:spcAft>
                <a:spcPts val="800"/>
              </a:spcAft>
            </a:pPr>
            <a:r>
              <a:rPr lang="uk-UA"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Мотив цього злочину </a:t>
            </a:r>
            <a:r>
              <a:rPr lang="uk-UA"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задоволення статевої пристрасті. В деяких випадках мотивами можуть бути помста і приниження людської гідності потерпілого.</a:t>
            </a:r>
            <a:endParaRPr lang="en-US"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6917605"/>
      </p:ext>
    </p:extLst>
  </p:cSld>
  <p:clrMapOvr>
    <a:masterClrMapping/>
  </p:clrMapOvr>
</p:sld>
</file>

<file path=ppt/theme/theme1.xml><?xml version="1.0" encoding="utf-8"?>
<a:theme xmlns:a="http://schemas.openxmlformats.org/drawingml/2006/main" name="Посылка">
  <a:themeElements>
    <a:clrScheme name="Посылка">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Посылка">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осылка">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1_Посылка">
  <a:themeElements>
    <a:clrScheme name="Посылка">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Посылка">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осылка">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docProps/app.xml><?xml version="1.0" encoding="utf-8"?>
<Properties xmlns="http://schemas.openxmlformats.org/officeDocument/2006/extended-properties" xmlns:vt="http://schemas.openxmlformats.org/officeDocument/2006/docPropsVTypes">
  <Template>Посылка</Template>
  <TotalTime>1333</TotalTime>
  <Words>2652</Words>
  <Application>Microsoft Office PowerPoint</Application>
  <PresentationFormat>Экран (4:3)</PresentationFormat>
  <Paragraphs>148</Paragraphs>
  <Slides>19</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19</vt:i4>
      </vt:variant>
    </vt:vector>
  </HeadingPairs>
  <TitlesOfParts>
    <vt:vector size="29" baseType="lpstr">
      <vt:lpstr>Arial</vt:lpstr>
      <vt:lpstr>Calibri</vt:lpstr>
      <vt:lpstr>Corbel</vt:lpstr>
      <vt:lpstr>Gill Sans MT</vt:lpstr>
      <vt:lpstr>Roboto</vt:lpstr>
      <vt:lpstr>Symbol</vt:lpstr>
      <vt:lpstr>Times New Roman</vt:lpstr>
      <vt:lpstr>Wingdings</vt:lpstr>
      <vt:lpstr>Посылка</vt:lpstr>
      <vt:lpstr>1_Посылка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Natalia Kalaitan</dc:creator>
  <cp:lastModifiedBy>Natalia Kalaitan</cp:lastModifiedBy>
  <cp:revision>11</cp:revision>
  <dcterms:created xsi:type="dcterms:W3CDTF">2023-03-28T17:21:53Z</dcterms:created>
  <dcterms:modified xsi:type="dcterms:W3CDTF">2023-03-29T17:17:01Z</dcterms:modified>
</cp:coreProperties>
</file>