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60" r:id="rId5"/>
    <p:sldId id="268" r:id="rId6"/>
    <p:sldId id="273" r:id="rId7"/>
    <p:sldId id="270" r:id="rId8"/>
    <p:sldId id="272" r:id="rId9"/>
    <p:sldId id="258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8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9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7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3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0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2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4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1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9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AFE4-E1C6-4FE7-93D7-F7A21EC167D5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F276D-F5BC-46F7-A5F2-6CC386E9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2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9B8163-AFA8-118A-CF44-D1F65ADBA504}"/>
              </a:ext>
            </a:extLst>
          </p:cNvPr>
          <p:cNvSpPr txBox="1"/>
          <p:nvPr/>
        </p:nvSpPr>
        <p:spPr>
          <a:xfrm>
            <a:off x="2443316" y="38560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експертиза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54E147-F293-3D1B-57C7-78EE97A1888E}"/>
              </a:ext>
            </a:extLst>
          </p:cNvPr>
          <p:cNvSpPr txBox="1"/>
          <p:nvPr/>
        </p:nvSpPr>
        <p:spPr>
          <a:xfrm>
            <a:off x="599769" y="1116864"/>
            <a:ext cx="80280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Кримінально-процесуальний</a:t>
            </a:r>
            <a:r>
              <a:rPr lang="ru-RU" dirty="0"/>
              <a:t> закон </a:t>
            </a:r>
            <a:r>
              <a:rPr lang="ru-RU" dirty="0" err="1"/>
              <a:t>установлює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b="1" dirty="0" err="1"/>
              <a:t>спеціальних</a:t>
            </a:r>
            <a:r>
              <a:rPr lang="ru-RU" b="1" dirty="0"/>
              <a:t> </a:t>
            </a:r>
            <a:r>
              <a:rPr lang="ru-RU" b="1" dirty="0" err="1"/>
              <a:t>психологічних</a:t>
            </a:r>
            <a:r>
              <a:rPr lang="ru-RU" b="1" dirty="0"/>
              <a:t> </a:t>
            </a:r>
            <a:r>
              <a:rPr lang="ru-RU" b="1" dirty="0" err="1"/>
              <a:t>знань</a:t>
            </a:r>
            <a:r>
              <a:rPr lang="ru-RU" dirty="0"/>
              <a:t>: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участь психолога у </a:t>
            </a:r>
            <a:r>
              <a:rPr lang="ru-RU" dirty="0" err="1"/>
              <a:t>слідчих</a:t>
            </a:r>
            <a:r>
              <a:rPr lang="ru-RU" dirty="0"/>
              <a:t> </a:t>
            </a:r>
            <a:r>
              <a:rPr lang="ru-RU" dirty="0" err="1"/>
              <a:t>діях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допиту</a:t>
            </a:r>
            <a:r>
              <a:rPr lang="ru-RU" dirty="0"/>
              <a:t> </a:t>
            </a:r>
            <a:r>
              <a:rPr lang="ru-RU" dirty="0" err="1"/>
              <a:t>неповнолітнього</a:t>
            </a:r>
            <a:r>
              <a:rPr lang="ru-RU" dirty="0"/>
              <a:t>);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/>
              <a:t>призначення</a:t>
            </a:r>
            <a:r>
              <a:rPr lang="ru-RU" dirty="0"/>
              <a:t> і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судових</a:t>
            </a:r>
            <a:r>
              <a:rPr lang="ru-RU" dirty="0"/>
              <a:t> </a:t>
            </a:r>
            <a:r>
              <a:rPr lang="ru-RU" dirty="0" err="1"/>
              <a:t>експертиз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BCD6A4-9352-FB72-63D5-6B79AB05BFB5}"/>
              </a:ext>
            </a:extLst>
          </p:cNvPr>
          <p:cNvSpPr txBox="1"/>
          <p:nvPr/>
        </p:nvSpPr>
        <p:spPr>
          <a:xfrm>
            <a:off x="673509" y="5172110"/>
            <a:ext cx="7954296" cy="9233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</a:rPr>
              <a:t>Судово-психологічна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експертиза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—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, предметом </a:t>
            </a:r>
            <a:r>
              <a:rPr lang="ru-RU" dirty="0" err="1">
                <a:solidFill>
                  <a:schemeClr val="tx1"/>
                </a:solidFill>
              </a:rPr>
              <a:t>якого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факти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належать до </a:t>
            </a:r>
            <a:r>
              <a:rPr lang="ru-RU" dirty="0" err="1">
                <a:solidFill>
                  <a:schemeClr val="tx1"/>
                </a:solidFill>
              </a:rPr>
              <a:t>психічної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людини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мають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значення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органів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правосуддя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D23D41-D945-37C9-A3E1-ADB00B6B756F}"/>
              </a:ext>
            </a:extLst>
          </p:cNvPr>
          <p:cNvSpPr txBox="1"/>
          <p:nvPr/>
        </p:nvSpPr>
        <p:spPr>
          <a:xfrm>
            <a:off x="673509" y="3140785"/>
            <a:ext cx="7954297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err="1"/>
              <a:t>Судова</a:t>
            </a:r>
            <a:r>
              <a:rPr lang="ru-RU" b="1" dirty="0"/>
              <a:t> </a:t>
            </a:r>
            <a:r>
              <a:rPr lang="ru-RU" b="1" dirty="0" err="1"/>
              <a:t>експертиза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основі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спеціальних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знань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галузі</a:t>
            </a:r>
            <a:r>
              <a:rPr lang="ru-RU" dirty="0">
                <a:solidFill>
                  <a:schemeClr val="tx1"/>
                </a:solidFill>
              </a:rPr>
              <a:t> науки, </a:t>
            </a:r>
            <a:r>
              <a:rPr lang="ru-RU" dirty="0" err="1">
                <a:solidFill>
                  <a:schemeClr val="tx1"/>
                </a:solidFill>
              </a:rPr>
              <a:t>техніки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мистецтва</a:t>
            </a:r>
            <a:r>
              <a:rPr lang="ru-RU" dirty="0">
                <a:solidFill>
                  <a:schemeClr val="tx1"/>
                </a:solidFill>
              </a:rPr>
              <a:t>, ремесла </a:t>
            </a:r>
            <a:r>
              <a:rPr lang="ru-RU" dirty="0" err="1">
                <a:solidFill>
                  <a:schemeClr val="tx1"/>
                </a:solidFill>
              </a:rPr>
              <a:t>тощо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об'єктів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явищ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 з метою </a:t>
            </a:r>
            <a:r>
              <a:rPr lang="ru-RU" dirty="0" err="1">
                <a:solidFill>
                  <a:schemeClr val="tx1"/>
                </a:solidFill>
              </a:rPr>
              <a:t>надання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висновку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питань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будуть</a:t>
            </a:r>
            <a:r>
              <a:rPr lang="ru-RU" dirty="0">
                <a:solidFill>
                  <a:schemeClr val="tx1"/>
                </a:solidFill>
              </a:rPr>
              <a:t> предметом судового </a:t>
            </a:r>
            <a:r>
              <a:rPr lang="ru-RU" dirty="0" err="1">
                <a:solidFill>
                  <a:schemeClr val="tx1"/>
                </a:solidFill>
              </a:rPr>
              <a:t>розгляду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</a:rPr>
              <a:t>Підставою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судової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експертизи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відповідне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судове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органу </a:t>
            </a:r>
            <a:r>
              <a:rPr lang="ru-RU" dirty="0" err="1">
                <a:solidFill>
                  <a:schemeClr val="tx1"/>
                </a:solidFill>
              </a:rPr>
              <a:t>досудового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розслідування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договір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експертом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експертною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установою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експертиза</a:t>
            </a:r>
            <a:r>
              <a:rPr lang="ru-RU" dirty="0">
                <a:solidFill>
                  <a:schemeClr val="tx1"/>
                </a:solidFill>
              </a:rPr>
              <a:t> проводиться на </a:t>
            </a:r>
            <a:r>
              <a:rPr lang="ru-RU" dirty="0" err="1">
                <a:solidFill>
                  <a:schemeClr val="tx1"/>
                </a:solidFill>
              </a:rPr>
              <a:t>замовлення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осіб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1516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305068"/>
            <a:ext cx="830825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Види</a:t>
            </a:r>
            <a:r>
              <a:rPr lang="ru-RU" sz="2000" b="1" dirty="0"/>
              <a:t> </a:t>
            </a:r>
            <a:r>
              <a:rPr lang="ru-RU" sz="2000" b="1" dirty="0" err="1"/>
              <a:t>судово-психологічної</a:t>
            </a:r>
            <a:r>
              <a:rPr lang="ru-RU" sz="2000" b="1" dirty="0"/>
              <a:t> </a:t>
            </a:r>
            <a:r>
              <a:rPr lang="ru-RU" sz="2000" b="1" dirty="0" err="1"/>
              <a:t>експертизи</a:t>
            </a:r>
            <a:r>
              <a:rPr lang="ru-RU" sz="2000" b="1" dirty="0"/>
              <a:t> в </a:t>
            </a:r>
            <a:r>
              <a:rPr lang="ru-RU" sz="2000" b="1" dirty="0" err="1"/>
              <a:t>кримінальному</a:t>
            </a:r>
            <a:r>
              <a:rPr lang="ru-RU" sz="2000" b="1" dirty="0"/>
              <a:t> </a:t>
            </a:r>
            <a:r>
              <a:rPr lang="ru-RU" sz="2000" b="1" dirty="0" err="1"/>
              <a:t>судочинстві</a:t>
            </a:r>
            <a:r>
              <a:rPr lang="ru-RU" sz="2000" b="1" dirty="0"/>
              <a:t> та </a:t>
            </a:r>
            <a:r>
              <a:rPr lang="ru-RU" sz="2000" b="1" dirty="0" err="1"/>
              <a:t>орієнтовний</a:t>
            </a:r>
            <a:r>
              <a:rPr lang="ru-RU" sz="2000" b="1" dirty="0"/>
              <a:t> </a:t>
            </a:r>
            <a:r>
              <a:rPr lang="ru-RU" sz="2000" b="1" dirty="0" err="1"/>
              <a:t>перелік</a:t>
            </a:r>
            <a:r>
              <a:rPr lang="ru-RU" sz="2000" b="1" dirty="0"/>
              <a:t> </a:t>
            </a:r>
            <a:r>
              <a:rPr lang="ru-RU" sz="2000" b="1" dirty="0" err="1"/>
              <a:t>вирішуваних</a:t>
            </a:r>
            <a:r>
              <a:rPr lang="ru-RU" sz="2000" b="1" dirty="0"/>
              <a:t> </a:t>
            </a:r>
            <a:r>
              <a:rPr lang="ru-RU" sz="2000" b="1" dirty="0" err="1"/>
              <a:t>питань</a:t>
            </a:r>
            <a:endParaRPr lang="ru-RU" sz="2000" b="1" dirty="0"/>
          </a:p>
          <a:p>
            <a:pPr algn="ctr"/>
            <a:br>
              <a:rPr lang="ru-RU" dirty="0"/>
            </a:br>
            <a:r>
              <a:rPr lang="ru-RU" b="1" dirty="0">
                <a:solidFill>
                  <a:srgbClr val="C00000"/>
                </a:solidFill>
              </a:rPr>
              <a:t>1.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емоційних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станів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dirty="0"/>
          </a:p>
          <a:p>
            <a:pPr algn="just"/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ст.ст</a:t>
            </a:r>
            <a:r>
              <a:rPr lang="ru-RU" dirty="0"/>
              <a:t>. 116, 117, 118, 119, 123, 124 КК </a:t>
            </a:r>
            <a:r>
              <a:rPr lang="ru-RU" dirty="0" err="1"/>
              <a:t>України</a:t>
            </a:r>
            <a:r>
              <a:rPr lang="ru-RU" dirty="0"/>
              <a:t>. 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-психолога,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судово-психологічну</a:t>
            </a:r>
            <a:r>
              <a:rPr lang="ru-RU" dirty="0"/>
              <a:t> </a:t>
            </a:r>
            <a:r>
              <a:rPr lang="ru-RU" dirty="0" err="1"/>
              <a:t>експертизу</a:t>
            </a:r>
            <a:r>
              <a:rPr lang="ru-RU" dirty="0"/>
              <a:t> </a:t>
            </a:r>
            <a:r>
              <a:rPr lang="ru-RU" dirty="0" err="1"/>
              <a:t>емоційних</a:t>
            </a:r>
            <a:r>
              <a:rPr lang="ru-RU" dirty="0"/>
              <a:t> </a:t>
            </a:r>
            <a:r>
              <a:rPr lang="ru-RU" dirty="0" err="1"/>
              <a:t>станів</a:t>
            </a:r>
            <a:r>
              <a:rPr lang="ru-RU" dirty="0"/>
              <a:t> у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,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: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обвинувачених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характер </a:t>
            </a:r>
            <a:r>
              <a:rPr lang="ru-RU" dirty="0" err="1"/>
              <a:t>скоєних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;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у </a:t>
            </a:r>
            <a:r>
              <a:rPr lang="ru-RU" dirty="0" err="1"/>
              <a:t>підекспертної</a:t>
            </a:r>
            <a:r>
              <a:rPr lang="ru-RU" dirty="0"/>
              <a:t> особи в момент </a:t>
            </a:r>
            <a:r>
              <a:rPr lang="ru-RU" dirty="0" err="1"/>
              <a:t>скоєння</a:t>
            </a:r>
            <a:r>
              <a:rPr lang="ru-RU" dirty="0"/>
              <a:t>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стану,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вплинув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свідомість</a:t>
            </a:r>
            <a:r>
              <a:rPr lang="ru-RU" dirty="0"/>
              <a:t> і </a:t>
            </a:r>
            <a:r>
              <a:rPr lang="ru-RU" dirty="0" err="1"/>
              <a:t>поведінку</a:t>
            </a:r>
            <a:r>
              <a:rPr lang="ru-RU" dirty="0"/>
              <a:t>. 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питання</a:t>
            </a:r>
            <a:r>
              <a:rPr lang="ru-RU" b="1" i="1" dirty="0"/>
              <a:t> (</a:t>
            </a:r>
            <a:r>
              <a:rPr lang="ru-RU" b="1" i="1" dirty="0" err="1"/>
              <a:t>завдання</a:t>
            </a:r>
            <a:r>
              <a:rPr lang="ru-RU" b="1" i="1" dirty="0"/>
              <a:t>),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вирішуються</a:t>
            </a:r>
            <a:r>
              <a:rPr lang="ru-RU" b="1" i="1" dirty="0"/>
              <a:t> </a:t>
            </a:r>
            <a:r>
              <a:rPr lang="ru-RU" b="1" i="1" dirty="0" err="1"/>
              <a:t>експертом</a:t>
            </a:r>
            <a:r>
              <a:rPr lang="ru-RU" b="1" i="1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емоційному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перебувала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 на момент </a:t>
            </a:r>
            <a:r>
              <a:rPr lang="ru-RU" dirty="0" err="1"/>
              <a:t>скоєння</a:t>
            </a:r>
            <a:r>
              <a:rPr lang="ru-RU" dirty="0"/>
              <a:t> </a:t>
            </a:r>
            <a:r>
              <a:rPr lang="ru-RU" dirty="0" err="1"/>
              <a:t>інкримінованого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перебувала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 в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вираженого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</a:t>
            </a:r>
            <a:r>
              <a:rPr lang="ru-RU" dirty="0" err="1"/>
              <a:t>збудження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вираженого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як </a:t>
            </a:r>
            <a:r>
              <a:rPr lang="ru-RU" dirty="0" err="1"/>
              <a:t>психологічна</a:t>
            </a:r>
            <a:r>
              <a:rPr lang="ru-RU" dirty="0"/>
              <a:t> </a:t>
            </a:r>
            <a:r>
              <a:rPr lang="ru-RU" dirty="0" err="1"/>
              <a:t>підстава</a:t>
            </a:r>
            <a:r>
              <a:rPr lang="ru-RU" dirty="0"/>
              <a:t> стану сильного душевного </a:t>
            </a:r>
            <a:r>
              <a:rPr lang="ru-RU" dirty="0" err="1"/>
              <a:t>хвилювання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перебувала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 на момент </a:t>
            </a:r>
            <a:r>
              <a:rPr lang="ru-RU" dirty="0" err="1"/>
              <a:t>скоєння</a:t>
            </a:r>
            <a:r>
              <a:rPr lang="ru-RU" dirty="0"/>
              <a:t> </a:t>
            </a:r>
            <a:r>
              <a:rPr lang="ru-RU" dirty="0" err="1"/>
              <a:t>інкримінованих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у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фізіологічного</a:t>
            </a:r>
            <a:r>
              <a:rPr lang="ru-RU" dirty="0"/>
              <a:t> </a:t>
            </a:r>
            <a:r>
              <a:rPr lang="ru-RU" dirty="0" err="1"/>
              <a:t>афекту</a:t>
            </a:r>
            <a:r>
              <a:rPr lang="ru-RU" dirty="0"/>
              <a:t> як </a:t>
            </a:r>
            <a:r>
              <a:rPr lang="ru-RU" dirty="0" err="1"/>
              <a:t>психологічної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сильного душевного </a:t>
            </a:r>
            <a:r>
              <a:rPr lang="ru-RU" dirty="0" err="1"/>
              <a:t>хвилювання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63787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474345"/>
            <a:ext cx="830825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2.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індивідуально-психологічних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особливостей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підозрюваного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обвинуваченого</a:t>
            </a:r>
            <a:r>
              <a:rPr lang="ru-RU" b="1" dirty="0">
                <a:solidFill>
                  <a:srgbClr val="C00000"/>
                </a:solidFill>
              </a:rPr>
              <a:t> 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проводиться у </a:t>
            </a:r>
            <a:r>
              <a:rPr lang="ru-RU" dirty="0" err="1"/>
              <a:t>відповідності</a:t>
            </a:r>
            <a:r>
              <a:rPr lang="ru-RU" dirty="0"/>
              <a:t> до п. 4) ч.1 ст. 91 КПК </a:t>
            </a:r>
            <a:r>
              <a:rPr lang="ru-RU" dirty="0" err="1"/>
              <a:t>України</a:t>
            </a:r>
            <a:r>
              <a:rPr lang="ru-RU" dirty="0"/>
              <a:t>. 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 психолога,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судово-психологічну</a:t>
            </a:r>
            <a:r>
              <a:rPr lang="ru-RU" dirty="0"/>
              <a:t> </a:t>
            </a:r>
            <a:r>
              <a:rPr lang="ru-RU" dirty="0" err="1"/>
              <a:t>експертизу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предметного виду, </a:t>
            </a:r>
            <a:r>
              <a:rPr lang="ru-RU" dirty="0" err="1"/>
              <a:t>відноситься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підозрюваного</a:t>
            </a:r>
            <a:r>
              <a:rPr lang="ru-RU" dirty="0"/>
              <a:t>, </a:t>
            </a:r>
            <a:r>
              <a:rPr lang="ru-RU" dirty="0" err="1"/>
              <a:t>обвинуваченого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 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питання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ставляться</a:t>
            </a:r>
            <a:r>
              <a:rPr lang="ru-RU" b="1" i="1" dirty="0"/>
              <a:t> на </a:t>
            </a:r>
            <a:r>
              <a:rPr lang="ru-RU" b="1" i="1" dirty="0" err="1"/>
              <a:t>вирішення</a:t>
            </a:r>
            <a:r>
              <a:rPr lang="ru-RU" b="1" i="1" dirty="0"/>
              <a:t> </a:t>
            </a:r>
            <a:r>
              <a:rPr lang="ru-RU" b="1" i="1" dirty="0" err="1"/>
              <a:t>експертизи</a:t>
            </a:r>
            <a:r>
              <a:rPr lang="ru-RU" b="1" i="1" dirty="0"/>
              <a:t>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індивідуально-психологічні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індивідуально-психологічні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, як (</a:t>
            </a:r>
            <a:r>
              <a:rPr lang="ru-RU" dirty="0" err="1"/>
              <a:t>зазначається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слідства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суду: </a:t>
            </a:r>
            <a:r>
              <a:rPr lang="ru-RU" dirty="0" err="1"/>
              <a:t>підвищена</a:t>
            </a:r>
            <a:r>
              <a:rPr lang="ru-RU" dirty="0"/>
              <a:t> </a:t>
            </a:r>
            <a:r>
              <a:rPr lang="ru-RU" dirty="0" err="1"/>
              <a:t>агресивність</a:t>
            </a:r>
            <a:r>
              <a:rPr lang="ru-RU" dirty="0"/>
              <a:t>, </a:t>
            </a:r>
            <a:r>
              <a:rPr lang="ru-RU" dirty="0" err="1"/>
              <a:t>імпульсивність</a:t>
            </a:r>
            <a:r>
              <a:rPr lang="ru-RU" dirty="0"/>
              <a:t>, </a:t>
            </a:r>
            <a:r>
              <a:rPr lang="ru-RU" dirty="0" err="1"/>
              <a:t>підкореність</a:t>
            </a:r>
            <a:r>
              <a:rPr lang="ru-RU" dirty="0"/>
              <a:t>, </a:t>
            </a:r>
            <a:r>
              <a:rPr lang="ru-RU" dirty="0" err="1"/>
              <a:t>жорстокість</a:t>
            </a:r>
            <a:r>
              <a:rPr lang="ru-RU" dirty="0"/>
              <a:t>, </a:t>
            </a:r>
            <a:r>
              <a:rPr lang="ru-RU" dirty="0" err="1"/>
              <a:t>підвищена</a:t>
            </a:r>
            <a:r>
              <a:rPr lang="ru-RU" dirty="0"/>
              <a:t> </a:t>
            </a:r>
            <a:r>
              <a:rPr lang="ru-RU" dirty="0" err="1"/>
              <a:t>збудливість</a:t>
            </a:r>
            <a:r>
              <a:rPr lang="ru-RU" dirty="0"/>
              <a:t>, </a:t>
            </a:r>
            <a:r>
              <a:rPr lang="ru-RU" dirty="0" err="1"/>
              <a:t>ригідність</a:t>
            </a:r>
            <a:r>
              <a:rPr lang="ru-RU" dirty="0"/>
              <a:t>, </a:t>
            </a:r>
            <a:r>
              <a:rPr lang="ru-RU" dirty="0" err="1"/>
              <a:t>нерішучість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психологічні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провідні</a:t>
            </a:r>
            <a:r>
              <a:rPr lang="ru-RU" dirty="0"/>
              <a:t> </a:t>
            </a:r>
            <a:r>
              <a:rPr lang="ru-RU" dirty="0" err="1"/>
              <a:t>мотиваційні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особа?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вони </a:t>
            </a:r>
            <a:r>
              <a:rPr lang="ru-RU" dirty="0" err="1"/>
              <a:t>перебувають</a:t>
            </a:r>
            <a:r>
              <a:rPr lang="ru-RU" dirty="0"/>
              <a:t> з </a:t>
            </a:r>
            <a:r>
              <a:rPr lang="ru-RU" dirty="0" err="1"/>
              <a:t>обставинами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досліджуються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могли </a:t>
            </a:r>
            <a:r>
              <a:rPr lang="ru-RU" dirty="0" err="1"/>
              <a:t>індивідуально-психологічні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підекспертної</a:t>
            </a:r>
            <a:r>
              <a:rPr lang="ru-RU" dirty="0"/>
              <a:t> особи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скоєння</a:t>
            </a:r>
            <a:r>
              <a:rPr lang="ru-RU" dirty="0"/>
              <a:t> нею </a:t>
            </a:r>
            <a:r>
              <a:rPr lang="ru-RU" dirty="0" err="1"/>
              <a:t>інкримінованих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? 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449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394692"/>
            <a:ext cx="8308258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3.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здатності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неповнолітнього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підозрюваного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обвинуваченого</a:t>
            </a:r>
            <a:r>
              <a:rPr lang="ru-RU" b="1" dirty="0">
                <a:solidFill>
                  <a:srgbClr val="C00000"/>
                </a:solidFill>
              </a:rPr>
              <a:t> у </a:t>
            </a:r>
            <a:r>
              <a:rPr lang="ru-RU" b="1" dirty="0" err="1">
                <a:solidFill>
                  <a:srgbClr val="C00000"/>
                </a:solidFill>
              </a:rPr>
              <a:t>повній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мірі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усвідомлювати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значення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своїх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дій</a:t>
            </a:r>
            <a:r>
              <a:rPr lang="ru-RU" b="1" dirty="0">
                <a:solidFill>
                  <a:srgbClr val="C00000"/>
                </a:solidFill>
              </a:rPr>
              <a:t> та </a:t>
            </a:r>
            <a:r>
              <a:rPr lang="ru-RU" b="1" dirty="0" err="1">
                <a:solidFill>
                  <a:srgbClr val="C00000"/>
                </a:solidFill>
              </a:rPr>
              <a:t>керувати</a:t>
            </a:r>
            <a:r>
              <a:rPr lang="ru-RU" b="1" dirty="0">
                <a:solidFill>
                  <a:srgbClr val="C00000"/>
                </a:solidFill>
              </a:rPr>
              <a:t> ними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Вказана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проводиться у </a:t>
            </a:r>
            <a:r>
              <a:rPr lang="ru-RU" dirty="0" err="1"/>
              <a:t>відповідності</a:t>
            </a:r>
            <a:r>
              <a:rPr lang="ru-RU" dirty="0"/>
              <a:t> до п. 4) ч.1 ст. 91, п. 1) ч.1 ст. 485 КПК </a:t>
            </a:r>
            <a:r>
              <a:rPr lang="ru-RU" dirty="0" err="1"/>
              <a:t>України</a:t>
            </a:r>
            <a:r>
              <a:rPr lang="ru-RU" dirty="0"/>
              <a:t> та ч.2 ст. 486 КПК </a:t>
            </a:r>
            <a:r>
              <a:rPr lang="ru-RU" dirty="0" err="1"/>
              <a:t>України</a:t>
            </a:r>
            <a:r>
              <a:rPr lang="ru-RU" dirty="0"/>
              <a:t>. 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-психолога, </a:t>
            </a:r>
            <a:r>
              <a:rPr lang="ru-RU" dirty="0" err="1"/>
              <a:t>який</a:t>
            </a:r>
            <a:r>
              <a:rPr lang="ru-RU" dirty="0"/>
              <a:t> проводить </a:t>
            </a:r>
            <a:r>
              <a:rPr lang="ru-RU" dirty="0" err="1"/>
              <a:t>експертизу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виду,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психологічного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(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психічні</a:t>
            </a:r>
            <a:r>
              <a:rPr lang="ru-RU" dirty="0"/>
              <a:t> </a:t>
            </a:r>
            <a:r>
              <a:rPr lang="ru-RU" dirty="0" err="1"/>
              <a:t>стани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при </a:t>
            </a:r>
            <a:r>
              <a:rPr lang="ru-RU" dirty="0" err="1"/>
              <a:t>розслідуванні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обвинуваченої</a:t>
            </a:r>
            <a:r>
              <a:rPr lang="ru-RU" dirty="0"/>
              <a:t> (</a:t>
            </a:r>
            <a:r>
              <a:rPr lang="ru-RU" dirty="0" err="1"/>
              <a:t>підозрюваної</a:t>
            </a:r>
            <a:r>
              <a:rPr lang="ru-RU" dirty="0"/>
              <a:t>) </a:t>
            </a:r>
            <a:r>
              <a:rPr lang="ru-RU" dirty="0" err="1"/>
              <a:t>неповнолітньої</a:t>
            </a:r>
            <a:r>
              <a:rPr lang="ru-RU" dirty="0"/>
              <a:t> особи. 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Основними</a:t>
            </a:r>
            <a:r>
              <a:rPr lang="ru-RU" b="1" i="1" dirty="0"/>
              <a:t> </a:t>
            </a:r>
            <a:r>
              <a:rPr lang="ru-RU" b="1" i="1" dirty="0" err="1"/>
              <a:t>питаннями</a:t>
            </a:r>
            <a:r>
              <a:rPr lang="ru-RU" b="1" i="1" dirty="0"/>
              <a:t> (</a:t>
            </a:r>
            <a:r>
              <a:rPr lang="ru-RU" b="1" i="1" dirty="0" err="1"/>
              <a:t>завданнями</a:t>
            </a:r>
            <a:r>
              <a:rPr lang="ru-RU" b="1" i="1" dirty="0"/>
              <a:t>),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ставляться</a:t>
            </a:r>
            <a:r>
              <a:rPr lang="ru-RU" b="1" i="1" dirty="0"/>
              <a:t> на </a:t>
            </a:r>
            <a:r>
              <a:rPr lang="ru-RU" b="1" i="1" dirty="0" err="1"/>
              <a:t>вирішення</a:t>
            </a:r>
            <a:r>
              <a:rPr lang="ru-RU" b="1" i="1" dirty="0"/>
              <a:t> </a:t>
            </a:r>
            <a:r>
              <a:rPr lang="ru-RU" b="1" i="1" dirty="0" err="1"/>
              <a:t>експертизи</a:t>
            </a:r>
            <a:r>
              <a:rPr lang="ru-RU" b="1" i="1" dirty="0"/>
              <a:t> є: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неповнолітня</a:t>
            </a:r>
            <a:r>
              <a:rPr lang="ru-RU" dirty="0"/>
              <a:t> особа,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розумового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та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(</a:t>
            </a:r>
            <a:r>
              <a:rPr lang="ru-RU" dirty="0" err="1"/>
              <a:t>вказати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) у </a:t>
            </a:r>
            <a:r>
              <a:rPr lang="ru-RU" dirty="0" err="1"/>
              <a:t>повній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неповнолітня</a:t>
            </a:r>
            <a:r>
              <a:rPr lang="ru-RU" dirty="0"/>
              <a:t> особа,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розумового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та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(</a:t>
            </a:r>
            <a:r>
              <a:rPr lang="ru-RU" dirty="0" err="1"/>
              <a:t>вказати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)  у </a:t>
            </a:r>
            <a:r>
              <a:rPr lang="ru-RU" dirty="0" err="1"/>
              <a:t>повній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відхилення</a:t>
            </a:r>
            <a:r>
              <a:rPr lang="ru-RU" dirty="0"/>
              <a:t> у </a:t>
            </a:r>
            <a:r>
              <a:rPr lang="ru-RU" dirty="0" err="1"/>
              <a:t>психічному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виявами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?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, то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є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?</a:t>
            </a:r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208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394692"/>
            <a:ext cx="8308258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4.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здатності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свідка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або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потерпілого</a:t>
            </a:r>
            <a:r>
              <a:rPr lang="ru-RU" b="1" dirty="0">
                <a:solidFill>
                  <a:srgbClr val="C00000"/>
                </a:solidFill>
              </a:rPr>
              <a:t> правильно </a:t>
            </a:r>
            <a:r>
              <a:rPr lang="ru-RU" b="1" dirty="0" err="1">
                <a:solidFill>
                  <a:srgbClr val="C00000"/>
                </a:solidFill>
              </a:rPr>
              <a:t>сприймати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обставини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які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мають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значення</a:t>
            </a:r>
            <a:r>
              <a:rPr lang="ru-RU" b="1" dirty="0">
                <a:solidFill>
                  <a:srgbClr val="C00000"/>
                </a:solidFill>
              </a:rPr>
              <a:t> для </a:t>
            </a:r>
            <a:r>
              <a:rPr lang="ru-RU" b="1" dirty="0" err="1">
                <a:solidFill>
                  <a:srgbClr val="C00000"/>
                </a:solidFill>
              </a:rPr>
              <a:t>справи</a:t>
            </a:r>
            <a:r>
              <a:rPr lang="ru-RU" b="1" dirty="0">
                <a:solidFill>
                  <a:srgbClr val="C00000"/>
                </a:solidFill>
              </a:rPr>
              <a:t>, і </a:t>
            </a:r>
            <a:r>
              <a:rPr lang="ru-RU" b="1" dirty="0" err="1">
                <a:solidFill>
                  <a:srgbClr val="C00000"/>
                </a:solidFill>
              </a:rPr>
              <a:t>надавати</a:t>
            </a:r>
            <a:r>
              <a:rPr lang="ru-RU" b="1" dirty="0">
                <a:solidFill>
                  <a:srgbClr val="C00000"/>
                </a:solidFill>
              </a:rPr>
              <a:t> про них </a:t>
            </a:r>
            <a:r>
              <a:rPr lang="ru-RU" b="1" dirty="0" err="1">
                <a:solidFill>
                  <a:srgbClr val="C00000"/>
                </a:solidFill>
              </a:rPr>
              <a:t>правильні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свідчення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dirty="0"/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експерта-психологічної</a:t>
            </a:r>
            <a:r>
              <a:rPr lang="ru-RU" dirty="0"/>
              <a:t>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предметного виду </a:t>
            </a:r>
            <a:r>
              <a:rPr lang="ru-RU" dirty="0" err="1"/>
              <a:t>судово-психологічної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не входить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показань</a:t>
            </a:r>
            <a:r>
              <a:rPr lang="ru-RU" dirty="0"/>
              <a:t>. 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Питання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ставляться</a:t>
            </a:r>
            <a:r>
              <a:rPr lang="ru-RU" b="1" i="1" dirty="0"/>
              <a:t> на </a:t>
            </a:r>
            <a:r>
              <a:rPr lang="ru-RU" b="1" i="1" dirty="0" err="1"/>
              <a:t>вирішення</a:t>
            </a:r>
            <a:r>
              <a:rPr lang="ru-RU" b="1" i="1" dirty="0"/>
              <a:t> </a:t>
            </a:r>
            <a:r>
              <a:rPr lang="ru-RU" b="1" i="1" dirty="0" err="1"/>
              <a:t>експертизи</a:t>
            </a:r>
            <a:r>
              <a:rPr lang="ru-RU" b="1" i="1" dirty="0"/>
              <a:t>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стану,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та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розумового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правильно (адекватно) </a:t>
            </a:r>
            <a:r>
              <a:rPr lang="ru-RU" dirty="0" err="1"/>
              <a:t>сприймати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, і </a:t>
            </a:r>
            <a:r>
              <a:rPr lang="ru-RU" dirty="0" err="1"/>
              <a:t>давати</a:t>
            </a:r>
            <a:r>
              <a:rPr lang="ru-RU" dirty="0"/>
              <a:t> про них </a:t>
            </a:r>
            <a:r>
              <a:rPr lang="ru-RU" dirty="0" err="1"/>
              <a:t>відповідні</a:t>
            </a:r>
            <a:r>
              <a:rPr lang="ru-RU" dirty="0"/>
              <a:t> (</a:t>
            </a:r>
            <a:r>
              <a:rPr lang="ru-RU" dirty="0" err="1"/>
              <a:t>адекватні</a:t>
            </a:r>
            <a:r>
              <a:rPr lang="ru-RU" dirty="0"/>
              <a:t>) </a:t>
            </a:r>
            <a:r>
              <a:rPr lang="ru-RU" dirty="0" err="1"/>
              <a:t>показання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вплинули</a:t>
            </a:r>
            <a:r>
              <a:rPr lang="ru-RU" dirty="0"/>
              <a:t> і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психічних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підекспертної</a:t>
            </a:r>
            <a:r>
              <a:rPr lang="ru-RU" dirty="0"/>
              <a:t> особи (</a:t>
            </a:r>
            <a:r>
              <a:rPr lang="ru-RU" dirty="0" err="1"/>
              <a:t>указати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по </a:t>
            </a:r>
            <a:r>
              <a:rPr lang="ru-RU" dirty="0" err="1"/>
              <a:t>справі</a:t>
            </a:r>
            <a:r>
              <a:rPr lang="ru-RU" dirty="0"/>
              <a:t>: </a:t>
            </a:r>
            <a:r>
              <a:rPr lang="ru-RU" dirty="0" err="1"/>
              <a:t>пам’ять</a:t>
            </a:r>
            <a:r>
              <a:rPr lang="ru-RU" dirty="0"/>
              <a:t>, </a:t>
            </a:r>
            <a:r>
              <a:rPr lang="ru-RU" dirty="0" err="1"/>
              <a:t>увага</a:t>
            </a:r>
            <a:r>
              <a:rPr lang="ru-RU" dirty="0"/>
              <a:t>, </a:t>
            </a:r>
            <a:r>
              <a:rPr lang="ru-RU" dirty="0" err="1"/>
              <a:t>сприймання</a:t>
            </a:r>
            <a:r>
              <a:rPr lang="ru-RU" dirty="0"/>
              <a:t>,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емоційних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сенсорних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 </a:t>
            </a:r>
            <a:r>
              <a:rPr lang="ru-RU" dirty="0" err="1"/>
              <a:t>зір</a:t>
            </a:r>
            <a:r>
              <a:rPr lang="ru-RU" dirty="0"/>
              <a:t>, нюх, слух, </a:t>
            </a:r>
            <a:r>
              <a:rPr lang="ru-RU" dirty="0" err="1"/>
              <a:t>тощо</a:t>
            </a:r>
            <a:r>
              <a:rPr lang="ru-RU" dirty="0"/>
              <a:t>) на </a:t>
            </a:r>
            <a:r>
              <a:rPr lang="ru-RU" dirty="0" err="1"/>
              <a:t>адекватність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нею </a:t>
            </a:r>
            <a:r>
              <a:rPr lang="ru-RU" dirty="0" err="1"/>
              <a:t>особливостей</a:t>
            </a:r>
            <a:r>
              <a:rPr lang="ru-RU" dirty="0"/>
              <a:t> та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(</a:t>
            </a:r>
            <a:r>
              <a:rPr lang="ru-RU" dirty="0" err="1"/>
              <a:t>зазначити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досліджується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,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у </a:t>
            </a:r>
            <a:r>
              <a:rPr lang="ru-RU" dirty="0" err="1"/>
              <a:t>показаннях</a:t>
            </a:r>
            <a:r>
              <a:rPr lang="ru-RU" dirty="0"/>
              <a:t>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свідок</a:t>
            </a:r>
            <a:r>
              <a:rPr lang="ru-RU" dirty="0"/>
              <a:t> (</a:t>
            </a:r>
            <a:r>
              <a:rPr lang="ru-RU" dirty="0" err="1"/>
              <a:t>потерпілий</a:t>
            </a:r>
            <a:r>
              <a:rPr lang="ru-RU" dirty="0"/>
              <a:t>) </a:t>
            </a:r>
            <a:r>
              <a:rPr lang="ru-RU" dirty="0" err="1"/>
              <a:t>виражену</a:t>
            </a:r>
            <a:r>
              <a:rPr lang="ru-RU" dirty="0"/>
              <a:t> 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фантазування</a:t>
            </a:r>
            <a:r>
              <a:rPr lang="ru-RU" dirty="0"/>
              <a:t>?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свідок</a:t>
            </a:r>
            <a:r>
              <a:rPr lang="ru-RU" dirty="0"/>
              <a:t> (</a:t>
            </a:r>
            <a:r>
              <a:rPr lang="ru-RU" dirty="0" err="1"/>
              <a:t>потерпілий</a:t>
            </a:r>
            <a:r>
              <a:rPr lang="ru-RU" dirty="0"/>
              <a:t>) </a:t>
            </a:r>
            <a:r>
              <a:rPr lang="ru-RU" dirty="0" err="1"/>
              <a:t>виражену</a:t>
            </a:r>
            <a:r>
              <a:rPr lang="ru-RU" dirty="0"/>
              <a:t> 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навіювання</a:t>
            </a:r>
            <a:r>
              <a:rPr lang="ru-RU" dirty="0"/>
              <a:t>?</a:t>
            </a:r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780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691502"/>
            <a:ext cx="830825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5.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потерпілих</a:t>
            </a:r>
            <a:r>
              <a:rPr lang="ru-RU" b="1" dirty="0">
                <a:solidFill>
                  <a:srgbClr val="C00000"/>
                </a:solidFill>
              </a:rPr>
              <a:t> по справах </a:t>
            </a:r>
            <a:r>
              <a:rPr lang="ru-RU" b="1" dirty="0" err="1">
                <a:solidFill>
                  <a:srgbClr val="C00000"/>
                </a:solidFill>
              </a:rPr>
              <a:t>щодо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зґвалтування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/>
          </a:p>
          <a:p>
            <a:pPr algn="just"/>
            <a:r>
              <a:rPr lang="ru-RU" dirty="0" err="1"/>
              <a:t>Експертиза</a:t>
            </a:r>
            <a:r>
              <a:rPr lang="ru-RU" dirty="0"/>
              <a:t> проводиться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ст.ст</a:t>
            </a:r>
            <a:r>
              <a:rPr lang="ru-RU" dirty="0"/>
              <a:t>. 152, 153, 154, 155 КК </a:t>
            </a:r>
            <a:r>
              <a:rPr lang="ru-RU" dirty="0" err="1"/>
              <a:t>України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-психолога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предметного виду </a:t>
            </a:r>
            <a:r>
              <a:rPr lang="ru-RU" dirty="0" err="1"/>
              <a:t>судово-психологічної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входить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здібності</a:t>
            </a:r>
            <a:r>
              <a:rPr lang="ru-RU" dirty="0"/>
              <a:t> </a:t>
            </a:r>
            <a:r>
              <a:rPr lang="ru-RU" dirty="0" err="1"/>
              <a:t>психічно</a:t>
            </a:r>
            <a:r>
              <a:rPr lang="ru-RU" dirty="0"/>
              <a:t> </a:t>
            </a:r>
            <a:r>
              <a:rPr lang="ru-RU" dirty="0" err="1"/>
              <a:t>здорової</a:t>
            </a:r>
            <a:r>
              <a:rPr lang="ru-RU" dirty="0"/>
              <a:t> </a:t>
            </a:r>
            <a:r>
              <a:rPr lang="ru-RU" dirty="0" err="1"/>
              <a:t>потерпілої</a:t>
            </a:r>
            <a:r>
              <a:rPr lang="ru-RU" dirty="0"/>
              <a:t> особи </a:t>
            </a:r>
            <a:r>
              <a:rPr lang="ru-RU" dirty="0" err="1"/>
              <a:t>розуміти</a:t>
            </a:r>
            <a:r>
              <a:rPr lang="ru-RU" dirty="0"/>
              <a:t> характер та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обвинуваченого</a:t>
            </a:r>
            <a:r>
              <a:rPr lang="ru-RU" dirty="0"/>
              <a:t>;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чинити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потерпілої</a:t>
            </a:r>
            <a:r>
              <a:rPr lang="ru-RU" dirty="0"/>
              <a:t> особи,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інтелектуальних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психічного</a:t>
            </a:r>
            <a:r>
              <a:rPr lang="ru-RU" dirty="0"/>
              <a:t> стану у момент </a:t>
            </a:r>
            <a:r>
              <a:rPr lang="ru-RU" dirty="0" err="1"/>
              <a:t>скоєння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Основними</a:t>
            </a:r>
            <a:r>
              <a:rPr lang="ru-RU" b="1" i="1" dirty="0"/>
              <a:t> </a:t>
            </a:r>
            <a:r>
              <a:rPr lang="ru-RU" b="1" i="1" dirty="0" err="1"/>
              <a:t>питаннями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ставляться</a:t>
            </a:r>
            <a:r>
              <a:rPr lang="ru-RU" b="1" i="1" dirty="0"/>
              <a:t> на </a:t>
            </a:r>
            <a:r>
              <a:rPr lang="ru-RU" b="1" i="1" dirty="0" err="1"/>
              <a:t>вирішення</a:t>
            </a:r>
            <a:r>
              <a:rPr lang="ru-RU" b="1" i="1" dirty="0"/>
              <a:t> </a:t>
            </a:r>
            <a:r>
              <a:rPr lang="ru-RU" b="1" i="1" dirty="0" err="1"/>
              <a:t>судово-психологічної</a:t>
            </a:r>
            <a:r>
              <a:rPr lang="ru-RU" b="1" i="1" dirty="0"/>
              <a:t> </a:t>
            </a:r>
            <a:r>
              <a:rPr lang="ru-RU" b="1" i="1" dirty="0" err="1"/>
              <a:t>експертизи</a:t>
            </a:r>
            <a:r>
              <a:rPr lang="ru-RU" b="1" i="1" dirty="0"/>
              <a:t>, є: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індивідуально-психологічні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притаманні</a:t>
            </a:r>
            <a:r>
              <a:rPr lang="ru-RU" dirty="0"/>
              <a:t> </a:t>
            </a:r>
            <a:r>
              <a:rPr lang="ru-RU" dirty="0" err="1"/>
              <a:t>потерпілій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потерпіла</a:t>
            </a:r>
            <a:r>
              <a:rPr lang="ru-RU" dirty="0"/>
              <a:t> особа,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розумового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вікових</a:t>
            </a:r>
            <a:r>
              <a:rPr lang="ru-RU" dirty="0"/>
              <a:t>, </a:t>
            </a: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і </a:t>
            </a:r>
            <a:r>
              <a:rPr lang="ru-RU" dirty="0" err="1"/>
              <a:t>емоційного</a:t>
            </a:r>
            <a:r>
              <a:rPr lang="ru-RU" dirty="0"/>
              <a:t> стану правильно </a:t>
            </a:r>
            <a:r>
              <a:rPr lang="ru-RU" dirty="0" err="1"/>
              <a:t>розуміти</a:t>
            </a:r>
            <a:r>
              <a:rPr lang="ru-RU" dirty="0"/>
              <a:t> характер та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скоєних</a:t>
            </a:r>
            <a:r>
              <a:rPr lang="ru-RU" dirty="0"/>
              <a:t> з нею </a:t>
            </a:r>
            <a:r>
              <a:rPr lang="ru-RU" dirty="0" err="1"/>
              <a:t>дій</a:t>
            </a:r>
            <a:r>
              <a:rPr lang="ru-RU" dirty="0"/>
              <a:t> та </a:t>
            </a:r>
            <a:r>
              <a:rPr lang="ru-RU" dirty="0" err="1"/>
              <a:t>чинити</a:t>
            </a:r>
            <a:r>
              <a:rPr lang="ru-RU" dirty="0"/>
              <a:t> ним </a:t>
            </a:r>
            <a:r>
              <a:rPr lang="ru-RU" dirty="0" err="1"/>
              <a:t>опір</a:t>
            </a:r>
            <a:r>
              <a:rPr lang="ru-RU" dirty="0"/>
              <a:t>? </a:t>
            </a:r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784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691502"/>
            <a:ext cx="830825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 6.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психічного</a:t>
            </a:r>
            <a:r>
              <a:rPr lang="ru-RU" b="1" dirty="0">
                <a:solidFill>
                  <a:srgbClr val="C00000"/>
                </a:solidFill>
              </a:rPr>
              <a:t> стану особи, </a:t>
            </a:r>
            <a:r>
              <a:rPr lang="ru-RU" b="1" dirty="0" err="1">
                <a:solidFill>
                  <a:srgbClr val="C00000"/>
                </a:solidFill>
              </a:rPr>
              <a:t>що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покінчила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життя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самогубством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посмертна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)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Проводиться </a:t>
            </a:r>
            <a:r>
              <a:rPr lang="ru-RU" dirty="0" err="1"/>
              <a:t>відповідно</a:t>
            </a:r>
            <a:r>
              <a:rPr lang="ru-RU" dirty="0"/>
              <a:t> до ст. 120 КК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Доведення</a:t>
            </a:r>
            <a:r>
              <a:rPr lang="ru-RU" dirty="0"/>
              <a:t> до </a:t>
            </a:r>
            <a:r>
              <a:rPr lang="ru-RU" dirty="0" err="1"/>
              <a:t>самогубства</a:t>
            </a:r>
            <a:r>
              <a:rPr lang="ru-RU" dirty="0"/>
              <a:t>). 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-психолога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предметного виду </a:t>
            </a:r>
            <a:r>
              <a:rPr lang="ru-RU" dirty="0" err="1"/>
              <a:t>судорво-психологічної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входить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/</a:t>
            </a:r>
            <a:r>
              <a:rPr lang="ru-RU" dirty="0" err="1"/>
              <a:t>відсутності</a:t>
            </a:r>
            <a:r>
              <a:rPr lang="ru-RU" dirty="0"/>
              <a:t> у особи в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передував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психічного</a:t>
            </a:r>
            <a:r>
              <a:rPr lang="ru-RU" dirty="0"/>
              <a:t> стану,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впливав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суїцидальні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питання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виносяться</a:t>
            </a:r>
            <a:r>
              <a:rPr lang="ru-RU" b="1" i="1" dirty="0"/>
              <a:t> на </a:t>
            </a:r>
            <a:r>
              <a:rPr lang="ru-RU" b="1" i="1" dirty="0" err="1"/>
              <a:t>розгляд</a:t>
            </a:r>
            <a:r>
              <a:rPr lang="ru-RU" b="1" i="1" dirty="0"/>
              <a:t> перед посмертною </a:t>
            </a:r>
            <a:r>
              <a:rPr lang="ru-RU" b="1" i="1" dirty="0" err="1"/>
              <a:t>судово-психологічною</a:t>
            </a:r>
            <a:r>
              <a:rPr lang="ru-RU" b="1" i="1" dirty="0"/>
              <a:t> </a:t>
            </a:r>
            <a:r>
              <a:rPr lang="ru-RU" b="1" i="1" dirty="0" err="1"/>
              <a:t>експертизою</a:t>
            </a:r>
            <a:r>
              <a:rPr lang="ru-RU" b="1" i="1" dirty="0"/>
              <a:t>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емоційному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перебувала</a:t>
            </a:r>
            <a:r>
              <a:rPr lang="ru-RU" dirty="0"/>
              <a:t> особа в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передував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самогубству</a:t>
            </a:r>
            <a:r>
              <a:rPr lang="ru-RU" dirty="0"/>
              <a:t>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виник</a:t>
            </a:r>
            <a:r>
              <a:rPr lang="ru-RU" dirty="0"/>
              <a:t> </a:t>
            </a:r>
            <a:r>
              <a:rPr lang="ru-RU" dirty="0" err="1"/>
              <a:t>емоційний</a:t>
            </a:r>
            <a:r>
              <a:rPr lang="ru-RU" dirty="0"/>
              <a:t> стан особи в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передував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самогубству</a:t>
            </a:r>
            <a:r>
              <a:rPr lang="ru-RU" dirty="0"/>
              <a:t>,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особи (</a:t>
            </a:r>
            <a:r>
              <a:rPr lang="ru-RU" dirty="0" err="1"/>
              <a:t>зазначити</a:t>
            </a:r>
            <a:r>
              <a:rPr lang="ru-RU" dirty="0"/>
              <a:t>: </a:t>
            </a:r>
            <a:r>
              <a:rPr lang="ru-RU" dirty="0" err="1"/>
              <a:t>насильство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кваліфікуються</a:t>
            </a:r>
            <a:r>
              <a:rPr lang="ru-RU" dirty="0"/>
              <a:t> як </a:t>
            </a:r>
            <a:r>
              <a:rPr lang="ru-RU" dirty="0" err="1"/>
              <a:t>погроза</a:t>
            </a:r>
            <a:r>
              <a:rPr lang="ru-RU" dirty="0"/>
              <a:t>, </a:t>
            </a:r>
            <a:r>
              <a:rPr lang="ru-RU" dirty="0" err="1"/>
              <a:t>жорстоке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приниження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гідності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)?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490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691502"/>
            <a:ext cx="830825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 </a:t>
            </a:r>
            <a:endParaRPr lang="ru-RU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7. </a:t>
            </a:r>
            <a:r>
              <a:rPr lang="ru-RU" b="1" dirty="0" err="1">
                <a:solidFill>
                  <a:srgbClr val="C00000"/>
                </a:solidFill>
              </a:rPr>
              <a:t>Судово-психологічна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експертиза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соціально-психологічних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особливостей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членів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злочинної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групи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/>
          </a:p>
          <a:p>
            <a:pPr algn="just"/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проводиться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27, 28, 29 КК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виду </a:t>
            </a:r>
            <a:r>
              <a:rPr lang="ru-RU" dirty="0" err="1"/>
              <a:t>співучасті</a:t>
            </a:r>
            <a:r>
              <a:rPr lang="ru-RU" dirty="0"/>
              <a:t> у </a:t>
            </a:r>
            <a:r>
              <a:rPr lang="ru-RU" dirty="0" err="1"/>
              <a:t>групових</a:t>
            </a:r>
            <a:r>
              <a:rPr lang="ru-RU" dirty="0"/>
              <a:t> </a:t>
            </a:r>
            <a:r>
              <a:rPr lang="ru-RU" dirty="0" err="1"/>
              <a:t>злочинах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компетенції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-психолога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предметного виду </a:t>
            </a:r>
            <a:r>
              <a:rPr lang="ru-RU" dirty="0" err="1"/>
              <a:t>судорво-психологічної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входить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індивідуально-рольового</a:t>
            </a:r>
            <a:r>
              <a:rPr lang="ru-RU" dirty="0"/>
              <a:t> статусу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злочинної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угрупування</a:t>
            </a:r>
            <a:r>
              <a:rPr lang="ru-RU" dirty="0"/>
              <a:t> (</a:t>
            </a:r>
            <a:r>
              <a:rPr lang="ru-RU" dirty="0" err="1"/>
              <a:t>лідер</a:t>
            </a:r>
            <a:r>
              <a:rPr lang="ru-RU" dirty="0"/>
              <a:t>, </a:t>
            </a:r>
            <a:r>
              <a:rPr lang="ru-RU" dirty="0" err="1"/>
              <a:t>підвладний</a:t>
            </a:r>
            <a:r>
              <a:rPr lang="ru-RU" dirty="0"/>
              <a:t>, ведений,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питання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ставляться</a:t>
            </a:r>
            <a:r>
              <a:rPr lang="ru-RU" b="1" i="1" dirty="0"/>
              <a:t> на </a:t>
            </a:r>
            <a:r>
              <a:rPr lang="ru-RU" b="1" i="1" dirty="0" err="1"/>
              <a:t>вирішення</a:t>
            </a:r>
            <a:r>
              <a:rPr lang="ru-RU" b="1" i="1" dirty="0"/>
              <a:t> </a:t>
            </a:r>
            <a:r>
              <a:rPr lang="ru-RU" b="1" i="1" dirty="0" err="1"/>
              <a:t>експертизи</a:t>
            </a:r>
            <a:r>
              <a:rPr lang="ru-RU" b="1" i="1" dirty="0"/>
              <a:t>: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індивідуально-психологічні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особа? 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індивідуально-рольовий</a:t>
            </a:r>
            <a:r>
              <a:rPr lang="ru-RU" dirty="0"/>
              <a:t> статус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підекспертна</a:t>
            </a:r>
            <a:r>
              <a:rPr lang="ru-RU" dirty="0"/>
              <a:t> особа у </a:t>
            </a:r>
            <a:r>
              <a:rPr lang="ru-RU" dirty="0" err="1"/>
              <a:t>злочинній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(</a:t>
            </a:r>
            <a:r>
              <a:rPr lang="ru-RU" dirty="0" err="1"/>
              <a:t>лідер</a:t>
            </a:r>
            <a:r>
              <a:rPr lang="ru-RU" dirty="0"/>
              <a:t>, </a:t>
            </a:r>
            <a:r>
              <a:rPr lang="ru-RU" dirty="0" err="1"/>
              <a:t>підвладний</a:t>
            </a:r>
            <a:r>
              <a:rPr lang="ru-RU" dirty="0"/>
              <a:t>, ведений) і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зумовлено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індивідуально-психологічними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та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dirty="0" err="1"/>
              <a:t>соціально-психологічної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злочинної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(</a:t>
            </a:r>
            <a:r>
              <a:rPr lang="ru-RU" dirty="0" err="1"/>
              <a:t>злочинного</a:t>
            </a:r>
            <a:r>
              <a:rPr lang="ru-RU" dirty="0"/>
              <a:t> </a:t>
            </a:r>
            <a:r>
              <a:rPr lang="ru-RU" dirty="0" err="1"/>
              <a:t>угруповання</a:t>
            </a:r>
            <a:r>
              <a:rPr lang="ru-RU" dirty="0"/>
              <a:t>)?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613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331838" y="679974"/>
            <a:ext cx="848032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Експертом</a:t>
            </a:r>
            <a:r>
              <a:rPr lang="ru-RU" b="1" dirty="0"/>
              <a:t>*</a:t>
            </a:r>
            <a:r>
              <a:rPr lang="ru-RU" dirty="0"/>
              <a:t> (у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провадженні</a:t>
            </a:r>
            <a:r>
              <a:rPr lang="ru-RU" dirty="0"/>
              <a:t>) є особа, яка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науковими</a:t>
            </a:r>
            <a:r>
              <a:rPr lang="ru-RU" dirty="0"/>
              <a:t>,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, 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відповідно</a:t>
            </a:r>
            <a:r>
              <a:rPr lang="ru-RU" dirty="0"/>
              <a:t> до</a:t>
            </a:r>
            <a:r>
              <a:rPr lang="ru-RU" i="1" dirty="0"/>
              <a:t> Закону </a:t>
            </a:r>
            <a:r>
              <a:rPr lang="ru-RU" i="1" dirty="0" err="1"/>
              <a:t>України</a:t>
            </a:r>
            <a:r>
              <a:rPr lang="ru-RU" i="1" dirty="0"/>
              <a:t> "Про </a:t>
            </a:r>
            <a:r>
              <a:rPr lang="ru-RU" i="1" dirty="0" err="1"/>
              <a:t>судову</a:t>
            </a:r>
            <a:r>
              <a:rPr lang="ru-RU" i="1" dirty="0"/>
              <a:t> </a:t>
            </a:r>
            <a:r>
              <a:rPr lang="ru-RU" i="1" dirty="0" err="1"/>
              <a:t>експертизу</a:t>
            </a:r>
            <a:r>
              <a:rPr lang="ru-RU" i="1" dirty="0"/>
              <a:t>"</a:t>
            </a:r>
            <a:r>
              <a:rPr lang="ru-RU" dirty="0"/>
              <a:t> 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і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доручено</a:t>
            </a:r>
            <a:r>
              <a:rPr lang="ru-RU" dirty="0"/>
              <a:t> провести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, </a:t>
            </a:r>
            <a:r>
              <a:rPr lang="ru-RU" dirty="0" err="1"/>
              <a:t>явищ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та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і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експертами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службовій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dirty="0" err="1"/>
              <a:t>Судовими</a:t>
            </a:r>
            <a:r>
              <a:rPr lang="ru-RU" b="1" dirty="0"/>
              <a:t> </a:t>
            </a:r>
            <a:r>
              <a:rPr lang="ru-RU" b="1" dirty="0" err="1"/>
              <a:t>експертами</a:t>
            </a:r>
            <a:r>
              <a:rPr lang="ru-RU" b="1" dirty="0"/>
              <a:t> </a:t>
            </a:r>
            <a:r>
              <a:rPr lang="ru-RU" b="1" dirty="0" err="1"/>
              <a:t>державних</a:t>
            </a:r>
            <a:r>
              <a:rPr lang="ru-RU" b="1" dirty="0"/>
              <a:t> </a:t>
            </a:r>
            <a:r>
              <a:rPr lang="ru-RU" b="1" dirty="0" err="1"/>
              <a:t>спеціалізованих</a:t>
            </a:r>
            <a:r>
              <a:rPr lang="ru-RU" b="1" dirty="0"/>
              <a:t> </a:t>
            </a:r>
            <a:r>
              <a:rPr lang="ru-RU" b="1" dirty="0" err="1"/>
              <a:t>установ</a:t>
            </a:r>
            <a:r>
              <a:rPr lang="ru-RU" b="1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фахівці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, </a:t>
            </a:r>
            <a:r>
              <a:rPr lang="ru-RU" dirty="0" err="1"/>
              <a:t>освітньо-кваліфікаційний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не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спеціаліста</a:t>
            </a:r>
            <a:r>
              <a:rPr lang="ru-RU" dirty="0"/>
              <a:t>, </a:t>
            </a:r>
            <a:r>
              <a:rPr lang="ru-RU" dirty="0" err="1"/>
              <a:t>пройшли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та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кваліфікацію</a:t>
            </a:r>
            <a:r>
              <a:rPr lang="ru-RU" dirty="0"/>
              <a:t> судового </a:t>
            </a:r>
            <a:r>
              <a:rPr lang="ru-RU" dirty="0" err="1"/>
              <a:t>експерта</a:t>
            </a:r>
            <a:r>
              <a:rPr lang="ru-RU" dirty="0"/>
              <a:t> з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спеціальності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dirty="0" err="1">
                <a:solidFill>
                  <a:srgbClr val="FF0000"/>
                </a:solidFill>
              </a:rPr>
              <a:t>Судовий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експерт</a:t>
            </a:r>
            <a:r>
              <a:rPr lang="ru-RU" b="1" dirty="0">
                <a:solidFill>
                  <a:srgbClr val="FF0000"/>
                </a:solidFill>
              </a:rPr>
              <a:t>-психолог</a:t>
            </a:r>
          </a:p>
          <a:p>
            <a:pPr algn="just"/>
            <a:endParaRPr lang="ru-RU" b="1" dirty="0"/>
          </a:p>
          <a:p>
            <a:pPr algn="just"/>
            <a:r>
              <a:rPr lang="ru-RU" b="1" i="1" dirty="0">
                <a:solidFill>
                  <a:schemeClr val="accent1"/>
                </a:solidFill>
              </a:rPr>
              <a:t>*</a:t>
            </a:r>
            <a:r>
              <a:rPr lang="ru-RU" b="1" i="1" dirty="0" err="1">
                <a:solidFill>
                  <a:schemeClr val="accent1"/>
                </a:solidFill>
              </a:rPr>
              <a:t>Державний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Реєстр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атестованих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судових</a:t>
            </a:r>
            <a:r>
              <a:rPr lang="ru-RU" b="1" i="1" dirty="0">
                <a:solidFill>
                  <a:schemeClr val="accent1"/>
                </a:solidFill>
              </a:rPr>
              <a:t> </a:t>
            </a:r>
            <a:r>
              <a:rPr lang="ru-RU" b="1" i="1" dirty="0" err="1">
                <a:solidFill>
                  <a:schemeClr val="accent1"/>
                </a:solidFill>
              </a:rPr>
              <a:t>експертів</a:t>
            </a:r>
            <a:endParaRPr lang="ru-RU" b="1" i="1" dirty="0">
              <a:solidFill>
                <a:schemeClr val="accent1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583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1032386" y="3586340"/>
            <a:ext cx="7447935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Комплексна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судова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психолого-</a:t>
            </a:r>
            <a:r>
              <a:rPr lang="ru-RU" sz="2400" b="1" dirty="0" err="1">
                <a:solidFill>
                  <a:schemeClr val="tx1"/>
                </a:solidFill>
              </a:rPr>
              <a:t>психіатрична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експертиза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1D1797-4A21-3694-E5BA-FEB1DC09A1DE}"/>
              </a:ext>
            </a:extLst>
          </p:cNvPr>
          <p:cNvSpPr txBox="1"/>
          <p:nvPr/>
        </p:nvSpPr>
        <p:spPr>
          <a:xfrm>
            <a:off x="1032385" y="1688044"/>
            <a:ext cx="7447934" cy="4698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Судово-психологічна</a:t>
            </a:r>
            <a:r>
              <a:rPr lang="ru-RU" sz="2400" b="1" dirty="0"/>
              <a:t> </a:t>
            </a:r>
            <a:r>
              <a:rPr lang="ru-RU" sz="2400" b="1" dirty="0" err="1"/>
              <a:t>експертиза</a:t>
            </a:r>
            <a:endParaRPr lang="ru-RU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A03835-4E69-4B0C-B9F2-F12EB53BAA87}"/>
              </a:ext>
            </a:extLst>
          </p:cNvPr>
          <p:cNvSpPr txBox="1"/>
          <p:nvPr/>
        </p:nvSpPr>
        <p:spPr>
          <a:xfrm>
            <a:off x="1032385" y="2637192"/>
            <a:ext cx="7447935" cy="46980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Судово-психіатрична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експертиза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96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499011"/>
            <a:ext cx="830825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Об'єктом</a:t>
            </a:r>
            <a:r>
              <a:rPr lang="ru-RU" b="1" dirty="0"/>
              <a:t> СПЕ </a:t>
            </a:r>
            <a:r>
              <a:rPr lang="ru-RU" dirty="0"/>
              <a:t>є </a:t>
            </a:r>
            <a:r>
              <a:rPr lang="ru-RU" dirty="0" err="1"/>
              <a:t>психічно</a:t>
            </a:r>
            <a:r>
              <a:rPr lang="ru-RU" dirty="0"/>
              <a:t> </a:t>
            </a:r>
            <a:r>
              <a:rPr lang="ru-RU" dirty="0" err="1"/>
              <a:t>здорові</a:t>
            </a:r>
            <a:r>
              <a:rPr lang="ru-RU" dirty="0"/>
              <a:t> особи (</a:t>
            </a:r>
            <a:r>
              <a:rPr lang="ru-RU" dirty="0" err="1"/>
              <a:t>підозрюваний</a:t>
            </a:r>
            <a:r>
              <a:rPr lang="ru-RU" dirty="0"/>
              <a:t>, </a:t>
            </a:r>
            <a:r>
              <a:rPr lang="ru-RU" dirty="0" err="1"/>
              <a:t>обвинувачений</a:t>
            </a:r>
            <a:r>
              <a:rPr lang="ru-RU" dirty="0"/>
              <a:t>, </a:t>
            </a:r>
            <a:r>
              <a:rPr lang="ru-RU" dirty="0" err="1"/>
              <a:t>підсудний</a:t>
            </a:r>
            <a:r>
              <a:rPr lang="ru-RU" dirty="0"/>
              <a:t>, </a:t>
            </a:r>
            <a:r>
              <a:rPr lang="ru-RU" dirty="0" err="1"/>
              <a:t>виправданий</a:t>
            </a:r>
            <a:r>
              <a:rPr lang="ru-RU" dirty="0"/>
              <a:t>, </a:t>
            </a:r>
            <a:r>
              <a:rPr lang="ru-RU" dirty="0" err="1"/>
              <a:t>засуджений</a:t>
            </a:r>
            <a:r>
              <a:rPr lang="ru-RU" dirty="0"/>
              <a:t>, </a:t>
            </a:r>
            <a:r>
              <a:rPr lang="ru-RU" dirty="0" err="1"/>
              <a:t>свідок</a:t>
            </a:r>
            <a:r>
              <a:rPr lang="ru-RU" dirty="0"/>
              <a:t>, </a:t>
            </a:r>
            <a:r>
              <a:rPr lang="ru-RU" dirty="0" err="1"/>
              <a:t>потерпілий</a:t>
            </a:r>
            <a:r>
              <a:rPr lang="ru-RU" dirty="0"/>
              <a:t>, </a:t>
            </a:r>
            <a:r>
              <a:rPr lang="ru-RU" dirty="0" err="1"/>
              <a:t>позивач</a:t>
            </a:r>
            <a:r>
              <a:rPr lang="ru-RU" dirty="0"/>
              <a:t>, </a:t>
            </a:r>
            <a:r>
              <a:rPr lang="ru-RU" dirty="0" err="1"/>
              <a:t>відповідач</a:t>
            </a:r>
            <a:r>
              <a:rPr lang="ru-RU" dirty="0"/>
              <a:t>: </a:t>
            </a:r>
            <a:r>
              <a:rPr lang="ru-RU" dirty="0" err="1"/>
              <a:t>малолітні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п’ятирічного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; </a:t>
            </a:r>
            <a:r>
              <a:rPr lang="ru-RU" dirty="0" err="1"/>
              <a:t>неповнолітні</a:t>
            </a:r>
            <a:r>
              <a:rPr lang="ru-RU" dirty="0"/>
              <a:t>; </a:t>
            </a:r>
            <a:r>
              <a:rPr lang="ru-RU" dirty="0" err="1"/>
              <a:t>дорослого</a:t>
            </a:r>
            <a:r>
              <a:rPr lang="ru-RU" dirty="0"/>
              <a:t> та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),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(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, </a:t>
            </a:r>
            <a:r>
              <a:rPr lang="ru-RU" dirty="0" err="1"/>
              <a:t>цивільна</a:t>
            </a:r>
            <a:r>
              <a:rPr lang="ru-RU" dirty="0"/>
              <a:t> справа).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СПЕ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психічної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прояви в </a:t>
            </a:r>
            <a:r>
              <a:rPr lang="ru-RU" dirty="0" err="1"/>
              <a:t>поведінці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та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dirty="0" err="1"/>
              <a:t>Основним</a:t>
            </a:r>
            <a:r>
              <a:rPr lang="ru-RU" b="1" dirty="0"/>
              <a:t> </a:t>
            </a:r>
            <a:r>
              <a:rPr lang="ru-RU" b="1" dirty="0" err="1"/>
              <a:t>завданням</a:t>
            </a:r>
            <a:r>
              <a:rPr lang="ru-RU" b="1" dirty="0"/>
              <a:t> СПЕ </a:t>
            </a:r>
            <a:r>
              <a:rPr lang="ru-RU" dirty="0"/>
              <a:t>є </a:t>
            </a:r>
            <a:r>
              <a:rPr lang="ru-RU" dirty="0" err="1"/>
              <a:t>визначення</a:t>
            </a:r>
            <a:r>
              <a:rPr lang="ru-RU" dirty="0"/>
              <a:t> у </a:t>
            </a:r>
            <a:r>
              <a:rPr lang="ru-RU" dirty="0" err="1"/>
              <a:t>підекспертної</a:t>
            </a:r>
            <a:r>
              <a:rPr lang="ru-RU" dirty="0"/>
              <a:t> особи: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індивідуально-психологічних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рис характеру,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мотивотвірних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поведінки</a:t>
            </a:r>
            <a:r>
              <a:rPr lang="ru-RU" dirty="0"/>
              <a:t>; </a:t>
            </a:r>
            <a:r>
              <a:rPr lang="ru-RU" dirty="0" err="1"/>
              <a:t>емоційних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та </a:t>
            </a:r>
            <a:r>
              <a:rPr lang="ru-RU" dirty="0" err="1"/>
              <a:t>станів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психічних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При </a:t>
            </a:r>
            <a:r>
              <a:rPr lang="ru-RU" dirty="0" err="1"/>
              <a:t>проведенні</a:t>
            </a:r>
            <a:r>
              <a:rPr lang="ru-RU" dirty="0"/>
              <a:t> СПЕ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загальновідомі</a:t>
            </a:r>
            <a:r>
              <a:rPr lang="ru-RU" dirty="0"/>
              <a:t> в </a:t>
            </a:r>
            <a:r>
              <a:rPr lang="ru-RU" dirty="0" err="1"/>
              <a:t>науковій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психологічні</a:t>
            </a:r>
            <a:r>
              <a:rPr lang="ru-RU" dirty="0"/>
              <a:t> методики і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пройшли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атестацію</a:t>
            </a:r>
            <a:r>
              <a:rPr lang="ru-RU" dirty="0"/>
              <a:t>,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авторські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відбираються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специфіки</a:t>
            </a:r>
            <a:r>
              <a:rPr lang="ru-RU" dirty="0"/>
              <a:t> </a:t>
            </a:r>
            <a:r>
              <a:rPr lang="ru-RU" dirty="0" err="1"/>
              <a:t>експертних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поставлених</a:t>
            </a:r>
            <a:r>
              <a:rPr lang="ru-RU" dirty="0"/>
              <a:t> перед </a:t>
            </a:r>
            <a:r>
              <a:rPr lang="ru-RU" dirty="0" err="1"/>
              <a:t>психологічною</a:t>
            </a:r>
            <a:r>
              <a:rPr lang="ru-RU" dirty="0"/>
              <a:t> </a:t>
            </a:r>
            <a:r>
              <a:rPr lang="ru-RU" dirty="0" err="1"/>
              <a:t>експертизою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52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35077" y="393992"/>
            <a:ext cx="8273845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До </a:t>
            </a:r>
            <a:r>
              <a:rPr lang="ru-RU" sz="2000" b="1" dirty="0" err="1"/>
              <a:t>компетенції</a:t>
            </a:r>
            <a:r>
              <a:rPr lang="ru-RU" sz="2000" b="1" dirty="0"/>
              <a:t> (</a:t>
            </a:r>
            <a:r>
              <a:rPr lang="ru-RU" sz="2000" b="1" dirty="0" err="1"/>
              <a:t>основних</a:t>
            </a:r>
            <a:r>
              <a:rPr lang="ru-RU" sz="2000" b="1" dirty="0"/>
              <a:t> </a:t>
            </a:r>
            <a:r>
              <a:rPr lang="ru-RU" sz="2000" b="1" dirty="0" err="1"/>
              <a:t>напрямів</a:t>
            </a:r>
            <a:r>
              <a:rPr lang="ru-RU" sz="2000" b="1" dirty="0"/>
              <a:t>) </a:t>
            </a:r>
            <a:r>
              <a:rPr lang="ru-RU" sz="2000" b="1" dirty="0" err="1"/>
              <a:t>судово-психологічної</a:t>
            </a:r>
            <a:r>
              <a:rPr lang="ru-RU" sz="2000" b="1" dirty="0"/>
              <a:t> </a:t>
            </a:r>
            <a:r>
              <a:rPr lang="ru-RU" sz="2000" b="1" dirty="0" err="1"/>
              <a:t>експертизи</a:t>
            </a:r>
            <a:r>
              <a:rPr lang="ru-RU" sz="2000" b="1" dirty="0"/>
              <a:t> </a:t>
            </a:r>
          </a:p>
          <a:p>
            <a:pPr algn="ctr"/>
            <a:r>
              <a:rPr lang="ru-RU" sz="2000" b="1" dirty="0" err="1">
                <a:solidFill>
                  <a:srgbClr val="FF0000"/>
                </a:solidFill>
              </a:rPr>
              <a:t>можуть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належати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pPr algn="ctr"/>
            <a:endParaRPr lang="ru-RU" sz="2000" b="1" dirty="0"/>
          </a:p>
          <a:p>
            <a:pPr marL="342900" indent="-342900" algn="just">
              <a:buAutoNum type="arabicParenR"/>
            </a:pP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індивідуально-психологічних</a:t>
            </a:r>
            <a:r>
              <a:rPr lang="ru-RU" sz="2000" dirty="0"/>
              <a:t> </a:t>
            </a:r>
            <a:r>
              <a:rPr lang="ru-RU" sz="2000" dirty="0" err="1"/>
              <a:t>особливостей</a:t>
            </a:r>
            <a:r>
              <a:rPr lang="ru-RU" sz="2000" dirty="0"/>
              <a:t> </a:t>
            </a:r>
            <a:r>
              <a:rPr lang="ru-RU" sz="2000" dirty="0" err="1"/>
              <a:t>підекспертної</a:t>
            </a:r>
            <a:r>
              <a:rPr lang="ru-RU" sz="2000" dirty="0"/>
              <a:t> особи,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істотно</a:t>
            </a:r>
            <a:r>
              <a:rPr lang="ru-RU" sz="2000" dirty="0"/>
              <a:t> </a:t>
            </a:r>
            <a:r>
              <a:rPr lang="ru-RU" sz="2000" dirty="0" err="1"/>
              <a:t>вплинули</a:t>
            </a:r>
            <a:r>
              <a:rPr lang="ru-RU" sz="2000" dirty="0"/>
              <a:t> на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поведінку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вчинення</a:t>
            </a:r>
            <a:r>
              <a:rPr lang="ru-RU" sz="2000" dirty="0"/>
              <a:t> нею </a:t>
            </a:r>
            <a:r>
              <a:rPr lang="ru-RU" sz="2000" dirty="0" err="1"/>
              <a:t>протиправних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; </a:t>
            </a:r>
          </a:p>
          <a:p>
            <a:pPr marL="342900" indent="-342900" algn="just">
              <a:buAutoNum type="arabicParenR"/>
            </a:pP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принципової</a:t>
            </a:r>
            <a:r>
              <a:rPr lang="ru-RU" sz="2000" dirty="0"/>
              <a:t> </a:t>
            </a:r>
            <a:r>
              <a:rPr lang="ru-RU" sz="2000" dirty="0" err="1"/>
              <a:t>здатності</a:t>
            </a:r>
            <a:r>
              <a:rPr lang="ru-RU" sz="2000" dirty="0"/>
              <a:t> </a:t>
            </a:r>
            <a:r>
              <a:rPr lang="ru-RU" sz="2000" dirty="0" err="1"/>
              <a:t>підекспертної</a:t>
            </a:r>
            <a:r>
              <a:rPr lang="ru-RU" sz="2000" dirty="0"/>
              <a:t> особи (з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/>
              <a:t>індивідуально-психологічних</a:t>
            </a:r>
            <a:r>
              <a:rPr lang="ru-RU" sz="2000" dirty="0"/>
              <a:t> і </a:t>
            </a:r>
            <a:r>
              <a:rPr lang="ru-RU" sz="2000" dirty="0" err="1"/>
              <a:t>вікових</a:t>
            </a:r>
            <a:r>
              <a:rPr lang="ru-RU" sz="2000" dirty="0"/>
              <a:t> </a:t>
            </a:r>
            <a:r>
              <a:rPr lang="ru-RU" sz="2000" dirty="0" err="1"/>
              <a:t>особливостей</a:t>
            </a:r>
            <a:r>
              <a:rPr lang="ru-RU" sz="2000" dirty="0"/>
              <a:t>,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психічного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) правильно </a:t>
            </a:r>
            <a:r>
              <a:rPr lang="ru-RU" sz="2000" dirty="0" err="1"/>
              <a:t>сприймати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 для </a:t>
            </a:r>
            <a:r>
              <a:rPr lang="ru-RU" sz="2000" dirty="0" err="1"/>
              <a:t>справи</a:t>
            </a:r>
            <a:r>
              <a:rPr lang="ru-RU" sz="2000" dirty="0"/>
              <a:t>, і </a:t>
            </a:r>
            <a:r>
              <a:rPr lang="ru-RU" sz="2000" dirty="0" err="1"/>
              <a:t>давати</a:t>
            </a:r>
            <a:r>
              <a:rPr lang="ru-RU" sz="2000" dirty="0"/>
              <a:t> про них </a:t>
            </a:r>
            <a:r>
              <a:rPr lang="ru-RU" sz="2000" dirty="0" err="1"/>
              <a:t>правильні</a:t>
            </a:r>
            <a:r>
              <a:rPr lang="ru-RU" sz="2000" dirty="0"/>
              <a:t> </a:t>
            </a:r>
            <a:r>
              <a:rPr lang="ru-RU" sz="2000" dirty="0" err="1"/>
              <a:t>показання</a:t>
            </a:r>
            <a:r>
              <a:rPr lang="ru-RU" sz="2000" dirty="0"/>
              <a:t>; </a:t>
            </a:r>
          </a:p>
          <a:p>
            <a:pPr marL="342900" indent="-342900" algn="just">
              <a:buAutoNum type="arabicParenR"/>
            </a:pPr>
            <a:r>
              <a:rPr lang="ru-RU" sz="2000" dirty="0" err="1"/>
              <a:t>встановлення</a:t>
            </a:r>
            <a:r>
              <a:rPr lang="ru-RU" sz="2000" dirty="0"/>
              <a:t> того,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перебувала</a:t>
            </a:r>
            <a:r>
              <a:rPr lang="ru-RU" sz="2000" dirty="0"/>
              <a:t> </a:t>
            </a:r>
            <a:r>
              <a:rPr lang="ru-RU" sz="2000" dirty="0" err="1"/>
              <a:t>підекспертна</a:t>
            </a:r>
            <a:r>
              <a:rPr lang="ru-RU" sz="2000" dirty="0"/>
              <a:t> особа у момент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 в </a:t>
            </a:r>
            <a:r>
              <a:rPr lang="ru-RU" sz="2000" dirty="0" err="1"/>
              <a:t>стані</a:t>
            </a:r>
            <a:r>
              <a:rPr lang="ru-RU" sz="2000" dirty="0"/>
              <a:t> </a:t>
            </a:r>
            <a:r>
              <a:rPr lang="ru-RU" sz="2000" dirty="0" err="1"/>
              <a:t>фізіологічного</a:t>
            </a:r>
            <a:r>
              <a:rPr lang="ru-RU" sz="2000" dirty="0"/>
              <a:t> </a:t>
            </a:r>
            <a:r>
              <a:rPr lang="ru-RU" sz="2000" dirty="0" err="1"/>
              <a:t>афекту</a:t>
            </a:r>
            <a:r>
              <a:rPr lang="ru-RU" sz="2000" dirty="0"/>
              <a:t>; </a:t>
            </a:r>
          </a:p>
          <a:p>
            <a:pPr marL="342900" indent="-342900" algn="just">
              <a:buAutoNum type="arabicParenR"/>
            </a:pPr>
            <a:r>
              <a:rPr lang="ru-RU" sz="2000" dirty="0" err="1"/>
              <a:t>встановлення</a:t>
            </a:r>
            <a:r>
              <a:rPr lang="ru-RU" sz="2000" dirty="0"/>
              <a:t> того,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перебувала</a:t>
            </a:r>
            <a:r>
              <a:rPr lang="ru-RU" sz="2000" dirty="0"/>
              <a:t> </a:t>
            </a:r>
            <a:r>
              <a:rPr lang="ru-RU" sz="2000" dirty="0" err="1"/>
              <a:t>підекспертна</a:t>
            </a:r>
            <a:r>
              <a:rPr lang="ru-RU" sz="2000" dirty="0"/>
              <a:t> особа у </a:t>
            </a:r>
            <a:r>
              <a:rPr lang="ru-RU" sz="2000" dirty="0" err="1"/>
              <a:t>період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передував </a:t>
            </a:r>
            <a:r>
              <a:rPr lang="ru-RU" sz="2000" dirty="0" err="1"/>
              <a:t>учиненню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в момент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, в </a:t>
            </a:r>
            <a:r>
              <a:rPr lang="ru-RU" sz="2000" dirty="0" err="1"/>
              <a:t>емоційному</a:t>
            </a:r>
            <a:r>
              <a:rPr lang="ru-RU" sz="2000" dirty="0"/>
              <a:t> </a:t>
            </a:r>
            <a:r>
              <a:rPr lang="ru-RU" sz="2000" dirty="0" err="1"/>
              <a:t>стані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істотно</a:t>
            </a:r>
            <a:r>
              <a:rPr lang="ru-RU" sz="2000" dirty="0"/>
              <a:t> </a:t>
            </a:r>
            <a:r>
              <a:rPr lang="ru-RU" sz="2000" dirty="0" err="1"/>
              <a:t>впливав</a:t>
            </a:r>
            <a:r>
              <a:rPr lang="ru-RU" sz="2000" dirty="0"/>
              <a:t> на </a:t>
            </a:r>
            <a:r>
              <a:rPr lang="ru-RU" sz="2000" dirty="0" err="1"/>
              <a:t>здатність</a:t>
            </a:r>
            <a:r>
              <a:rPr lang="ru-RU" sz="2000" dirty="0"/>
              <a:t> правильно </a:t>
            </a:r>
            <a:r>
              <a:rPr lang="ru-RU" sz="2000" dirty="0" err="1"/>
              <a:t>усвідомлювати</a:t>
            </a:r>
            <a:r>
              <a:rPr lang="ru-RU" sz="2000" dirty="0"/>
              <a:t> </a:t>
            </a:r>
            <a:r>
              <a:rPr lang="ru-RU" sz="2000" dirty="0" err="1"/>
              <a:t>явища</a:t>
            </a:r>
            <a:r>
              <a:rPr lang="ru-RU" sz="2000" dirty="0"/>
              <a:t> </a:t>
            </a:r>
            <a:r>
              <a:rPr lang="ru-RU" sz="2000" dirty="0" err="1"/>
              <a:t>дійсності</a:t>
            </a:r>
            <a:r>
              <a:rPr lang="ru-RU" sz="2000" dirty="0"/>
              <a:t>, </a:t>
            </a:r>
            <a:r>
              <a:rPr lang="ru-RU" sz="2000" dirty="0" err="1"/>
              <a:t>зміст</a:t>
            </a:r>
            <a:r>
              <a:rPr lang="ru-RU" sz="2000" dirty="0"/>
              <a:t> </a:t>
            </a:r>
            <a:r>
              <a:rPr lang="ru-RU" sz="2000" dirty="0" err="1"/>
              <a:t>конкретної</a:t>
            </a:r>
            <a:r>
              <a:rPr lang="ru-RU" sz="2000" dirty="0"/>
              <a:t> </a:t>
            </a:r>
            <a:r>
              <a:rPr lang="ru-RU" sz="2000" dirty="0" err="1"/>
              <a:t>ситуації</a:t>
            </a:r>
            <a:r>
              <a:rPr lang="ru-RU" sz="2000" dirty="0"/>
              <a:t> (</a:t>
            </a:r>
            <a:r>
              <a:rPr lang="ru-RU" sz="2000" dirty="0" err="1"/>
              <a:t>емоційні</a:t>
            </a:r>
            <a:r>
              <a:rPr lang="ru-RU" sz="2000" dirty="0"/>
              <a:t> </a:t>
            </a:r>
            <a:r>
              <a:rPr lang="ru-RU" sz="2000" dirty="0" err="1"/>
              <a:t>стани</a:t>
            </a:r>
            <a:r>
              <a:rPr lang="ru-RU" sz="2000" dirty="0"/>
              <a:t> типу великого </a:t>
            </a:r>
            <a:r>
              <a:rPr lang="ru-RU" sz="2000" dirty="0" err="1"/>
              <a:t>нервово-психічного</a:t>
            </a:r>
            <a:r>
              <a:rPr lang="ru-RU" sz="2000" dirty="0"/>
              <a:t> </a:t>
            </a:r>
            <a:r>
              <a:rPr lang="ru-RU" sz="2000" dirty="0" err="1"/>
              <a:t>напруження</a:t>
            </a:r>
            <a:r>
              <a:rPr lang="ru-RU" sz="2000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здатності</a:t>
            </a:r>
            <a:r>
              <a:rPr lang="ru-RU" sz="2000" dirty="0"/>
              <a:t> </a:t>
            </a:r>
            <a:r>
              <a:rPr lang="ru-RU" sz="2000" dirty="0" err="1"/>
              <a:t>підекспертної</a:t>
            </a:r>
            <a:r>
              <a:rPr lang="ru-RU" sz="2000" dirty="0"/>
              <a:t> особи </a:t>
            </a:r>
            <a:r>
              <a:rPr lang="ru-RU" sz="2000" dirty="0" err="1"/>
              <a:t>розуміти</a:t>
            </a:r>
            <a:r>
              <a:rPr lang="ru-RU" sz="2000" dirty="0"/>
              <a:t> характер і </a:t>
            </a:r>
            <a:r>
              <a:rPr lang="ru-RU" sz="2000" dirty="0" err="1"/>
              <a:t>значення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застосовано</a:t>
            </a:r>
            <a:r>
              <a:rPr lang="ru-RU" sz="2000" dirty="0"/>
              <a:t> до </a:t>
            </a:r>
            <a:r>
              <a:rPr lang="ru-RU" sz="2000" dirty="0" err="1"/>
              <a:t>неї</a:t>
            </a:r>
            <a:r>
              <a:rPr lang="ru-RU" sz="2000" dirty="0"/>
              <a:t>, і </a:t>
            </a:r>
            <a:r>
              <a:rPr lang="ru-RU" sz="2000" dirty="0" err="1"/>
              <a:t>чинити</a:t>
            </a:r>
            <a:r>
              <a:rPr lang="ru-RU" sz="2000" dirty="0"/>
              <a:t> </a:t>
            </a:r>
            <a:r>
              <a:rPr lang="ru-RU" sz="2000" dirty="0" err="1"/>
              <a:t>опір</a:t>
            </a:r>
            <a:r>
              <a:rPr lang="ru-RU" sz="2000" dirty="0"/>
              <a:t>;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01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506362" y="905269"/>
            <a:ext cx="833283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</a:rPr>
              <a:t>6) </a:t>
            </a:r>
            <a:r>
              <a:rPr lang="ru-RU" sz="2000" dirty="0" err="1">
                <a:solidFill>
                  <a:srgbClr val="000000"/>
                </a:solidFill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принципової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можливості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виникнення</a:t>
            </a:r>
            <a:r>
              <a:rPr lang="ru-RU" sz="2000" dirty="0">
                <a:solidFill>
                  <a:srgbClr val="000000"/>
                </a:solidFill>
              </a:rPr>
              <a:t> у </a:t>
            </a:r>
            <a:r>
              <a:rPr lang="ru-RU" sz="2000" dirty="0" err="1">
                <a:solidFill>
                  <a:srgbClr val="000000"/>
                </a:solidFill>
              </a:rPr>
              <a:t>суб’єкта</a:t>
            </a:r>
            <a:r>
              <a:rPr lang="ru-RU" sz="2000" dirty="0">
                <a:solidFill>
                  <a:srgbClr val="000000"/>
                </a:solidFill>
              </a:rPr>
              <a:t> в </a:t>
            </a:r>
            <a:r>
              <a:rPr lang="ru-RU" sz="2000" dirty="0" err="1">
                <a:solidFill>
                  <a:srgbClr val="000000"/>
                </a:solidFill>
              </a:rPr>
              <a:t>конкретній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ситуації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психічних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станів</a:t>
            </a:r>
            <a:r>
              <a:rPr lang="ru-RU" sz="2000" dirty="0">
                <a:solidFill>
                  <a:srgbClr val="000000"/>
                </a:solidFill>
              </a:rPr>
              <a:t>, </a:t>
            </a:r>
            <a:r>
              <a:rPr lang="ru-RU" sz="2000" dirty="0" err="1">
                <a:solidFill>
                  <a:srgbClr val="000000"/>
                </a:solidFill>
              </a:rPr>
              <a:t>які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роблять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неможливим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або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істотно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ускладнюють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професійних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функцій</a:t>
            </a:r>
            <a:r>
              <a:rPr lang="ru-RU" sz="2000" dirty="0">
                <a:solidFill>
                  <a:srgbClr val="000000"/>
                </a:solidFill>
              </a:rPr>
              <a:t>;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</a:rPr>
              <a:t>7) </a:t>
            </a:r>
            <a:r>
              <a:rPr lang="ru-RU" sz="2000" dirty="0" err="1">
                <a:solidFill>
                  <a:srgbClr val="000000"/>
                </a:solidFill>
              </a:rPr>
              <a:t>встановлення</a:t>
            </a:r>
            <a:r>
              <a:rPr lang="ru-RU" sz="2000" dirty="0">
                <a:solidFill>
                  <a:srgbClr val="000000"/>
                </a:solidFill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</a:rPr>
              <a:t>чи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перебував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померлий</a:t>
            </a:r>
            <a:r>
              <a:rPr lang="ru-RU" sz="2000" dirty="0">
                <a:solidFill>
                  <a:srgbClr val="000000"/>
                </a:solidFill>
              </a:rPr>
              <a:t> у </a:t>
            </a:r>
            <a:r>
              <a:rPr lang="ru-RU" sz="2000" dirty="0" err="1">
                <a:solidFill>
                  <a:srgbClr val="000000"/>
                </a:solidFill>
              </a:rPr>
              <a:t>період</a:t>
            </a:r>
            <a:r>
              <a:rPr lang="ru-RU" sz="2000" dirty="0">
                <a:solidFill>
                  <a:srgbClr val="000000"/>
                </a:solidFill>
              </a:rPr>
              <a:t>, </a:t>
            </a:r>
            <a:r>
              <a:rPr lang="ru-RU" sz="2000" dirty="0" err="1">
                <a:solidFill>
                  <a:srgbClr val="000000"/>
                </a:solidFill>
              </a:rPr>
              <a:t>який</a:t>
            </a:r>
            <a:r>
              <a:rPr lang="ru-RU" sz="2000" dirty="0">
                <a:solidFill>
                  <a:srgbClr val="000000"/>
                </a:solidFill>
              </a:rPr>
              <a:t> передував </a:t>
            </a:r>
            <a:r>
              <a:rPr lang="ru-RU" sz="2000" dirty="0" err="1">
                <a:solidFill>
                  <a:srgbClr val="000000"/>
                </a:solidFill>
              </a:rPr>
              <a:t>смерті</a:t>
            </a:r>
            <a:r>
              <a:rPr lang="ru-RU" sz="2000" dirty="0">
                <a:solidFill>
                  <a:srgbClr val="000000"/>
                </a:solidFill>
              </a:rPr>
              <a:t>, у </a:t>
            </a:r>
            <a:r>
              <a:rPr lang="ru-RU" sz="2000" dirty="0" err="1">
                <a:solidFill>
                  <a:srgbClr val="000000"/>
                </a:solidFill>
              </a:rPr>
              <a:t>психічному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стані</a:t>
            </a:r>
            <a:r>
              <a:rPr lang="ru-RU" sz="2000" dirty="0">
                <a:solidFill>
                  <a:srgbClr val="000000"/>
                </a:solidFill>
              </a:rPr>
              <a:t>, </a:t>
            </a:r>
            <a:r>
              <a:rPr lang="ru-RU" sz="2000" dirty="0" err="1">
                <a:solidFill>
                  <a:srgbClr val="000000"/>
                </a:solidFill>
              </a:rPr>
              <a:t>що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схилив</a:t>
            </a:r>
            <a:r>
              <a:rPr lang="ru-RU" sz="2000" dirty="0">
                <a:solidFill>
                  <a:srgbClr val="000000"/>
                </a:solidFill>
              </a:rPr>
              <a:t> до </a:t>
            </a:r>
            <a:r>
              <a:rPr lang="ru-RU" sz="2000" dirty="0" err="1">
                <a:solidFill>
                  <a:srgbClr val="000000"/>
                </a:solidFill>
              </a:rPr>
              <a:t>самогубства</a:t>
            </a:r>
            <a:r>
              <a:rPr lang="ru-RU" sz="2000" dirty="0">
                <a:solidFill>
                  <a:srgbClr val="000000"/>
                </a:solidFill>
              </a:rPr>
              <a:t>, і </a:t>
            </a:r>
            <a:r>
              <a:rPr lang="ru-RU" sz="2000" dirty="0" err="1">
                <a:solidFill>
                  <a:srgbClr val="000000"/>
                </a:solidFill>
              </a:rPr>
              <a:t>якщо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перебував</a:t>
            </a:r>
            <a:r>
              <a:rPr lang="ru-RU" sz="2000" dirty="0">
                <a:solidFill>
                  <a:srgbClr val="000000"/>
                </a:solidFill>
              </a:rPr>
              <a:t> у </a:t>
            </a:r>
            <a:r>
              <a:rPr lang="ru-RU" sz="2000" dirty="0" err="1">
                <a:solidFill>
                  <a:srgbClr val="000000"/>
                </a:solidFill>
              </a:rPr>
              <a:t>цьому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стані</a:t>
            </a:r>
            <a:r>
              <a:rPr lang="ru-RU" sz="2000" dirty="0">
                <a:solidFill>
                  <a:srgbClr val="000000"/>
                </a:solidFill>
              </a:rPr>
              <a:t>, </a:t>
            </a:r>
            <a:r>
              <a:rPr lang="ru-RU" sz="2000" dirty="0" err="1">
                <a:solidFill>
                  <a:srgbClr val="000000"/>
                </a:solidFill>
              </a:rPr>
              <a:t>чим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він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міг</a:t>
            </a:r>
            <a:r>
              <a:rPr lang="ru-RU" sz="2000" dirty="0">
                <a:solidFill>
                  <a:srgbClr val="000000"/>
                </a:solidFill>
              </a:rPr>
              <a:t> бути </a:t>
            </a:r>
            <a:r>
              <a:rPr lang="ru-RU" sz="2000" dirty="0" err="1">
                <a:solidFill>
                  <a:srgbClr val="000000"/>
                </a:solidFill>
              </a:rPr>
              <a:t>викликаний</a:t>
            </a:r>
            <a:r>
              <a:rPr lang="ru-RU" sz="20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ru-RU" sz="2000" dirty="0"/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</a:endParaRPr>
          </a:p>
          <a:p>
            <a:pPr algn="just"/>
            <a:r>
              <a:rPr lang="ru-RU" sz="2000" b="1" dirty="0">
                <a:solidFill>
                  <a:srgbClr val="FF0000"/>
                </a:solidFill>
              </a:rPr>
              <a:t>Не </a:t>
            </a:r>
            <a:r>
              <a:rPr lang="ru-RU" sz="2000" b="1" dirty="0" err="1">
                <a:solidFill>
                  <a:srgbClr val="FF0000"/>
                </a:solidFill>
              </a:rPr>
              <a:t>належить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000000"/>
                </a:solidFill>
              </a:rPr>
              <a:t>д</a:t>
            </a:r>
            <a:r>
              <a:rPr lang="ru-RU" sz="2000" b="1" i="0" dirty="0">
                <a:solidFill>
                  <a:srgbClr val="000000"/>
                </a:solidFill>
                <a:effectLst/>
              </a:rPr>
              <a:t>о </a:t>
            </a:r>
            <a:r>
              <a:rPr lang="ru-RU" sz="2000" b="1" i="0" dirty="0" err="1">
                <a:solidFill>
                  <a:srgbClr val="000000"/>
                </a:solidFill>
                <a:effectLst/>
              </a:rPr>
              <a:t>компетенції</a:t>
            </a:r>
            <a:r>
              <a:rPr lang="ru-RU" sz="2000" b="1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</a:rPr>
              <a:t>судово-психологічної</a:t>
            </a:r>
            <a:r>
              <a:rPr lang="ru-RU" sz="2000" b="1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</a:rPr>
              <a:t>експертизи</a:t>
            </a:r>
            <a:r>
              <a:rPr lang="ru-RU" sz="2000" b="1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 err="1">
                <a:solidFill>
                  <a:srgbClr val="000000"/>
                </a:solidFill>
                <a:effectLst/>
              </a:rPr>
              <a:t>осудність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/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неосудність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підекспертної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особи;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 err="1">
                <a:solidFill>
                  <a:srgbClr val="000000"/>
                </a:solidFill>
                <a:effectLst/>
              </a:rPr>
              <a:t>оцінка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юридичних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ознак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суб'єктивної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сторони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злочину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 err="1">
                <a:solidFill>
                  <a:srgbClr val="000000"/>
                </a:solidFill>
                <a:effectLst/>
              </a:rPr>
              <a:t>юридична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кваліфікація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>
                <a:solidFill>
                  <a:srgbClr val="000000"/>
                </a:solidFill>
                <a:effectLst/>
              </a:rPr>
              <a:t>моральна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оцінка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особистості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та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підекспертної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поведінки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 err="1">
                <a:solidFill>
                  <a:srgbClr val="000000"/>
                </a:solidFill>
                <a:effectLst/>
              </a:rPr>
              <a:t>достовірність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показань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допитуваних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осіб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0" i="0" dirty="0" err="1">
                <a:solidFill>
                  <a:srgbClr val="000000"/>
                </a:solidFill>
                <a:effectLst/>
              </a:rPr>
              <a:t>вирішення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питань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медичної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</a:rPr>
              <a:t>діагностики</a:t>
            </a:r>
            <a:r>
              <a:rPr lang="ru-RU" sz="2000" b="0" i="0" dirty="0">
                <a:solidFill>
                  <a:srgbClr val="000000"/>
                </a:solidFill>
                <a:effectLst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3059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70719" y="698790"/>
            <a:ext cx="820256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chemeClr val="accent1"/>
                </a:solidFill>
              </a:rPr>
              <a:t>Методи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</a:rPr>
              <a:t>судово-психологічної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</a:rPr>
              <a:t>експертизи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ctr"/>
            <a:endParaRPr lang="ru-RU" sz="2000" b="1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 err="1"/>
              <a:t>Вивчення</a:t>
            </a:r>
            <a:r>
              <a:rPr lang="ru-RU" sz="2000" b="1" i="1" dirty="0"/>
              <a:t> </a:t>
            </a:r>
            <a:r>
              <a:rPr lang="ru-RU" sz="2000" b="1" i="1" dirty="0" err="1"/>
              <a:t>матеріалів</a:t>
            </a:r>
            <a:r>
              <a:rPr lang="ru-RU" sz="2000" b="1" i="1" dirty="0"/>
              <a:t> </a:t>
            </a:r>
            <a:r>
              <a:rPr lang="ru-RU" sz="2000" b="1" i="1" dirty="0" err="1"/>
              <a:t>кримінальної</a:t>
            </a:r>
            <a:r>
              <a:rPr lang="ru-RU" sz="2000" b="1" i="1" dirty="0"/>
              <a:t> </a:t>
            </a:r>
            <a:r>
              <a:rPr lang="ru-RU" sz="2000" b="1" i="1" dirty="0" err="1"/>
              <a:t>справи</a:t>
            </a:r>
            <a:r>
              <a:rPr lang="ru-RU" sz="2000" b="1" i="1" dirty="0"/>
              <a:t> </a:t>
            </a:r>
            <a:r>
              <a:rPr lang="ru-RU" sz="2000" dirty="0"/>
              <a:t>яке становить основу для ретроспективного </a:t>
            </a:r>
            <a:r>
              <a:rPr lang="ru-RU" sz="2000" dirty="0" err="1"/>
              <a:t>психологічного</a:t>
            </a:r>
            <a:r>
              <a:rPr lang="ru-RU" sz="2000" dirty="0"/>
              <a:t> </a:t>
            </a:r>
            <a:r>
              <a:rPr lang="ru-RU" sz="2000" dirty="0" err="1"/>
              <a:t>аналізу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учасників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 err="1"/>
              <a:t>Біографічного</a:t>
            </a:r>
            <a:r>
              <a:rPr lang="ru-RU" sz="2000" b="1" i="1" dirty="0"/>
              <a:t> метод </a:t>
            </a:r>
            <a:r>
              <a:rPr lang="ru-RU" sz="2000" dirty="0"/>
              <a:t>(</a:t>
            </a:r>
            <a:r>
              <a:rPr lang="ru-RU" sz="2000" dirty="0" err="1"/>
              <a:t>дані</a:t>
            </a:r>
            <a:r>
              <a:rPr lang="ru-RU" sz="2000" dirty="0"/>
              <a:t> про </a:t>
            </a:r>
            <a:r>
              <a:rPr lang="ru-RU" sz="2000" dirty="0" err="1"/>
              <a:t>батьків</a:t>
            </a:r>
            <a:r>
              <a:rPr lang="ru-RU" sz="2000" dirty="0"/>
              <a:t> </a:t>
            </a:r>
            <a:r>
              <a:rPr lang="ru-RU" sz="2000" dirty="0" err="1"/>
              <a:t>підекспертного</a:t>
            </a:r>
            <a:r>
              <a:rPr lang="ru-RU" sz="2000" dirty="0"/>
              <a:t>,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стосунки</a:t>
            </a:r>
            <a:r>
              <a:rPr lang="ru-RU" sz="2000" dirty="0"/>
              <a:t> у </a:t>
            </a:r>
            <a:r>
              <a:rPr lang="ru-RU" sz="2000" dirty="0" err="1"/>
              <a:t>сімейному</a:t>
            </a:r>
            <a:r>
              <a:rPr lang="ru-RU" sz="2000" dirty="0"/>
              <a:t> </a:t>
            </a:r>
            <a:r>
              <a:rPr lang="ru-RU" sz="2000" dirty="0" err="1"/>
              <a:t>колі</a:t>
            </a:r>
            <a:r>
              <a:rPr lang="ru-RU" sz="2000" dirty="0"/>
              <a:t> (з батьками, </a:t>
            </a:r>
            <a:r>
              <a:rPr lang="ru-RU" sz="2000" dirty="0" err="1"/>
              <a:t>братами</a:t>
            </a:r>
            <a:r>
              <a:rPr lang="ru-RU" sz="2000" dirty="0"/>
              <a:t>, сестрами), </a:t>
            </a:r>
            <a:r>
              <a:rPr lang="ru-RU" sz="2000" dirty="0" err="1"/>
              <a:t>найважливіші</a:t>
            </a:r>
            <a:r>
              <a:rPr lang="ru-RU" sz="2000" dirty="0"/>
              <a:t> </a:t>
            </a:r>
            <a:r>
              <a:rPr lang="ru-RU" sz="2000" dirty="0" err="1"/>
              <a:t>етапи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(характеристика </a:t>
            </a:r>
            <a:r>
              <a:rPr lang="ru-RU" sz="2000" dirty="0" err="1"/>
              <a:t>дошкільного</a:t>
            </a:r>
            <a:r>
              <a:rPr lang="ru-RU" sz="2000" dirty="0"/>
              <a:t>, </a:t>
            </a:r>
            <a:r>
              <a:rPr lang="ru-RU" sz="2000" dirty="0" err="1"/>
              <a:t>шкільного</a:t>
            </a:r>
            <a:r>
              <a:rPr lang="ru-RU" sz="2000" dirty="0"/>
              <a:t> </a:t>
            </a:r>
            <a:r>
              <a:rPr lang="ru-RU" sz="2000" dirty="0" err="1"/>
              <a:t>періодів</a:t>
            </a:r>
            <a:r>
              <a:rPr lang="ru-RU" sz="2000" dirty="0"/>
              <a:t> і </a:t>
            </a:r>
            <a:r>
              <a:rPr lang="ru-RU" sz="2000" dirty="0" err="1"/>
              <a:t>дорослості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/>
              <a:t>Метод </a:t>
            </a:r>
            <a:r>
              <a:rPr lang="ru-RU" sz="2000" b="1" i="1" dirty="0" err="1"/>
              <a:t>незалежних</a:t>
            </a:r>
            <a:r>
              <a:rPr lang="ru-RU" sz="2000" b="1" i="1" dirty="0"/>
              <a:t> характеристик </a:t>
            </a:r>
            <a:r>
              <a:rPr lang="ru-RU" sz="2000" dirty="0"/>
              <a:t>(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об’єктивного</a:t>
            </a:r>
            <a:r>
              <a:rPr lang="ru-RU" sz="2000" dirty="0"/>
              <a:t> </a:t>
            </a:r>
            <a:r>
              <a:rPr lang="ru-RU" sz="2000" dirty="0" err="1"/>
              <a:t>уявлення</a:t>
            </a:r>
            <a:r>
              <a:rPr lang="ru-RU" sz="2000" dirty="0"/>
              <a:t> про </a:t>
            </a:r>
            <a:r>
              <a:rPr lang="ru-RU" sz="2000" dirty="0" err="1"/>
              <a:t>психологічні</a:t>
            </a:r>
            <a:r>
              <a:rPr lang="ru-RU" sz="2000" dirty="0"/>
              <a:t> </a:t>
            </a:r>
            <a:r>
              <a:rPr lang="ru-RU" sz="2000" dirty="0" err="1"/>
              <a:t>особливості</a:t>
            </a:r>
            <a:r>
              <a:rPr lang="ru-RU" sz="2000" dirty="0"/>
              <a:t> особи, яку </a:t>
            </a:r>
            <a:r>
              <a:rPr lang="ru-RU" sz="2000" dirty="0" err="1"/>
              <a:t>випробовують</a:t>
            </a:r>
            <a:r>
              <a:rPr lang="ru-RU" sz="2000" dirty="0"/>
              <a:t>: характеристики з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навчання</a:t>
            </a:r>
            <a:r>
              <a:rPr lang="ru-RU" sz="2000" dirty="0"/>
              <a:t>; </a:t>
            </a:r>
            <a:r>
              <a:rPr lang="ru-RU" sz="2000" dirty="0" err="1"/>
              <a:t>відомості</a:t>
            </a:r>
            <a:r>
              <a:rPr lang="ru-RU" sz="2000" dirty="0"/>
              <a:t> про </a:t>
            </a:r>
            <a:r>
              <a:rPr lang="ru-RU" sz="2000" dirty="0" err="1"/>
              <a:t>підекспертного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містяться</a:t>
            </a:r>
            <a:r>
              <a:rPr lang="ru-RU" sz="2000" dirty="0"/>
              <a:t> у протоколах </a:t>
            </a:r>
            <a:r>
              <a:rPr lang="ru-RU" sz="2000" dirty="0" err="1"/>
              <a:t>допиту</a:t>
            </a:r>
            <a:r>
              <a:rPr lang="ru-RU" sz="2000" dirty="0"/>
              <a:t> </a:t>
            </a:r>
            <a:r>
              <a:rPr lang="ru-RU" sz="2000" dirty="0" err="1"/>
              <a:t>батьків</a:t>
            </a:r>
            <a:r>
              <a:rPr lang="ru-RU" sz="2000" dirty="0"/>
              <a:t>, </a:t>
            </a:r>
            <a:r>
              <a:rPr lang="ru-RU" sz="2000" dirty="0" err="1"/>
              <a:t>друзів</a:t>
            </a:r>
            <a:r>
              <a:rPr lang="ru-RU" sz="2000" dirty="0"/>
              <a:t>, </a:t>
            </a:r>
            <a:r>
              <a:rPr lang="ru-RU" sz="2000" dirty="0" err="1"/>
              <a:t>знайомих</a:t>
            </a:r>
            <a:r>
              <a:rPr lang="ru-RU" sz="2000" dirty="0"/>
              <a:t>, </a:t>
            </a:r>
            <a:r>
              <a:rPr lang="ru-RU" sz="2000" dirty="0" err="1"/>
              <a:t>колег</a:t>
            </a:r>
            <a:r>
              <a:rPr lang="ru-RU" sz="2000" dirty="0"/>
              <a:t> по </a:t>
            </a:r>
            <a:r>
              <a:rPr lang="ru-RU" sz="2000" dirty="0" err="1"/>
              <a:t>роботі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/>
              <a:t>.).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/>
              <a:t>Метод</a:t>
            </a:r>
            <a:r>
              <a:rPr lang="ru-RU" sz="2000" dirty="0"/>
              <a:t> </a:t>
            </a:r>
            <a:r>
              <a:rPr lang="ru-RU" sz="2000" b="1" i="1" dirty="0" err="1"/>
              <a:t>бесіди</a:t>
            </a:r>
            <a:r>
              <a:rPr lang="ru-RU" sz="2000" dirty="0"/>
              <a:t> (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психологічного</a:t>
            </a:r>
            <a:r>
              <a:rPr lang="ru-RU" sz="2000" dirty="0"/>
              <a:t> контакту з </a:t>
            </a:r>
            <a:r>
              <a:rPr lang="ru-RU" sz="2000" dirty="0" err="1"/>
              <a:t>випробовуваним</a:t>
            </a:r>
            <a:r>
              <a:rPr lang="ru-RU" sz="2000" dirty="0"/>
              <a:t>, </a:t>
            </a:r>
            <a:r>
              <a:rPr lang="ru-RU" sz="2000" dirty="0" err="1"/>
              <a:t>перілік</a:t>
            </a:r>
            <a:r>
              <a:rPr lang="ru-RU" sz="2000" dirty="0"/>
              <a:t> </a:t>
            </a:r>
            <a:r>
              <a:rPr lang="ru-RU" sz="2000" dirty="0" err="1"/>
              <a:t>запитань</a:t>
            </a:r>
            <a:r>
              <a:rPr lang="ru-RU" sz="2000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/>
              <a:t>Метод </a:t>
            </a:r>
            <a:r>
              <a:rPr lang="ru-RU" sz="2000" b="1" i="1" dirty="0" err="1"/>
              <a:t>спостереження</a:t>
            </a:r>
            <a:endParaRPr lang="ru-RU" sz="2000" b="1" i="1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1" i="1" dirty="0" err="1"/>
              <a:t>Психодіагностичне</a:t>
            </a:r>
            <a:r>
              <a:rPr lang="ru-RU" sz="2000" b="1" i="1" dirty="0"/>
              <a:t> </a:t>
            </a:r>
            <a:r>
              <a:rPr lang="ru-RU" sz="2000" b="1" i="1" dirty="0" err="1"/>
              <a:t>обстеження</a:t>
            </a:r>
            <a:endParaRPr lang="ru-RU" sz="2000" b="1" i="1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23827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70718" y="289679"/>
            <a:ext cx="8319321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Процес</a:t>
            </a:r>
            <a:r>
              <a:rPr lang="ru-RU" sz="2000" b="1" dirty="0"/>
              <a:t> </a:t>
            </a:r>
            <a:r>
              <a:rPr lang="ru-RU" sz="2000" b="1" dirty="0" err="1"/>
              <a:t>призначення</a:t>
            </a:r>
            <a:r>
              <a:rPr lang="ru-RU" sz="2000" b="1" dirty="0"/>
              <a:t> </a:t>
            </a:r>
            <a:r>
              <a:rPr lang="ru-RU" sz="2000" b="1" dirty="0" err="1"/>
              <a:t>судової</a:t>
            </a:r>
            <a:r>
              <a:rPr lang="ru-RU" sz="2000" b="1" dirty="0"/>
              <a:t> </a:t>
            </a:r>
            <a:r>
              <a:rPr lang="ru-RU" sz="2000" b="1" dirty="0" err="1"/>
              <a:t>експертизи</a:t>
            </a:r>
            <a:r>
              <a:rPr lang="ru-RU" sz="2000" b="1" dirty="0"/>
              <a:t> </a:t>
            </a:r>
            <a:r>
              <a:rPr lang="ru-RU" sz="2000" b="1" dirty="0" err="1"/>
              <a:t>містить</a:t>
            </a:r>
            <a:r>
              <a:rPr lang="ru-RU" sz="2000" b="1" dirty="0"/>
              <a:t> </a:t>
            </a:r>
            <a:r>
              <a:rPr lang="ru-RU" sz="2000" b="1" dirty="0" err="1"/>
              <a:t>основні</a:t>
            </a:r>
            <a:r>
              <a:rPr lang="ru-RU" sz="2000" b="1" dirty="0"/>
              <a:t> </a:t>
            </a:r>
            <a:r>
              <a:rPr lang="ru-RU" sz="2000" b="1" dirty="0" err="1"/>
              <a:t>елементи</a:t>
            </a:r>
            <a:r>
              <a:rPr lang="ru-RU" sz="2000" b="1" dirty="0"/>
              <a:t>:</a:t>
            </a:r>
          </a:p>
          <a:p>
            <a:pPr algn="ctr"/>
            <a:r>
              <a:rPr lang="ru-RU" sz="2000" dirty="0"/>
              <a:t> </a:t>
            </a:r>
          </a:p>
          <a:p>
            <a:pPr algn="just"/>
            <a:r>
              <a:rPr lang="ru-RU" dirty="0"/>
              <a:t>1)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2) </a:t>
            </a:r>
            <a:r>
              <a:rPr lang="ru-RU" dirty="0" err="1"/>
              <a:t>обрання</a:t>
            </a:r>
            <a:r>
              <a:rPr lang="ru-RU" dirty="0"/>
              <a:t> моменту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3) </a:t>
            </a:r>
            <a:r>
              <a:rPr lang="ru-RU" dirty="0" err="1"/>
              <a:t>визначення</a:t>
            </a:r>
            <a:r>
              <a:rPr lang="ru-RU" dirty="0"/>
              <a:t> предмета </a:t>
            </a:r>
            <a:r>
              <a:rPr lang="ru-RU" dirty="0" err="1"/>
              <a:t>судової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4)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запитань</a:t>
            </a:r>
            <a:r>
              <a:rPr lang="ru-RU" dirty="0"/>
              <a:t> </a:t>
            </a:r>
            <a:r>
              <a:rPr lang="ru-RU" dirty="0" err="1"/>
              <a:t>експерту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5) </a:t>
            </a:r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установи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експерта</a:t>
            </a:r>
            <a:r>
              <a:rPr lang="ru-RU" dirty="0"/>
              <a:t>. </a:t>
            </a:r>
          </a:p>
          <a:p>
            <a:pPr algn="just"/>
            <a:endParaRPr lang="ru-RU" sz="2000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913A97-5E6F-3BA5-BF5D-43F98DEF7181}"/>
              </a:ext>
            </a:extLst>
          </p:cNvPr>
          <p:cNvSpPr txBox="1"/>
          <p:nvPr/>
        </p:nvSpPr>
        <p:spPr>
          <a:xfrm>
            <a:off x="470718" y="2863264"/>
            <a:ext cx="8319320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err="1"/>
              <a:t>Висновок</a:t>
            </a:r>
            <a:r>
              <a:rPr lang="ru-RU" b="1" dirty="0"/>
              <a:t> </a:t>
            </a:r>
            <a:r>
              <a:rPr lang="ru-RU" b="1" dirty="0" err="1"/>
              <a:t>експерта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докладний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експертом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та </a:t>
            </a:r>
            <a:r>
              <a:rPr lang="ru-RU" dirty="0" err="1"/>
              <a:t>зроблені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результатами </a:t>
            </a:r>
            <a:r>
              <a:rPr lang="ru-RU" dirty="0" err="1"/>
              <a:t>висновки</a:t>
            </a:r>
            <a:r>
              <a:rPr lang="ru-RU" dirty="0"/>
              <a:t>, </a:t>
            </a:r>
            <a:r>
              <a:rPr lang="ru-RU" dirty="0" err="1"/>
              <a:t>обґрунтовані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запитання</a:t>
            </a:r>
            <a:r>
              <a:rPr lang="ru-RU" dirty="0"/>
              <a:t>, </a:t>
            </a:r>
            <a:r>
              <a:rPr lang="ru-RU" dirty="0" err="1"/>
              <a:t>поставлені</a:t>
            </a:r>
            <a:r>
              <a:rPr lang="ru-RU" dirty="0"/>
              <a:t> особою, яка залучила </a:t>
            </a:r>
            <a:r>
              <a:rPr lang="ru-RU" dirty="0" err="1"/>
              <a:t>експерта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 </a:t>
            </a:r>
            <a:r>
              <a:rPr lang="ru-RU" dirty="0" err="1"/>
              <a:t>слідчим</a:t>
            </a:r>
            <a:r>
              <a:rPr lang="ru-RU" dirty="0"/>
              <a:t>, </a:t>
            </a:r>
            <a:r>
              <a:rPr lang="ru-RU" dirty="0" err="1"/>
              <a:t>суддею</a:t>
            </a:r>
            <a:r>
              <a:rPr lang="ru-RU" dirty="0"/>
              <a:t> </a:t>
            </a:r>
            <a:r>
              <a:rPr lang="ru-RU" dirty="0" err="1"/>
              <a:t>чи</a:t>
            </a:r>
            <a:r>
              <a:rPr lang="ru-RU" dirty="0"/>
              <a:t> судом,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доручив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. </a:t>
            </a:r>
            <a:r>
              <a:rPr lang="ru-RU" dirty="0" err="1"/>
              <a:t>Експерт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і </a:t>
            </a:r>
            <a:r>
              <a:rPr lang="ru-RU" dirty="0" err="1"/>
              <a:t>несе</a:t>
            </a:r>
            <a:r>
              <a:rPr lang="ru-RU" dirty="0"/>
              <a:t> за </a:t>
            </a:r>
            <a:r>
              <a:rPr lang="ru-RU" dirty="0" err="1"/>
              <a:t>нього</a:t>
            </a:r>
            <a:r>
              <a:rPr lang="ru-RU" dirty="0"/>
              <a:t> особисту </a:t>
            </a:r>
            <a:r>
              <a:rPr lang="ru-RU" dirty="0" err="1"/>
              <a:t>відповідальність</a:t>
            </a:r>
            <a:r>
              <a:rPr lang="ru-RU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CF74AC-B7C4-9264-64D5-627F1CF7379C}"/>
              </a:ext>
            </a:extLst>
          </p:cNvPr>
          <p:cNvSpPr txBox="1"/>
          <p:nvPr/>
        </p:nvSpPr>
        <p:spPr>
          <a:xfrm>
            <a:off x="470718" y="4715703"/>
            <a:ext cx="83193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Експерт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i="1" dirty="0" err="1"/>
              <a:t>психічного</a:t>
            </a:r>
            <a:r>
              <a:rPr lang="ru-RU" i="1" dirty="0"/>
              <a:t> стану </a:t>
            </a:r>
            <a:r>
              <a:rPr lang="ru-RU" i="1" dirty="0" err="1"/>
              <a:t>підозрюваного</a:t>
            </a:r>
            <a:r>
              <a:rPr lang="ru-RU" i="1" dirty="0"/>
              <a:t>, </a:t>
            </a:r>
            <a:r>
              <a:rPr lang="ru-RU" i="1" dirty="0" err="1"/>
              <a:t>обвинуваченого</a:t>
            </a:r>
            <a:r>
              <a:rPr lang="ru-RU" dirty="0"/>
              <a:t>, </a:t>
            </a:r>
          </a:p>
          <a:p>
            <a:pPr algn="just"/>
            <a:r>
              <a:rPr lang="ru-RU" b="1" dirty="0"/>
              <a:t>не </a:t>
            </a:r>
            <a:r>
              <a:rPr lang="ru-RU" b="1" dirty="0" err="1"/>
              <a:t>має</a:t>
            </a:r>
            <a:r>
              <a:rPr lang="ru-RU" b="1" dirty="0"/>
              <a:t> права </a:t>
            </a:r>
            <a:r>
              <a:rPr lang="ru-RU" dirty="0" err="1"/>
              <a:t>стверджувати</a:t>
            </a:r>
            <a:r>
              <a:rPr lang="ru-RU" dirty="0"/>
              <a:t> у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мав </a:t>
            </a:r>
            <a:r>
              <a:rPr lang="ru-RU" dirty="0" err="1"/>
              <a:t>підозрюваний</a:t>
            </a:r>
            <a:r>
              <a:rPr lang="ru-RU" dirty="0"/>
              <a:t>, </a:t>
            </a:r>
            <a:r>
              <a:rPr lang="ru-RU" dirty="0" err="1"/>
              <a:t>обвинувачений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психічний</a:t>
            </a:r>
            <a:r>
              <a:rPr lang="ru-RU" dirty="0"/>
              <a:t> стан, </a:t>
            </a:r>
            <a:r>
              <a:rPr lang="ru-RU" dirty="0" err="1"/>
              <a:t>який</a:t>
            </a:r>
            <a:r>
              <a:rPr lang="ru-RU" dirty="0"/>
              <a:t> становить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виключає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4116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F200-CE9C-97BA-3F28-27AC5AE6B238}"/>
              </a:ext>
            </a:extLst>
          </p:cNvPr>
          <p:cNvSpPr txBox="1"/>
          <p:nvPr/>
        </p:nvSpPr>
        <p:spPr>
          <a:xfrm>
            <a:off x="417871" y="628233"/>
            <a:ext cx="8308258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C00000"/>
                </a:solidFill>
              </a:rPr>
              <a:t>Зміст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експертного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висновку</a:t>
            </a:r>
            <a:endParaRPr lang="ru-RU" sz="2400" b="1" dirty="0">
              <a:solidFill>
                <a:srgbClr val="C00000"/>
              </a:solidFill>
            </a:endParaRPr>
          </a:p>
          <a:p>
            <a:pPr algn="ctr"/>
            <a:endParaRPr lang="ru-RU" sz="2000" b="1" dirty="0"/>
          </a:p>
          <a:p>
            <a:pPr algn="ctr"/>
            <a:r>
              <a:rPr lang="ru-RU" sz="2000" b="1" dirty="0" err="1"/>
              <a:t>Висновок</a:t>
            </a:r>
            <a:r>
              <a:rPr lang="ru-RU" sz="2000" b="1" dirty="0"/>
              <a:t> </a:t>
            </a:r>
            <a:r>
              <a:rPr lang="ru-RU" sz="2000" b="1" dirty="0" err="1"/>
              <a:t>експерта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процесуальний</a:t>
            </a:r>
            <a:r>
              <a:rPr lang="ru-RU" sz="2000" dirty="0"/>
              <a:t> документ,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складається</a:t>
            </a:r>
            <a:r>
              <a:rPr lang="ru-RU" sz="2000" dirty="0"/>
              <a:t> з </a:t>
            </a:r>
            <a:r>
              <a:rPr lang="ru-RU" sz="2000" dirty="0" err="1"/>
              <a:t>трьох</a:t>
            </a:r>
            <a:r>
              <a:rPr lang="ru-RU" sz="2000" dirty="0"/>
              <a:t> </a:t>
            </a:r>
            <a:r>
              <a:rPr lang="ru-RU" sz="2000" dirty="0" err="1"/>
              <a:t>частин</a:t>
            </a:r>
            <a:r>
              <a:rPr lang="ru-RU" sz="2000" dirty="0"/>
              <a:t>: </a:t>
            </a:r>
            <a:r>
              <a:rPr lang="ru-RU" sz="2000" dirty="0" err="1"/>
              <a:t>вступної</a:t>
            </a:r>
            <a:r>
              <a:rPr lang="ru-RU" sz="2000" dirty="0"/>
              <a:t>, </a:t>
            </a:r>
            <a:r>
              <a:rPr lang="ru-RU" sz="2000" dirty="0" err="1"/>
              <a:t>дослідницької</a:t>
            </a:r>
            <a:r>
              <a:rPr lang="ru-RU" sz="2000" dirty="0"/>
              <a:t>, </a:t>
            </a:r>
            <a:r>
              <a:rPr lang="ru-RU" sz="2000" dirty="0" err="1"/>
              <a:t>заключної</a:t>
            </a:r>
            <a:r>
              <a:rPr lang="ru-RU" sz="2000" dirty="0"/>
              <a:t> (ст. 200 КПК </a:t>
            </a:r>
            <a:r>
              <a:rPr lang="ru-RU" sz="2000" dirty="0" err="1"/>
              <a:t>України</a:t>
            </a:r>
            <a:r>
              <a:rPr lang="ru-RU" sz="2000" dirty="0"/>
              <a:t>). </a:t>
            </a:r>
          </a:p>
          <a:p>
            <a:pPr algn="ctr"/>
            <a:endParaRPr lang="ru-RU" sz="2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/>
              <a:t>У </a:t>
            </a:r>
            <a:r>
              <a:rPr lang="ru-RU" sz="2000" b="1" dirty="0" err="1"/>
              <a:t>вступній</a:t>
            </a:r>
            <a:r>
              <a:rPr lang="ru-RU" sz="2000" b="1" dirty="0"/>
              <a:t> </a:t>
            </a:r>
            <a:r>
              <a:rPr lang="ru-RU" sz="2000" b="1" dirty="0" err="1"/>
              <a:t>частині</a:t>
            </a:r>
            <a:r>
              <a:rPr lang="ru-RU" sz="2000" dirty="0"/>
              <a:t> </a:t>
            </a:r>
            <a:r>
              <a:rPr lang="ru-RU" sz="2000" dirty="0" err="1"/>
              <a:t>вказуються</a:t>
            </a:r>
            <a:r>
              <a:rPr lang="ru-RU" sz="2000" dirty="0"/>
              <a:t>: </a:t>
            </a:r>
            <a:r>
              <a:rPr lang="ru-RU" sz="2000" dirty="0" err="1"/>
              <a:t>найменування</a:t>
            </a:r>
            <a:r>
              <a:rPr lang="ru-RU" sz="2000" dirty="0"/>
              <a:t> </a:t>
            </a:r>
            <a:r>
              <a:rPr lang="ru-RU" sz="2000" dirty="0" err="1"/>
              <a:t>експертизи</a:t>
            </a:r>
            <a:r>
              <a:rPr lang="ru-RU" sz="2000" dirty="0"/>
              <a:t>; дата і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висновку</a:t>
            </a:r>
            <a:r>
              <a:rPr lang="ru-RU" sz="2000" dirty="0"/>
              <a:t>; дата постанови (</a:t>
            </a:r>
            <a:r>
              <a:rPr lang="ru-RU" sz="2000" dirty="0" err="1"/>
              <a:t>ухвали</a:t>
            </a:r>
            <a:r>
              <a:rPr lang="ru-RU" sz="2000" dirty="0"/>
              <a:t>) про </a:t>
            </a:r>
            <a:r>
              <a:rPr lang="ru-RU" sz="2000" dirty="0" err="1"/>
              <a:t>призначення</a:t>
            </a:r>
            <a:r>
              <a:rPr lang="ru-RU" sz="2000" dirty="0"/>
              <a:t> </a:t>
            </a:r>
            <a:r>
              <a:rPr lang="ru-RU" sz="2000" dirty="0" err="1"/>
              <a:t>експертизи</a:t>
            </a:r>
            <a:r>
              <a:rPr lang="ru-RU" sz="2000" dirty="0"/>
              <a:t> і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виніс</a:t>
            </a:r>
            <a:r>
              <a:rPr lang="ru-RU" sz="2000" dirty="0"/>
              <a:t>; особа, яка </a:t>
            </a:r>
            <a:r>
              <a:rPr lang="ru-RU" sz="2000" dirty="0" err="1"/>
              <a:t>підлягає</a:t>
            </a:r>
            <a:r>
              <a:rPr lang="ru-RU" sz="2000" dirty="0"/>
              <a:t> </a:t>
            </a:r>
            <a:r>
              <a:rPr lang="ru-RU" sz="2000" dirty="0" err="1"/>
              <a:t>експертному</a:t>
            </a:r>
            <a:r>
              <a:rPr lang="ru-RU" sz="2000" dirty="0"/>
              <a:t> </a:t>
            </a:r>
            <a:r>
              <a:rPr lang="ru-RU" sz="2000" dirty="0" err="1"/>
              <a:t>обстеженню</a:t>
            </a:r>
            <a:r>
              <a:rPr lang="ru-RU" sz="2000" dirty="0"/>
              <a:t>,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процесуальний</a:t>
            </a:r>
            <a:r>
              <a:rPr lang="ru-RU" sz="2000" dirty="0"/>
              <a:t> статус; </a:t>
            </a:r>
            <a:r>
              <a:rPr lang="ru-RU" sz="2000" dirty="0" err="1"/>
              <a:t>запитання</a:t>
            </a:r>
            <a:r>
              <a:rPr lang="ru-RU" sz="2000" dirty="0"/>
              <a:t>, </a:t>
            </a:r>
            <a:r>
              <a:rPr lang="ru-RU" sz="2000" dirty="0" err="1"/>
              <a:t>поставлені</a:t>
            </a:r>
            <a:r>
              <a:rPr lang="ru-RU" sz="2000" dirty="0"/>
              <a:t> перед </a:t>
            </a:r>
            <a:r>
              <a:rPr lang="ru-RU" sz="2000" dirty="0" err="1"/>
              <a:t>експертом</a:t>
            </a:r>
            <a:r>
              <a:rPr lang="ru-RU" sz="2000" dirty="0"/>
              <a:t>, </a:t>
            </a:r>
            <a:r>
              <a:rPr lang="ru-RU" sz="2000" dirty="0" err="1"/>
              <a:t>відомості</a:t>
            </a:r>
            <a:r>
              <a:rPr lang="ru-RU" sz="2000" dirty="0"/>
              <a:t> про </a:t>
            </a:r>
            <a:r>
              <a:rPr lang="ru-RU" sz="2000" dirty="0" err="1"/>
              <a:t>нього</a:t>
            </a:r>
            <a:r>
              <a:rPr lang="ru-RU" sz="2000" dirty="0"/>
              <a:t>; </a:t>
            </a:r>
            <a:r>
              <a:rPr lang="ru-RU" sz="2000" dirty="0" err="1"/>
              <a:t>прізвища</a:t>
            </a:r>
            <a:r>
              <a:rPr lang="ru-RU" sz="2000" dirty="0"/>
              <a:t> і </a:t>
            </a:r>
            <a:r>
              <a:rPr lang="ru-RU" sz="2000" dirty="0" err="1"/>
              <a:t>процесуальне</a:t>
            </a:r>
            <a:r>
              <a:rPr lang="ru-RU" sz="2000" dirty="0"/>
              <a:t> становище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брали участь в </a:t>
            </a:r>
            <a:r>
              <a:rPr lang="ru-RU" sz="2000" dirty="0" err="1"/>
              <a:t>експертизі</a:t>
            </a:r>
            <a:r>
              <a:rPr lang="ru-RU" sz="2000" dirty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/>
              <a:t>У </a:t>
            </a:r>
            <a:r>
              <a:rPr lang="ru-RU" sz="2000" b="1" dirty="0" err="1"/>
              <a:t>дослідницькій</a:t>
            </a:r>
            <a:r>
              <a:rPr lang="ru-RU" sz="2000" b="1" dirty="0"/>
              <a:t> </a:t>
            </a:r>
            <a:r>
              <a:rPr lang="ru-RU" sz="2000" b="1" dirty="0" err="1"/>
              <a:t>частині</a:t>
            </a:r>
            <a:r>
              <a:rPr lang="ru-RU" sz="2000" b="1" dirty="0"/>
              <a:t> </a:t>
            </a:r>
            <a:r>
              <a:rPr lang="ru-RU" sz="2000" dirty="0" err="1"/>
              <a:t>висновку</a:t>
            </a:r>
            <a:r>
              <a:rPr lang="ru-RU" sz="2000" dirty="0"/>
              <a:t> </a:t>
            </a:r>
            <a:r>
              <a:rPr lang="ru-RU" sz="2000" dirty="0" err="1"/>
              <a:t>викладається</a:t>
            </a:r>
            <a:r>
              <a:rPr lang="ru-RU" sz="2000" dirty="0"/>
              <a:t> весь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експертного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, </a:t>
            </a:r>
            <a:r>
              <a:rPr lang="ru-RU" sz="2000" dirty="0" err="1"/>
              <a:t>описуються</a:t>
            </a:r>
            <a:r>
              <a:rPr lang="ru-RU" sz="2000" dirty="0"/>
              <a:t> </a:t>
            </a:r>
            <a:r>
              <a:rPr lang="ru-RU" sz="2000" dirty="0" err="1"/>
              <a:t>психодіагностичні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і методики,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були</a:t>
            </a:r>
            <a:r>
              <a:rPr lang="ru-RU" sz="2000" dirty="0"/>
              <a:t> </a:t>
            </a:r>
            <a:r>
              <a:rPr lang="ru-RU" sz="2000" dirty="0" err="1"/>
              <a:t>використані</a:t>
            </a:r>
            <a:r>
              <a:rPr lang="ru-RU" sz="2000" dirty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/>
              <a:t>У </a:t>
            </a:r>
            <a:r>
              <a:rPr lang="ru-RU" sz="2000" b="1" dirty="0" err="1"/>
              <a:t>заключній</a:t>
            </a:r>
            <a:r>
              <a:rPr lang="ru-RU" sz="2000" b="1" dirty="0"/>
              <a:t> </a:t>
            </a:r>
            <a:r>
              <a:rPr lang="ru-RU" sz="2000" b="1" dirty="0" err="1"/>
              <a:t>частині</a:t>
            </a:r>
            <a:r>
              <a:rPr lang="ru-RU" sz="2000" b="1" dirty="0"/>
              <a:t> </a:t>
            </a:r>
            <a:r>
              <a:rPr lang="ru-RU" sz="2000" dirty="0" err="1"/>
              <a:t>містяться</a:t>
            </a:r>
            <a:r>
              <a:rPr lang="ru-RU" sz="2000" dirty="0"/>
              <a:t> </a:t>
            </a:r>
            <a:r>
              <a:rPr lang="ru-RU" sz="2000" dirty="0" err="1"/>
              <a:t>висновки</a:t>
            </a:r>
            <a:r>
              <a:rPr lang="ru-RU" sz="2000" dirty="0"/>
              <a:t> </a:t>
            </a:r>
            <a:r>
              <a:rPr lang="ru-RU" sz="2000" dirty="0" err="1"/>
              <a:t>експерта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</a:t>
            </a:r>
            <a:r>
              <a:rPr lang="ru-RU" sz="2000" dirty="0" err="1"/>
              <a:t>відповіді</a:t>
            </a:r>
            <a:r>
              <a:rPr lang="ru-RU" sz="2000" dirty="0"/>
              <a:t> на </a:t>
            </a:r>
            <a:r>
              <a:rPr lang="ru-RU" sz="2000" dirty="0" err="1"/>
              <a:t>поставлені</a:t>
            </a:r>
            <a:r>
              <a:rPr lang="ru-RU" sz="2000" dirty="0"/>
              <a:t> </a:t>
            </a:r>
            <a:r>
              <a:rPr lang="ru-RU" sz="2000" dirty="0" err="1"/>
              <a:t>запитання</a:t>
            </a:r>
            <a:r>
              <a:rPr lang="ru-RU" sz="2000" dirty="0"/>
              <a:t>. </a:t>
            </a:r>
            <a:r>
              <a:rPr lang="ru-RU" sz="2000" dirty="0" err="1"/>
              <a:t>Якщо</a:t>
            </a:r>
            <a:r>
              <a:rPr lang="ru-RU" sz="2000" dirty="0"/>
              <a:t> однозначна </a:t>
            </a:r>
            <a:r>
              <a:rPr lang="ru-RU" sz="2000" dirty="0" err="1"/>
              <a:t>відповідь</a:t>
            </a:r>
            <a:r>
              <a:rPr lang="ru-RU" sz="2000" dirty="0"/>
              <a:t> </a:t>
            </a:r>
            <a:r>
              <a:rPr lang="ru-RU" sz="2000" dirty="0" err="1"/>
              <a:t>неможлива</a:t>
            </a:r>
            <a:r>
              <a:rPr lang="ru-RU" sz="2000" dirty="0"/>
              <a:t>, </a:t>
            </a:r>
            <a:r>
              <a:rPr lang="ru-RU" sz="2000" dirty="0" err="1"/>
              <a:t>висновок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і </a:t>
            </a:r>
            <a:r>
              <a:rPr lang="ru-RU" sz="2000" dirty="0" err="1"/>
              <a:t>ймовірнісним</a:t>
            </a:r>
            <a:r>
              <a:rPr lang="ru-RU" sz="2000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95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2136</Words>
  <Application>Microsoft Office PowerPoint</Application>
  <PresentationFormat>Экран (4:3)</PresentationFormat>
  <Paragraphs>147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14</cp:revision>
  <dcterms:created xsi:type="dcterms:W3CDTF">2023-05-16T17:39:46Z</dcterms:created>
  <dcterms:modified xsi:type="dcterms:W3CDTF">2023-05-16T19:30:26Z</dcterms:modified>
</cp:coreProperties>
</file>