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</p:sldMasterIdLst>
  <p:sldIdLst>
    <p:sldId id="256" r:id="rId3"/>
    <p:sldId id="257" r:id="rId4"/>
    <p:sldId id="258" r:id="rId5"/>
    <p:sldId id="259" r:id="rId6"/>
    <p:sldId id="264" r:id="rId7"/>
    <p:sldId id="260" r:id="rId8"/>
    <p:sldId id="261" r:id="rId9"/>
    <p:sldId id="263" r:id="rId10"/>
    <p:sldId id="276" r:id="rId11"/>
    <p:sldId id="277" r:id="rId12"/>
    <p:sldId id="278" r:id="rId13"/>
    <p:sldId id="279" r:id="rId14"/>
    <p:sldId id="280" r:id="rId15"/>
    <p:sldId id="281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21F29-2B6C-49EA-866F-6C6FB3953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3E38CA-6FD8-430F-A4C9-8045406FC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9E8E2F-38F9-4435-AD5C-55071382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68792-318C-4DA4-8EE7-8F7E7B14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E8ACB-703F-4D7F-88CB-7AB32265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3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AD285-D740-4F21-949C-34C9CC88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63F8EB-B6F7-44DF-B503-C58BF41E3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1760D-66EF-4FFD-BC59-EFBC337F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35719-8D30-4A81-9418-26734386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4AD27-9973-4FF2-829C-F6D42391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1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99A83A-CE0A-4799-9D5A-62BE56699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58B273-1F47-457C-B253-2115ABDFF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63D0E-5968-430E-A2AA-0F5E91CA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92FFF-B0B7-44AA-8462-EE5276CC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9F9D3F-AC7F-4E9F-ADD9-79E6DC34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0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5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38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8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7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87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1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89EF8-C011-4289-B30D-4EB6518A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77FBA-14A2-404F-B205-1910309FB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96847-04D6-46A3-8A74-0B4BD4D0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97A4B-5BB7-4E44-9771-04738CB7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8FD8D-B130-41A2-8E25-50DF177B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4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51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104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77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1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0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89EF8-C011-4289-B30D-4EB6518A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77FBA-14A2-404F-B205-1910309FB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96847-04D6-46A3-8A74-0B4BD4D0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97A4B-5BB7-4E44-9771-04738CB7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8FD8D-B130-41A2-8E25-50DF177B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A956A-FE53-4A67-924B-D89A6DF3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9B5B7-1E83-4334-B1B6-C18FC01DA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76362-6AF0-40D4-BA6E-A5F80169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E0576-A9D6-45E5-93C9-8B0C0227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78184-E231-4583-B1AC-DE637A59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9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AC4D5-C734-4901-BD99-1D49260A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E5BC9C-C748-4C5D-A492-635100816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659625-2A90-4D4F-8D5B-FCFAABD88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353D1-69E9-44C4-B681-F98655CD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425D5-FFD0-46C5-B6E0-788D7DD7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BC66C3-2D59-4077-BAD0-A61C9A5F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5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37AB9-D056-4E7C-8CC6-2707409E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288381-A9F6-46EA-B258-9AC166BFD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9929EA-C485-4E2C-A4A7-6EB15C9D9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4E99DB-6F1F-4790-BE8C-6B710DF2F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BB4167-9FF2-47AF-A7B7-BC3AFF15A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54C2A5-2D3F-4046-9EB9-D66D5E83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DC03FC-C8FB-4E36-A598-E64B124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5BB299-429D-4FFC-8CE9-79FEFE59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9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3445B-4536-4B82-92DD-A83E809F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86DACA-87D2-479F-846D-DCFE65BF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4FD275-379F-43E0-BF1F-D06516CC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349633-6890-4B00-A283-61501117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3C3E4F-194B-4782-B018-92332B11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0B24CD-165E-49CD-8C3D-F132E321F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1C743-2C97-41E2-AA58-8714366B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31553-A3B9-4AAA-B329-AC6EF2F9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B60CAD-D52A-4991-94AA-8D320C2C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1A78C-A28E-4F08-A63B-0B72B747D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56EF8E-9C96-40A7-B7A8-84CDEDDD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6D515-00AA-4F17-9D8E-2B850A60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5ECD96-32AC-4B6C-B5A2-232EED30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8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BD467-CE96-4E5F-BCDC-735C2A5A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924658-EDED-470A-8714-B6523A2DF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C89F29-2E3A-42A6-8F09-AFEECED37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682768-BC6D-40FE-986E-1379DD7F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68E90-ACCE-4ADD-A5E4-8A00404A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B1772-0D19-4202-9800-15876732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C8F1B-1AD4-47AD-9AB7-B0798795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E4967C-E3F5-46EF-B458-D2D670771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74E02-C473-43FB-B877-E923764A5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960D5-B3B0-4FDB-A9AD-D6733AB70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2F51D-6E70-406C-B98A-B7337D4B0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5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BCCC55-44EB-440D-BED6-DC8D581DB80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EEF819-0A71-4703-A519-B1CA1460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195D02-4534-4869-A85C-203AF045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896">
            <a:off x="8638185" y="4181171"/>
            <a:ext cx="3026361" cy="21411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E6E0A-7A47-495E-A403-D2A92749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2" cy="6406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ОРГАНІЗОВАНА ЗЛОЧИННІСТЬ</a:t>
            </a:r>
            <a:endParaRPr 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228EC-69B0-41FC-B1A0-AF20B1F7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04621"/>
            <a:ext cx="10364452" cy="29140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b="1" dirty="0"/>
              <a:t>ОЗ </a:t>
            </a:r>
            <a:r>
              <a:rPr lang="ru-RU" dirty="0"/>
              <a:t>—</a:t>
            </a:r>
            <a:r>
              <a:rPr lang="ru-RU" cap="none" dirty="0"/>
              <a:t> </a:t>
            </a:r>
            <a:r>
              <a:rPr lang="uk-UA" sz="3200" dirty="0"/>
              <a:t>це форма злочинності, для якої характерна стійка злочинна діяльність, що здійснюється злочинними організаціями (організованими групами, бандами, злочинними спільнотами та іншими подібними незаконними формуваннями), що мають ієрархічну структуру, матеріальну й фінансову базу та зв'язки з державними структурами, засновані на корупційних механізмах.</a:t>
            </a:r>
            <a:endParaRPr lang="en-US" sz="3200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0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4" y="528962"/>
            <a:ext cx="10861457" cy="5862507"/>
          </a:xfrm>
        </p:spPr>
        <p:txBody>
          <a:bodyPr>
            <a:normAutofit/>
          </a:bodyPr>
          <a:lstStyle/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5EF1F-692F-4C67-862B-E1781AF12113}"/>
              </a:ext>
            </a:extLst>
          </p:cNvPr>
          <p:cNvSpPr txBox="1"/>
          <p:nvPr/>
        </p:nvSpPr>
        <p:spPr>
          <a:xfrm>
            <a:off x="620330" y="1114312"/>
            <a:ext cx="10951339" cy="396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Омерта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італійському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омерта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італ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uk-UA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omertà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взаємне приховування, кругова порука) – "кодекс честі" у мафії.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Включає такі положення: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є лише одна причина залишити організацію – смерть;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кривдник одного члена організації ображає всю організацію;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правосуддя вершить лише організація;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члени організації підпорядковуються главі організації беззаперечно;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зрада карається вбивством зрадника та всіх його родичів; під зрадою мається на увазі навіть проголошення будь-яких слів у стінах в'язниці під час слідства.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Кожна група «працює», здійснюючи рекет, на певній території — у районі великого міста, у невеликому місті чи цілому регіоні країни.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2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4" y="528962"/>
            <a:ext cx="10861457" cy="5862507"/>
          </a:xfrm>
        </p:spPr>
        <p:txBody>
          <a:bodyPr>
            <a:normAutofit/>
          </a:bodyPr>
          <a:lstStyle/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9456C-2A37-A0ED-AD56-789B76AFA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60" y="1366222"/>
            <a:ext cx="9694479" cy="4680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983F4-8870-8A97-732C-5F48853D92D3}"/>
              </a:ext>
            </a:extLst>
          </p:cNvPr>
          <p:cNvSpPr txBox="1"/>
          <p:nvPr/>
        </p:nvSpPr>
        <p:spPr>
          <a:xfrm>
            <a:off x="4364037" y="411052"/>
            <a:ext cx="3643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ТИПОВА СТРУКТУРА МАФІЇ</a:t>
            </a:r>
            <a:endParaRPr lang="en-US" sz="2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783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4" y="528962"/>
            <a:ext cx="10861457" cy="5862507"/>
          </a:xfrm>
        </p:spPr>
        <p:txBody>
          <a:bodyPr>
            <a:normAutofit/>
          </a:bodyPr>
          <a:lstStyle/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A9C7C-19B9-7BB6-885C-55073180F3A3}"/>
              </a:ext>
            </a:extLst>
          </p:cNvPr>
          <p:cNvSpPr txBox="1"/>
          <p:nvPr/>
        </p:nvSpPr>
        <p:spPr>
          <a:xfrm>
            <a:off x="504004" y="466531"/>
            <a:ext cx="11183992" cy="548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КРИМІНАЛЬНА СУБКУЛЬТУРА</a:t>
            </a:r>
          </a:p>
          <a:p>
            <a:pPr algn="ctr">
              <a:lnSpc>
                <a:spcPct val="115000"/>
              </a:lnSpc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Кримінальна субкультура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це образ життєдіяльності осіб, які об'єдналися в кримінальні групи і дотримуються певних законів та традицій.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Наявність чи відсутність кримінальної субкультури у тому чи іншому колективі можна визначити за такими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ознаками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жорстка групова ієрархія (стратифікація) – своєрідний табель про ранги (причому, найяскравіше вона виявляється у закритих молодіжних колективах);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обов'язковість дотримання встановлених правил і водночас наявність системи окремих винятків для осіб, котрі посідають вищі ранги в злочинної ієрархії;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наявність ворогуючих між собою угруповань;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фізична та психологічна ізоляція деяких членів спільноти (ображених, опущених);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поширеність тюремної лірики;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факти здирництва (грошей, продуктів харчування, одягу та ін.);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у промові кримінального жаргону (кримінальне арго);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нанесення татуювань;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3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4" y="528962"/>
            <a:ext cx="10861457" cy="5862507"/>
          </a:xfrm>
        </p:spPr>
        <p:txBody>
          <a:bodyPr>
            <a:normAutofit/>
          </a:bodyPr>
          <a:lstStyle/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A9C7C-19B9-7BB6-885C-55073180F3A3}"/>
              </a:ext>
            </a:extLst>
          </p:cNvPr>
          <p:cNvSpPr txBox="1"/>
          <p:nvPr/>
        </p:nvSpPr>
        <p:spPr>
          <a:xfrm>
            <a:off x="755153" y="875757"/>
            <a:ext cx="10861457" cy="4850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симуляція,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самоушкодження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значна поширеність фактів як насильницьких, так і добровільних гомосексуальних контактів: зайняття цим в активній формі не вважається чимось ганебним, тоді як пасивний партнер завжди знаходиться на самому низу ієрархічних сходів з усіма обмеженнями</a:t>
            </a:r>
            <a:r>
              <a:rPr lang="uk-UA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утисками,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знущаннями,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зневагами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тощо);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поява зазначених спеціальними знаками столів для ображених, посуду тощо;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поширеність карткових ігор з метою отримання матеріальної чи іншої вигоди;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наявність кличок;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наявність так званої прописки;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відмова від участі у громадському житті;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відмова від робіт із благоустрою, деяких інших робіт;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групові порушення;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поширеність різних виробів (так званий ширвжиток - хрестики, ножі, браслети, різного роду сувеніри найчастіше з тюремною символікою);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деякі інші.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3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81E3C5-D4AA-68A1-0369-769693FC7942}"/>
              </a:ext>
            </a:extLst>
          </p:cNvPr>
          <p:cNvSpPr txBox="1"/>
          <p:nvPr/>
        </p:nvSpPr>
        <p:spPr>
          <a:xfrm>
            <a:off x="476864" y="317058"/>
            <a:ext cx="11238271" cy="622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кримінальної субкультури</a:t>
            </a:r>
            <a:endParaRPr lang="en-US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Поведінкові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атрибути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до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яких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відносимо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правила та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традиції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кримінального світу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клятви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прокляття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вони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виступають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регулятори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поведінки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Стратифікаційно-стигмативні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елементи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дозволяють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"верхам"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розділити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інших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ієрархічні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займаного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ними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положення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"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помітити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(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затаврувати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кожного з них. До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елементів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віднести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"прописку" як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спосіб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стратифікації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прізвиська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татуювання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привілеї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певних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осіб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спосіб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стигматизації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Комунікативні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атрибути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татуювання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прізвиська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кримінальний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жаргон),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виступають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засіб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спілкування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міжособистісної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міжгрупової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взаємодії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Економічні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атрибути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("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загальний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котел" та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принципи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матеріальної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взаємодопомоги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є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матеріальною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базою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кримінальних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згуртування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подальшої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криміналізації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Сексуально-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еротичні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цінності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особливе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ставлення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осіб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протилежної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статеві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збочення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проституція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порнографія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еротика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тощо.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Особливе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ставлення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свого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здоров’я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симуляції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хвороб,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самоушкоджень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 способу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досягнення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певних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вигод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занять спортом, "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накачуванням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м'язів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суворого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дотримання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режиму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життя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харчування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живання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психоактивних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речовин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засіб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згуртування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злочинних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угруповань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самоствердження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(особливо у неповнолітніх)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найближчому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оточенні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5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DAEA9-1C55-4AEC-8B78-6479C052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235962"/>
            <a:ext cx="10364452" cy="123827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ЗЛОДІЇ У ЗАКОНІ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6A624-CCCC-4157-8987-F8D4A5722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4" y="1716946"/>
            <a:ext cx="10606421" cy="342410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 </a:t>
            </a:r>
            <a:r>
              <a:rPr lang="ru-RU" sz="7200" i="1" u="none" strike="noStrike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СРСР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в </a:t>
            </a:r>
            <a:r>
              <a:rPr lang="ru-RU" sz="7200" i="1" u="none" strike="noStrike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1930-х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рр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злочинні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спільноти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почали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згуртовуватися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більш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організовані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групи</a:t>
            </a:r>
            <a:r>
              <a:rPr lang="ru-RU" sz="7200" i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Основною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згуртовувальною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силою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злочинного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світу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стала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тенденція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неполітичної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протидії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непокори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владі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його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елітою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стали «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злодії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законі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»,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які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називали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себе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охоронцями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кримінальних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традицій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дореволюційної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7200" i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Росії</a:t>
            </a: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uk-UA" sz="7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7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Уркаган </a:t>
            </a:r>
            <a:r>
              <a:rPr lang="uk-UA" sz="72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7200" b="1" cap="non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крим</a:t>
            </a:r>
            <a:r>
              <a:rPr lang="uk-UA" sz="72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жаргон) </a:t>
            </a:r>
            <a:r>
              <a:rPr lang="uk-UA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ЗЛОДІЙ, бандит.</a:t>
            </a:r>
            <a:r>
              <a:rPr lang="uk-UA" sz="7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7200" b="1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Злодій</a:t>
            </a:r>
            <a:r>
              <a:rPr lang="ru-RU" sz="7200" b="1" cap="none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7200" b="1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законі</a:t>
            </a:r>
            <a:r>
              <a:rPr lang="ru-RU" sz="7200" b="1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вищий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титул у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кримінальній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ієрархії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Злодій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законі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сприймається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як "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представник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еліти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злочинного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світу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зберігач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злочинних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традицій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".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носії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мають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найбільший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авторитет у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злочинному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співтоваристві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. Все,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вони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кажуть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є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обов'язковим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до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виконання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. У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кримінальній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спільноті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вершити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суд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можуть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лише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законники.</a:t>
            </a:r>
            <a:r>
              <a:rPr lang="uk-UA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7200" b="1" cap="none" dirty="0">
                <a:solidFill>
                  <a:srgbClr val="000000"/>
                </a:solidFill>
                <a:latin typeface="Arial" panose="020B0604020202020204" pitchFamily="34" charset="0"/>
              </a:rPr>
              <a:t>ФРАЄР </a:t>
            </a:r>
            <a:r>
              <a:rPr lang="ru-RU" sz="7200" b="1" cap="none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uk-UA" sz="7200" b="1" cap="none" dirty="0">
                <a:solidFill>
                  <a:srgbClr val="000000"/>
                </a:solidFill>
                <a:latin typeface="Arial" panose="020B0604020202020204" pitchFamily="34" charset="0"/>
              </a:rPr>
              <a:t>к</a:t>
            </a:r>
            <a:r>
              <a:rPr lang="ru-RU" sz="7200" b="1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рим</a:t>
            </a:r>
            <a:r>
              <a:rPr lang="ru-RU" sz="7200" b="1" cap="none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uk-UA" sz="7200" b="1" cap="none" dirty="0">
                <a:solidFill>
                  <a:srgbClr val="000000"/>
                </a:solidFill>
                <a:latin typeface="Arial" panose="020B0604020202020204" pitchFamily="34" charset="0"/>
              </a:rPr>
              <a:t> ж</a:t>
            </a:r>
            <a:r>
              <a:rPr lang="ru-RU" sz="7200" b="1" cap="none" dirty="0">
                <a:solidFill>
                  <a:srgbClr val="000000"/>
                </a:solidFill>
                <a:latin typeface="Arial" panose="020B0604020202020204" pitchFamily="34" charset="0"/>
              </a:rPr>
              <a:t>аргон) 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людина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, яка не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має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відношення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до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злочинного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світу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потенційна</a:t>
            </a:r>
            <a:r>
              <a:rPr lang="ru-RU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 жертва </a:t>
            </a:r>
            <a:r>
              <a:rPr lang="ru-RU" sz="7200" cap="none" dirty="0" err="1">
                <a:solidFill>
                  <a:srgbClr val="000000"/>
                </a:solidFill>
                <a:latin typeface="Arial" panose="020B0604020202020204" pitchFamily="34" charset="0"/>
              </a:rPr>
              <a:t>злочинця</a:t>
            </a:r>
            <a:r>
              <a:rPr lang="uk-UA" sz="7200" cap="none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7200" cap="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6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DAEA9-1C55-4AEC-8B78-6479C052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235962"/>
            <a:ext cx="10364452" cy="1238275"/>
          </a:xfrm>
        </p:spPr>
        <p:txBody>
          <a:bodyPr>
            <a:normAutofit/>
          </a:bodyPr>
          <a:lstStyle/>
          <a:p>
            <a:r>
              <a:rPr lang="ru-RU" sz="4000" b="1" dirty="0"/>
              <a:t> </a:t>
            </a:r>
            <a:endParaRPr lang="en-US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6A624-CCCC-4157-8987-F8D4A5722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76" y="-279918"/>
            <a:ext cx="11047445" cy="6167533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72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кодекс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поведінки</a:t>
            </a:r>
            <a:r>
              <a:rPr lang="ru-RU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злодійський</a:t>
            </a:r>
            <a:r>
              <a:rPr lang="ru-RU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закон</a:t>
            </a:r>
            <a:endParaRPr lang="ru-RU" b="1" i="0" cap="none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Шість</a:t>
            </a:r>
            <a:r>
              <a:rPr lang="ru-RU" sz="1800" b="1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1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основних</a:t>
            </a:r>
            <a:r>
              <a:rPr lang="ru-RU" sz="1800" b="1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1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положень</a:t>
            </a:r>
            <a:r>
              <a:rPr lang="ru-RU" sz="1800" b="1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</a:t>
            </a:r>
          </a:p>
          <a:p>
            <a:pPr marL="514350" indent="-28575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дотримання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підтримка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«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злодійської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ідеї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» бути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чесними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відносно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один до одного; </a:t>
            </a:r>
          </a:p>
          <a:p>
            <a:pPr marL="514350" indent="-28575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залучення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своє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середовище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нових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людей,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переважно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молоді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marL="514350" indent="-28575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неприпустимість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бути «прислугою»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правоохоронних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органів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спец.служб</a:t>
            </a:r>
            <a:endParaRPr lang="ru-RU" sz="1800" b="0" i="0" cap="non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514350" indent="-28575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заборона на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заняття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політичною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діяльністю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встановлення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влади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злодіїв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sz="1800" b="0" i="0" cap="non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законі</a:t>
            </a:r>
            <a:r>
              <a:rPr lang="ru-RU" sz="1800" b="0" i="0" cap="non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в ВТУ та СІЗО.</a:t>
            </a:r>
            <a:endParaRPr lang="ru-RU" cap="none" dirty="0">
              <a:latin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6B8A5-F965-4127-8883-CF4EFA9BE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17" y="3323540"/>
            <a:ext cx="5479165" cy="307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0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B6A624-CCCC-4157-8987-F8D4A5722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317242"/>
            <a:ext cx="4814594" cy="6540758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endParaRPr lang="ru-RU" sz="1800" cap="none" dirty="0">
              <a:latin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en-US" sz="56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cap="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1DC82-2A36-4A5B-87FD-CA89055850C3}"/>
              </a:ext>
            </a:extLst>
          </p:cNvPr>
          <p:cNvSpPr txBox="1"/>
          <p:nvPr/>
        </p:nvSpPr>
        <p:spPr>
          <a:xfrm>
            <a:off x="285385" y="317242"/>
            <a:ext cx="70497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одаткові</a:t>
            </a:r>
            <a:r>
              <a:rPr lang="ru-RU" sz="1600" b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1600" b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b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cap="none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повне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неприйняття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зовнішніх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суспільних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норм і правил;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заборона на: будь-яку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співпрацю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розслідуванні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злочинів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спілкування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зі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співробітниками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правоохоронних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органів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визнання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своєї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вини у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вчиненні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злочинів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будь-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якої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допомоги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офіційних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представників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держави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неухильне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дотримання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злодійських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правил і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непрощення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будь-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якої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їхньої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зради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навіть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відступника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застосовувалося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насильство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він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перебував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безпорадному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стані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заборона на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зайняття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суспільно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корисною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працею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зайняття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виправній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установі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адміністративно-господарських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посад (бригадир,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щоденний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майстер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нарядник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мати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жодних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довготривалих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зв'язків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жінками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заборонено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мати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сім'ю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підтримувати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стосунки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рідними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близькими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чесне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поважне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ставлення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інших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рівних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членів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злодійської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спільноти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підтримка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місцях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позбавлення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волі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злодійського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порядку та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вирішення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виникаючих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ув'язненими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спорів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залучення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злодійське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середовище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молодого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поповнення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повна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аполітичність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заборона на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військову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службу,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носіння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одержаної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влади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зброї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захист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державних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інтересів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вміння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добре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грати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азартні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ігри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вчасно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розрахуватися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тим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хто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виграв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заборона на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вчинення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вбивства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причиною не є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захист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злодійських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честі</a:t>
            </a:r>
            <a:r>
              <a:rPr lang="ru-RU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злодія</a:t>
            </a:r>
            <a:r>
              <a:rPr lang="ru-RU" sz="15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en-US" sz="1600" cap="none" dirty="0"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AF5D8E-C375-4C04-B395-F689184D9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30118"/>
          <a:stretch/>
        </p:blipFill>
        <p:spPr>
          <a:xfrm>
            <a:off x="7536429" y="677538"/>
            <a:ext cx="4370186" cy="584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779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B6A624-CCCC-4157-8987-F8D4A5722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317242"/>
            <a:ext cx="4814594" cy="6540758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endParaRPr lang="ru-RU" sz="1800" cap="none" dirty="0">
              <a:latin typeface="Arial" panose="020B060402020202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en-US" sz="5600" cap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cap="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1DC82-2A36-4A5B-87FD-CA89055850C3}"/>
              </a:ext>
            </a:extLst>
          </p:cNvPr>
          <p:cNvSpPr txBox="1"/>
          <p:nvPr/>
        </p:nvSpPr>
        <p:spPr>
          <a:xfrm>
            <a:off x="625151" y="505208"/>
            <a:ext cx="10739535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Тюремний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закон», 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злодійського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общак.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Не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руку на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злодія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(при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доказі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злодій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ліквідацію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Почитати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старших.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Почитати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Непримиренне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доносів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Заборона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віднімати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будь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будь-кого (особливо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без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те.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Заборона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звинувачувати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Заборона 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ображати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чином.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Підтримка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сімейних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людей.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10. Не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вступати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секції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ставати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червоним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11. Не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красти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сучасному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кримінальному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середовищі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1. Не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красти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своїх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Виділяти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частку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у общак</a:t>
            </a: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Непримиренне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доносів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ru-RU" sz="9600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800" cap="none" dirty="0"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CA6DE5-353D-4243-8A21-5D33E0A5C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84" y="3527474"/>
            <a:ext cx="5365102" cy="281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96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19E7DB-90D1-4469-B787-42947040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130" y="480940"/>
            <a:ext cx="10595785" cy="63770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Специфіка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злодіїв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законі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» як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злочинної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5113" algn="l"/>
              </a:tabLst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чіткого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ядра та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керівництва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функціонуючих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відділень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верхівка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діє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на основах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повної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рівності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учасників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5113" algn="l"/>
              </a:tabLst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Органом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спільноти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є «сходка»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правилка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 («суд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честі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5113" algn="l"/>
              </a:tabLst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законі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прагнуть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контролю над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засудженими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покарання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виправних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установах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зверненнями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так і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підкупом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погрозами</a:t>
            </a:r>
            <a:endParaRPr lang="ru-RU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5113" algn="l"/>
              </a:tabLst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функцій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даної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спільноти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згуртування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окремих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злочинців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контроль над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деякими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сферами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злочинної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вирішення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конфліктів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злочинному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та контроль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загальних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злочинних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кас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общаків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»),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контакти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злочинними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організаціями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зарубіжних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країн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5113" algn="l"/>
              </a:tabLst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Коронація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ініціація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присвята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Правом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коронації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сходка, за порукою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авторитетних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злодіїв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4013" indent="-3540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5113" algn="l"/>
              </a:tabLst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Положе́нець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 - на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злодійському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жаргоні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кримінальній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ієрархії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призначається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злодіям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законі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 і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право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приймати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імені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законі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призначає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положенців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 на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певній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місті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Положенець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 є кандидатом на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звання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законі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своєю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діяльністю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довести,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гідний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статусу. У свою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чергу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положенець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призначати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дивлячого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 —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людину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знаходиться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нижче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неї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злочинній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ієрархії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контроль і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координацію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злочинного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конкретній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0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35ADE-427E-4DA6-BC92-0FAAD261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494" y="326573"/>
            <a:ext cx="9122855" cy="6158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ОЗНАКИ ЗЛОЧИННОЇ ГРУПИ</a:t>
            </a:r>
            <a:endParaRPr 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1110343"/>
            <a:ext cx="11056776" cy="5346441"/>
          </a:xfrm>
        </p:spPr>
        <p:txBody>
          <a:bodyPr>
            <a:normAutofit lnSpcReduction="10000"/>
          </a:bodyPr>
          <a:lstStyle/>
          <a:p>
            <a:pPr marL="594995" indent="-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об'єднання осіб із антисоціальною спрямованістю;</a:t>
            </a:r>
          </a:p>
          <a:p>
            <a:pPr marL="594995" indent="-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стійкість злочинної діяльності з ознаками кримінального професіоналізму;</a:t>
            </a:r>
          </a:p>
          <a:p>
            <a:pPr marL="594995" indent="-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кримінальний стаж і досить високий рівень оволодіння кримінальними знаннями та навичками у конкретних видах злочинів (злочинна кваліфікація);</a:t>
            </a:r>
          </a:p>
          <a:p>
            <a:pPr marL="594995" indent="-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злочинна діяльність є основним об'єктом інтересів та основним джерелом коштів для існування;</a:t>
            </a:r>
          </a:p>
          <a:p>
            <a:pPr marL="594995" indent="-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 міцних </a:t>
            </a:r>
            <a:r>
              <a:rPr lang="uk-UA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із злочинним середовищем, цинічне ставлення до соціальних цінностей та норм (орієнтація на норми та цінності кримінальної субкультури);</a:t>
            </a:r>
          </a:p>
          <a:p>
            <a:pPr marL="594995" indent="-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 ватажка, ієрархічна структура, розподіл функціональних обов'язків між членами групи;</a:t>
            </a:r>
          </a:p>
          <a:p>
            <a:pPr marL="594995" indent="-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специфіка мотивації (корислива, </a:t>
            </a:r>
            <a:r>
              <a:rPr lang="uk-UA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корисливо</a:t>
            </a: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-насильницька, влада та вплив);</a:t>
            </a:r>
          </a:p>
          <a:p>
            <a:pPr marL="594995" indent="-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специфічні міжособистісні відносини (на перший план виходять «ділові» злочинні відносини, загальні корисливі інтереси, загальний страх, кругова порука; міжособистісні емоційні відносини відступають на другий план);</a:t>
            </a:r>
          </a:p>
          <a:p>
            <a:pPr marL="594995" indent="-34290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специфіка комунікативної структури (різні форми організації комунікативних </a:t>
            </a:r>
            <a:r>
              <a:rPr lang="uk-UA" cap="non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конспіративна та посередницька структура комунікації).</a:t>
            </a:r>
            <a:endParaRPr lang="ru-RU" i="1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2592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19E7DB-90D1-4469-B787-42947040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695" y="268110"/>
            <a:ext cx="10897364" cy="6498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cap="none" dirty="0"/>
              <a:t> </a:t>
            </a:r>
            <a:endParaRPr lang="ru-RU" sz="1800" cap="none" dirty="0"/>
          </a:p>
          <a:p>
            <a:pPr marL="0" indent="0" algn="just">
              <a:buNone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злодійського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закону та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злодійської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віри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покладаються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покарання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Винесення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покарання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сході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злодіїв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законі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правилці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 («суд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честі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</a:p>
          <a:p>
            <a:pPr marL="0" indent="0" algn="just">
              <a:buNone/>
            </a:pPr>
            <a:r>
              <a:rPr lang="ru-RU" sz="18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Покарання</a:t>
            </a:r>
            <a:r>
              <a:rPr lang="ru-RU" sz="18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злодія</a:t>
            </a:r>
            <a:r>
              <a:rPr lang="ru-RU" sz="18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законі</a:t>
            </a:r>
            <a:r>
              <a:rPr lang="ru-RU" sz="18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(«</a:t>
            </a:r>
            <a:r>
              <a:rPr lang="ru-RU" sz="18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блатні</a:t>
            </a:r>
            <a:r>
              <a:rPr lang="ru-RU" sz="18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8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санкції</a:t>
            </a:r>
            <a:r>
              <a:rPr lang="ru-RU" sz="18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 algn="just">
              <a:buNone/>
            </a:pP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Ляпас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– як правило,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дають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за образу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публічно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час сходки.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Ухилятися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бити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покараний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сміє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Безневинна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на перший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погляд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кара без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наслідків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залишається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: авторитет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похитнувся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по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розповзеться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слух –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битий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 algn="just">
              <a:buNone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Удар по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вухах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церемонія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розжалування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законі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Розвінчують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за обман, 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злодійського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закону.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розжалування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почесним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- за станом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здоров'я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Участь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розвінчаного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заздрості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викликає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усувається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ласого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шматка - общака,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позбавляється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ділянки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здійснюються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а на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зоні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переміщається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 кута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вікна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ближче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до центру.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Екс-злодій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виживає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самостійно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Смерть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Нею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карають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зраду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Зрадником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вважається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той,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здав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спільників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пішов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співпрацю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правоохоронними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органами,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викрав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общак, убив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законі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без сходки,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вийшов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злодійського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клану і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зав'язав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b="1" cap="none" dirty="0"/>
          </a:p>
        </p:txBody>
      </p:sp>
    </p:spTree>
    <p:extLst>
      <p:ext uri="{BB962C8B-B14F-4D97-AF65-F5344CB8AC3E}">
        <p14:creationId xmlns:p14="http://schemas.microsoft.com/office/powerpoint/2010/main" val="1433941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19E7DB-90D1-4469-B787-42947040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7" y="270218"/>
            <a:ext cx="11474245" cy="651421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Традиційно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злодіям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законі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 могла бути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судимості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достатній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авторитет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злочинному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виконано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формальну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процедуру так званого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коронування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проте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останнім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часом стали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відомі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випадки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титулу людьми,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відбували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покарання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в тому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числі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гроші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(таких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злодіїв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"апельсинами"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Усі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люди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з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філософії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блатарів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поділяються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Одна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"люди",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жульє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злочинний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світ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", "урки",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уркагани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блатарі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", "жуки-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кукі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 і т.п.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Інша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фраєра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вільні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Старовинне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слово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фраєр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одеського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походження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фраєрів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-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штимпи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", "мужики",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олені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асмодеї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чорті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". Є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зіпсовані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штимпи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близькі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блатар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і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биті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фраєра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 –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знайомі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справами блатного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розгадали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б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частково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досвідчені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; "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битий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фраєр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" -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означає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досвідчений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вимовляється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повагою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різні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світи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і не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тюремні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ґрати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поділяють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Брехня, обман,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провокація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відносно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фраєра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б до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врятувала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блатаря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смерті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– все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порядку речей, а й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доблесть блатного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закон.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Кадрові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злодії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потомствені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злодії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дитинства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пройшов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весь курс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кримінальної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науки,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бігав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горілкою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за цигарками для старших, стояв на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варті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на «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васері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перебував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в'язниці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уже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пішов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на "справу"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самостійно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6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19E7DB-90D1-4469-B787-42947040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2" y="539732"/>
            <a:ext cx="11047759" cy="60773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cap="none" dirty="0"/>
              <a:t>«</a:t>
            </a:r>
            <a:r>
              <a:rPr lang="ru-RU" b="1" cap="none" dirty="0" err="1"/>
              <a:t>Тюремна</a:t>
            </a:r>
            <a:r>
              <a:rPr lang="ru-RU" b="1" cap="none" dirty="0"/>
              <a:t> пайка» </a:t>
            </a:r>
            <a:r>
              <a:rPr lang="ru-RU" cap="none" dirty="0"/>
              <a:t>(«</a:t>
            </a:r>
            <a:r>
              <a:rPr lang="ru-RU" cap="none" dirty="0" err="1"/>
              <a:t>недоторканність</a:t>
            </a:r>
            <a:r>
              <a:rPr lang="ru-RU" cap="none" dirty="0"/>
              <a:t> </a:t>
            </a:r>
            <a:r>
              <a:rPr lang="ru-RU" cap="none" dirty="0" err="1"/>
              <a:t>хліба</a:t>
            </a:r>
            <a:r>
              <a:rPr lang="ru-RU" cap="none" dirty="0"/>
              <a:t>»; </a:t>
            </a:r>
            <a:r>
              <a:rPr lang="ru-RU" cap="none" dirty="0" err="1"/>
              <a:t>віднімаються</a:t>
            </a:r>
            <a:r>
              <a:rPr lang="ru-RU" cap="none" dirty="0"/>
              <a:t> </a:t>
            </a:r>
            <a:r>
              <a:rPr lang="ru-RU" cap="none" dirty="0" err="1"/>
              <a:t>передачі</a:t>
            </a:r>
            <a:r>
              <a:rPr lang="ru-RU" cap="none" dirty="0"/>
              <a:t> в </a:t>
            </a:r>
            <a:r>
              <a:rPr lang="ru-RU" cap="none" dirty="0" err="1"/>
              <a:t>інших</a:t>
            </a:r>
            <a:r>
              <a:rPr lang="ru-RU" cap="none" dirty="0"/>
              <a:t> </a:t>
            </a:r>
            <a:r>
              <a:rPr lang="ru-RU" cap="none" dirty="0" err="1"/>
              <a:t>в'язнів</a:t>
            </a:r>
            <a:r>
              <a:rPr lang="ru-RU" cap="none" dirty="0"/>
              <a:t>; «</a:t>
            </a:r>
            <a:r>
              <a:rPr lang="ru-RU" cap="none" dirty="0" err="1"/>
              <a:t>краще</a:t>
            </a:r>
            <a:r>
              <a:rPr lang="ru-RU" cap="none" dirty="0"/>
              <a:t>» </a:t>
            </a:r>
            <a:r>
              <a:rPr lang="ru-RU" cap="none" dirty="0" err="1"/>
              <a:t>від</a:t>
            </a:r>
            <a:r>
              <a:rPr lang="ru-RU" cap="none" dirty="0"/>
              <a:t> кухаря </a:t>
            </a:r>
            <a:r>
              <a:rPr lang="ru-RU" cap="none" dirty="0" err="1"/>
              <a:t>дістається</a:t>
            </a:r>
            <a:r>
              <a:rPr lang="ru-RU" cap="none" dirty="0"/>
              <a:t> </a:t>
            </a:r>
            <a:r>
              <a:rPr lang="ru-RU" cap="none" dirty="0" err="1"/>
              <a:t>злодіям</a:t>
            </a:r>
            <a:r>
              <a:rPr lang="ru-RU" cap="none" dirty="0"/>
              <a:t> у </a:t>
            </a:r>
            <a:r>
              <a:rPr lang="ru-RU" cap="none" dirty="0" err="1"/>
              <a:t>законі</a:t>
            </a:r>
            <a:r>
              <a:rPr lang="ru-RU" cap="none" dirty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cap="none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cap="none" dirty="0" err="1"/>
              <a:t>Ставлення</a:t>
            </a:r>
            <a:r>
              <a:rPr lang="ru-RU" b="1" cap="none" dirty="0"/>
              <a:t> до </a:t>
            </a:r>
            <a:r>
              <a:rPr lang="ru-RU" b="1" cap="none" dirty="0" err="1"/>
              <a:t>жінок</a:t>
            </a:r>
            <a:r>
              <a:rPr lang="ru-RU" b="1" cap="none" dirty="0"/>
              <a:t> </a:t>
            </a:r>
            <a:r>
              <a:rPr lang="ru-RU" cap="none" dirty="0"/>
              <a:t>(</a:t>
            </a:r>
            <a:r>
              <a:rPr lang="ru-RU" cap="none" dirty="0" err="1"/>
              <a:t>злодії</a:t>
            </a:r>
            <a:r>
              <a:rPr lang="ru-RU" cap="none" dirty="0"/>
              <a:t>, </a:t>
            </a:r>
            <a:r>
              <a:rPr lang="ru-RU" cap="none" dirty="0" err="1"/>
              <a:t>чиєю</a:t>
            </a:r>
            <a:r>
              <a:rPr lang="ru-RU" cap="none" dirty="0"/>
              <a:t> </a:t>
            </a:r>
            <a:r>
              <a:rPr lang="ru-RU" cap="none" dirty="0" err="1"/>
              <a:t>професією</a:t>
            </a:r>
            <a:r>
              <a:rPr lang="ru-RU" cap="none" dirty="0"/>
              <a:t> є </a:t>
            </a:r>
            <a:r>
              <a:rPr lang="ru-RU" cap="none" dirty="0" err="1"/>
              <a:t>крадіжки</a:t>
            </a:r>
            <a:r>
              <a:rPr lang="ru-RU" cap="none" dirty="0"/>
              <a:t>, як і у </a:t>
            </a:r>
            <a:r>
              <a:rPr lang="ru-RU" cap="none" dirty="0" err="1"/>
              <a:t>чоловіків-блатарів</a:t>
            </a:r>
            <a:r>
              <a:rPr lang="ru-RU" cap="none" dirty="0"/>
              <a:t>, та «подруги» </a:t>
            </a:r>
            <a:r>
              <a:rPr lang="ru-RU" cap="none" dirty="0" err="1"/>
              <a:t>блатарів</a:t>
            </a:r>
            <a:r>
              <a:rPr lang="ru-RU" cap="none" dirty="0"/>
              <a:t>; «культ </a:t>
            </a:r>
            <a:r>
              <a:rPr lang="ru-RU" cap="none" dirty="0" err="1"/>
              <a:t>матері</a:t>
            </a:r>
            <a:r>
              <a:rPr lang="ru-RU" cap="none" dirty="0"/>
              <a:t>»)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cap="none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cap="none" dirty="0" err="1"/>
              <a:t>Тюремна</a:t>
            </a:r>
            <a:r>
              <a:rPr lang="ru-RU" b="1" cap="none" dirty="0"/>
              <a:t> </a:t>
            </a:r>
            <a:r>
              <a:rPr lang="ru-RU" b="1" cap="none" dirty="0" err="1"/>
              <a:t>лірика</a:t>
            </a:r>
            <a:r>
              <a:rPr lang="ru-RU" b="1" cap="none" dirty="0"/>
              <a:t> </a:t>
            </a:r>
            <a:r>
              <a:rPr lang="ru-RU" cap="none" dirty="0"/>
              <a:t>(</a:t>
            </a:r>
            <a:r>
              <a:rPr lang="ru-RU" cap="none" dirty="0" err="1"/>
              <a:t>блатні</a:t>
            </a:r>
            <a:r>
              <a:rPr lang="ru-RU" cap="none" dirty="0"/>
              <a:t> </a:t>
            </a:r>
            <a:r>
              <a:rPr lang="ru-RU" cap="none" dirty="0" err="1"/>
              <a:t>пісні</a:t>
            </a:r>
            <a:r>
              <a:rPr lang="ru-RU" cap="none" dirty="0"/>
              <a:t>; </a:t>
            </a:r>
            <a:r>
              <a:rPr lang="ru-RU" cap="none" dirty="0" err="1"/>
              <a:t>вірші</a:t>
            </a:r>
            <a:r>
              <a:rPr lang="ru-RU" cap="none" dirty="0"/>
              <a:t> </a:t>
            </a:r>
            <a:r>
              <a:rPr lang="ru-RU" cap="none" dirty="0" err="1"/>
              <a:t>Єсеніна</a:t>
            </a:r>
            <a:r>
              <a:rPr lang="ru-RU" cap="none" dirty="0"/>
              <a:t>: культ </a:t>
            </a:r>
            <a:r>
              <a:rPr lang="ru-RU" cap="none" dirty="0" err="1"/>
              <a:t>матері</a:t>
            </a:r>
            <a:r>
              <a:rPr lang="ru-RU" cap="none" dirty="0"/>
              <a:t>, </a:t>
            </a:r>
            <a:r>
              <a:rPr lang="ru-RU" cap="none" dirty="0" err="1"/>
              <a:t>що</a:t>
            </a:r>
            <a:r>
              <a:rPr lang="ru-RU" cap="none" dirty="0"/>
              <a:t> </a:t>
            </a:r>
            <a:r>
              <a:rPr lang="ru-RU" cap="none" dirty="0" err="1"/>
              <a:t>співіснує</a:t>
            </a:r>
            <a:r>
              <a:rPr lang="ru-RU" cap="none" dirty="0"/>
              <a:t> з </a:t>
            </a:r>
            <a:r>
              <a:rPr lang="ru-RU" cap="none" dirty="0" err="1"/>
              <a:t>цинічною</a:t>
            </a:r>
            <a:r>
              <a:rPr lang="ru-RU" cap="none" dirty="0"/>
              <a:t> </a:t>
            </a:r>
            <a:r>
              <a:rPr lang="ru-RU" cap="none" dirty="0" err="1"/>
              <a:t>зневагою</a:t>
            </a:r>
            <a:r>
              <a:rPr lang="ru-RU" cap="none" dirty="0"/>
              <a:t> до </a:t>
            </a:r>
            <a:r>
              <a:rPr lang="ru-RU" cap="none" dirty="0" err="1"/>
              <a:t>жінки</a:t>
            </a:r>
            <a:r>
              <a:rPr lang="ru-RU" cap="none" dirty="0"/>
              <a:t>; </a:t>
            </a:r>
            <a:r>
              <a:rPr lang="ru-RU" cap="none" dirty="0" err="1"/>
              <a:t>Єсенін</a:t>
            </a:r>
            <a:r>
              <a:rPr lang="ru-RU" cap="none" dirty="0"/>
              <a:t> </a:t>
            </a:r>
            <a:r>
              <a:rPr lang="ru-RU" cap="none" dirty="0" err="1"/>
              <a:t>ще</a:t>
            </a:r>
            <a:r>
              <a:rPr lang="ru-RU" cap="none" dirty="0"/>
              <a:t> три </a:t>
            </a:r>
            <a:r>
              <a:rPr lang="ru-RU" cap="none" dirty="0" err="1"/>
              <a:t>десятиліття</a:t>
            </a:r>
            <a:r>
              <a:rPr lang="ru-RU" cap="none" dirty="0"/>
              <a:t> тому </a:t>
            </a:r>
            <a:r>
              <a:rPr lang="ru-RU" cap="none" dirty="0" err="1"/>
              <a:t>був</a:t>
            </a:r>
            <a:r>
              <a:rPr lang="ru-RU" cap="none" dirty="0"/>
              <a:t> </a:t>
            </a:r>
            <a:r>
              <a:rPr lang="ru-RU" cap="none" dirty="0" err="1"/>
              <a:t>популярним</a:t>
            </a:r>
            <a:r>
              <a:rPr lang="ru-RU" cap="none" dirty="0"/>
              <a:t> </a:t>
            </a:r>
            <a:r>
              <a:rPr lang="ru-RU" cap="none" dirty="0" err="1"/>
              <a:t>поетом</a:t>
            </a:r>
            <a:r>
              <a:rPr lang="ru-RU" cap="none" dirty="0"/>
              <a:t> у </a:t>
            </a:r>
            <a:r>
              <a:rPr lang="ru-RU" cap="none" dirty="0" err="1"/>
              <a:t>кримінальному</a:t>
            </a:r>
            <a:r>
              <a:rPr lang="ru-RU" cap="none" dirty="0"/>
              <a:t> </a:t>
            </a:r>
            <a:r>
              <a:rPr lang="ru-RU" cap="none" dirty="0" err="1"/>
              <a:t>світі</a:t>
            </a:r>
            <a:r>
              <a:rPr lang="ru-RU" cap="none" dirty="0"/>
              <a:t>. Перший «Лист </a:t>
            </a:r>
            <a:r>
              <a:rPr lang="ru-RU" cap="none" dirty="0" err="1"/>
              <a:t>матері</a:t>
            </a:r>
            <a:r>
              <a:rPr lang="ru-RU" cap="none" dirty="0"/>
              <a:t>» («</a:t>
            </a:r>
            <a:r>
              <a:rPr lang="ru-RU" cap="none" dirty="0" err="1"/>
              <a:t>Ти</a:t>
            </a:r>
            <a:r>
              <a:rPr lang="ru-RU" cap="none" dirty="0"/>
              <a:t> жива </a:t>
            </a:r>
            <a:r>
              <a:rPr lang="ru-RU" cap="none" dirty="0" err="1"/>
              <a:t>ще</a:t>
            </a:r>
            <a:r>
              <a:rPr lang="ru-RU" cap="none" dirty="0"/>
              <a:t>, моя старенька») </a:t>
            </a:r>
            <a:r>
              <a:rPr lang="ru-RU" cap="none" dirty="0" err="1"/>
              <a:t>знає</a:t>
            </a:r>
            <a:r>
              <a:rPr lang="ru-RU" cap="none" dirty="0"/>
              <a:t> буквально </a:t>
            </a:r>
            <a:r>
              <a:rPr lang="ru-RU" cap="none" dirty="0" err="1"/>
              <a:t>кожен</a:t>
            </a:r>
            <a:r>
              <a:rPr lang="ru-RU" cap="none" dirty="0"/>
              <a:t> </a:t>
            </a:r>
            <a:r>
              <a:rPr lang="ru-RU" cap="none" dirty="0" err="1"/>
              <a:t>блатар</a:t>
            </a:r>
            <a:r>
              <a:rPr lang="ru-RU" cap="none" dirty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cap="none" dirty="0" err="1"/>
              <a:t>Відверта</a:t>
            </a:r>
            <a:r>
              <a:rPr lang="ru-RU" cap="none" dirty="0"/>
              <a:t> </a:t>
            </a:r>
            <a:r>
              <a:rPr lang="ru-RU" cap="none" dirty="0" err="1"/>
              <a:t>симпатія</a:t>
            </a:r>
            <a:r>
              <a:rPr lang="ru-RU" cap="none" dirty="0"/>
              <a:t> </a:t>
            </a:r>
            <a:r>
              <a:rPr lang="ru-RU" cap="none" dirty="0" err="1"/>
              <a:t>Єсеніна</a:t>
            </a:r>
            <a:r>
              <a:rPr lang="ru-RU" cap="none" dirty="0"/>
              <a:t> до блатного </a:t>
            </a:r>
            <a:r>
              <a:rPr lang="ru-RU" cap="none" dirty="0" err="1"/>
              <a:t>світу</a:t>
            </a:r>
            <a:r>
              <a:rPr lang="ru-RU" cap="none" dirty="0"/>
              <a:t> проходить через </a:t>
            </a:r>
            <a:r>
              <a:rPr lang="ru-RU" cap="none" dirty="0" err="1"/>
              <a:t>усі</a:t>
            </a:r>
            <a:r>
              <a:rPr lang="ru-RU" cap="none" dirty="0"/>
              <a:t> </a:t>
            </a:r>
            <a:r>
              <a:rPr lang="ru-RU" cap="none" dirty="0" err="1"/>
              <a:t>вірші</a:t>
            </a:r>
            <a:r>
              <a:rPr lang="ru-RU" cap="none" dirty="0"/>
              <a:t>:</a:t>
            </a:r>
            <a:r>
              <a:rPr lang="ru-RU" i="1" cap="none" dirty="0"/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cap="none" dirty="0"/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cap="none" dirty="0"/>
              <a:t>	«Все живое особой метой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cap="none" dirty="0"/>
              <a:t>	Отмечается с ранних пор.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cap="none" dirty="0"/>
              <a:t>	Если не был бы я поэтом,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cap="none" dirty="0"/>
              <a:t>	То, наверно, был мошенник и вор.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cap="none" dirty="0"/>
              <a:t>	Был человек тот авантюрист,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cap="none" dirty="0"/>
              <a:t>	Но самой высокой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i="1" cap="none" dirty="0"/>
              <a:t>	И лучшей марки».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cap="none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b="1" cap="none" dirty="0"/>
          </a:p>
        </p:txBody>
      </p:sp>
    </p:spTree>
    <p:extLst>
      <p:ext uri="{BB962C8B-B14F-4D97-AF65-F5344CB8AC3E}">
        <p14:creationId xmlns:p14="http://schemas.microsoft.com/office/powerpoint/2010/main" val="3617053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19E7DB-90D1-4469-B787-42947040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763" y="698353"/>
            <a:ext cx="11047759" cy="58797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cap="none" dirty="0"/>
              <a:t>      </a:t>
            </a:r>
            <a:r>
              <a:rPr lang="ru-RU" sz="2400" b="1" cap="none" dirty="0" err="1"/>
              <a:t>Психологічні</a:t>
            </a:r>
            <a:r>
              <a:rPr lang="ru-RU" sz="2400" b="1" cap="none" dirty="0"/>
              <a:t> </a:t>
            </a:r>
            <a:r>
              <a:rPr lang="ru-RU" sz="2400" b="1" cap="none" dirty="0" err="1"/>
              <a:t>риси</a:t>
            </a:r>
            <a:r>
              <a:rPr lang="ru-RU" sz="2400" b="1" cap="none" dirty="0"/>
              <a:t> </a:t>
            </a:r>
            <a:r>
              <a:rPr lang="ru-RU" sz="2400" b="1" cap="none" dirty="0" err="1"/>
              <a:t>злодіїв</a:t>
            </a:r>
            <a:r>
              <a:rPr lang="ru-RU" sz="2400" b="1" cap="none" dirty="0"/>
              <a:t> у </a:t>
            </a:r>
            <a:r>
              <a:rPr lang="ru-RU" sz="2400" b="1" cap="none" dirty="0" err="1"/>
              <a:t>законі</a:t>
            </a:r>
            <a:r>
              <a:rPr lang="ru-RU" sz="2400" b="1" cap="none" dirty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cap="none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cap="none" dirty="0"/>
              <a:t> </a:t>
            </a:r>
            <a:r>
              <a:rPr lang="ru-RU" cap="none" dirty="0" err="1"/>
              <a:t>Антисоціальні</a:t>
            </a:r>
            <a:r>
              <a:rPr lang="ru-RU" cap="none" dirty="0"/>
              <a:t> </a:t>
            </a:r>
            <a:r>
              <a:rPr lang="ru-RU" cap="none" dirty="0" err="1"/>
              <a:t>риси</a:t>
            </a:r>
            <a:r>
              <a:rPr lang="ru-RU" cap="none" dirty="0"/>
              <a:t>, </a:t>
            </a:r>
            <a:r>
              <a:rPr lang="ru-RU" cap="none" dirty="0" err="1"/>
              <a:t>деформація</a:t>
            </a:r>
            <a:r>
              <a:rPr lang="ru-RU" cap="none" dirty="0"/>
              <a:t> </a:t>
            </a:r>
            <a:r>
              <a:rPr lang="ru-RU" cap="none" dirty="0" err="1"/>
              <a:t>особистості</a:t>
            </a:r>
            <a:r>
              <a:rPr lang="ru-RU" cap="none" dirty="0"/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cap="none" dirty="0"/>
              <a:t> </a:t>
            </a:r>
            <a:r>
              <a:rPr lang="ru-RU" cap="none" dirty="0" err="1"/>
              <a:t>Правовий</a:t>
            </a:r>
            <a:r>
              <a:rPr lang="ru-RU" cap="none" dirty="0"/>
              <a:t> </a:t>
            </a:r>
            <a:r>
              <a:rPr lang="ru-RU" cap="none" dirty="0" err="1"/>
              <a:t>нігілізм</a:t>
            </a:r>
            <a:endParaRPr lang="ru-RU" cap="none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cap="none" dirty="0"/>
              <a:t> </a:t>
            </a:r>
            <a:r>
              <a:rPr lang="ru-RU" cap="none" dirty="0" err="1"/>
              <a:t>Жорстокість</a:t>
            </a:r>
            <a:r>
              <a:rPr lang="ru-RU" cap="none" dirty="0"/>
              <a:t>, садизм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cap="none" dirty="0"/>
              <a:t> </a:t>
            </a:r>
            <a:r>
              <a:rPr lang="ru-RU" cap="none" dirty="0" err="1"/>
              <a:t>Брехливість</a:t>
            </a:r>
            <a:r>
              <a:rPr lang="ru-RU" cap="none" dirty="0"/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cap="none" dirty="0"/>
              <a:t> </a:t>
            </a:r>
            <a:r>
              <a:rPr lang="ru-RU" cap="none" dirty="0" err="1"/>
              <a:t>Істеричність</a:t>
            </a:r>
            <a:r>
              <a:rPr lang="ru-RU" cap="none" dirty="0"/>
              <a:t> і </a:t>
            </a:r>
            <a:r>
              <a:rPr lang="ru-RU" cap="none" dirty="0" err="1"/>
              <a:t>театральність</a:t>
            </a:r>
            <a:endParaRPr lang="ru-RU" cap="none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cap="none" dirty="0"/>
              <a:t> </a:t>
            </a:r>
            <a:r>
              <a:rPr lang="ru-RU" cap="none" dirty="0" err="1"/>
              <a:t>Хитрість</a:t>
            </a:r>
            <a:endParaRPr lang="ru-RU" cap="none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cap="none" dirty="0"/>
              <a:t> </a:t>
            </a:r>
            <a:r>
              <a:rPr lang="ru-RU" cap="none" dirty="0" err="1"/>
              <a:t>Нахабність</a:t>
            </a:r>
            <a:endParaRPr lang="ru-RU" cap="none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cap="none" dirty="0"/>
              <a:t> </a:t>
            </a:r>
            <a:r>
              <a:rPr lang="ru-RU" cap="none" dirty="0" err="1"/>
              <a:t>Соціальний</a:t>
            </a:r>
            <a:r>
              <a:rPr lang="ru-RU" cap="none" dirty="0"/>
              <a:t> та </a:t>
            </a:r>
            <a:r>
              <a:rPr lang="ru-RU" cap="none" dirty="0" err="1"/>
              <a:t>емоційний</a:t>
            </a:r>
            <a:r>
              <a:rPr lang="ru-RU" cap="none" dirty="0"/>
              <a:t> </a:t>
            </a:r>
            <a:r>
              <a:rPr lang="ru-RU" cap="none" dirty="0" err="1"/>
              <a:t>інтелект</a:t>
            </a:r>
            <a:endParaRPr lang="ru-RU" cap="none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cap="none" dirty="0"/>
              <a:t> </a:t>
            </a:r>
            <a:r>
              <a:rPr lang="ru-RU" cap="none" dirty="0" err="1"/>
              <a:t>Відсутність</a:t>
            </a:r>
            <a:r>
              <a:rPr lang="ru-RU" cap="none" dirty="0"/>
              <a:t> </a:t>
            </a:r>
            <a:r>
              <a:rPr lang="ru-RU" cap="none" dirty="0" err="1"/>
              <a:t>емпатії</a:t>
            </a:r>
            <a:endParaRPr lang="ru-RU" cap="none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cap="none" dirty="0"/>
              <a:t> </a:t>
            </a:r>
            <a:r>
              <a:rPr lang="ru-RU" cap="none" dirty="0" err="1"/>
              <a:t>Відсутність</a:t>
            </a:r>
            <a:r>
              <a:rPr lang="ru-RU" cap="none" dirty="0"/>
              <a:t> </a:t>
            </a:r>
            <a:r>
              <a:rPr lang="ru-RU" cap="none" dirty="0" err="1"/>
              <a:t>моралі</a:t>
            </a:r>
            <a:r>
              <a:rPr lang="ru-RU" cap="none" dirty="0"/>
              <a:t> та </a:t>
            </a:r>
            <a:r>
              <a:rPr lang="ru-RU" cap="none" dirty="0" err="1"/>
              <a:t>моральності</a:t>
            </a:r>
            <a:endParaRPr lang="ru-RU" cap="none" dirty="0"/>
          </a:p>
          <a:p>
            <a:pPr marL="0" indent="0" algn="just">
              <a:spcBef>
                <a:spcPts val="0"/>
              </a:spcBef>
              <a:buNone/>
            </a:pPr>
            <a:endParaRPr lang="en-US" b="1" cap="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7EFAC7-3143-41C7-AF0B-FB25B495F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/>
          <a:stretch/>
        </p:blipFill>
        <p:spPr>
          <a:xfrm>
            <a:off x="6785122" y="1441579"/>
            <a:ext cx="4747514" cy="375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883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766D6A-B46D-497B-BD44-3A66134A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96" y="444988"/>
            <a:ext cx="10364452" cy="6093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«СУЧЧЯ ВІЙНА»</a:t>
            </a: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696412-E21A-4FE5-A657-3A9A9BD49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9740"/>
            <a:ext cx="5837853" cy="3283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C78499-09B4-4C8D-A712-DACEE3BE9030}"/>
              </a:ext>
            </a:extLst>
          </p:cNvPr>
          <p:cNvSpPr txBox="1"/>
          <p:nvPr/>
        </p:nvSpPr>
        <p:spPr>
          <a:xfrm>
            <a:off x="422989" y="1222309"/>
            <a:ext cx="53744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— </a:t>
            </a:r>
            <a:r>
              <a:rPr lang="ru-RU" dirty="0" err="1"/>
              <a:t>жорстока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ув'язнених</a:t>
            </a:r>
            <a:r>
              <a:rPr lang="ru-RU" dirty="0"/>
              <a:t>, </a:t>
            </a:r>
            <a:r>
              <a:rPr lang="ru-RU" dirty="0" err="1"/>
              <a:t>засуджених</a:t>
            </a:r>
            <a:r>
              <a:rPr lang="ru-RU" dirty="0"/>
              <a:t> за </a:t>
            </a:r>
            <a:r>
              <a:rPr lang="ru-RU" dirty="0" err="1"/>
              <a:t>кримінальні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відбувалася</a:t>
            </a:r>
            <a:r>
              <a:rPr lang="ru-RU" dirty="0"/>
              <a:t> у </a:t>
            </a:r>
            <a:r>
              <a:rPr lang="ru-RU" dirty="0" err="1"/>
              <a:t>виправно-трудових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 СРСР у 1946-1956 </a:t>
            </a:r>
            <a:r>
              <a:rPr lang="ru-RU" dirty="0" err="1"/>
              <a:t>рр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конфлікті</a:t>
            </a:r>
            <a:r>
              <a:rPr lang="ru-RU" dirty="0"/>
              <a:t> брали участь з одного боку так </a:t>
            </a:r>
            <a:r>
              <a:rPr lang="ru-RU" dirty="0" err="1"/>
              <a:t>звані</a:t>
            </a:r>
            <a:r>
              <a:rPr lang="ru-RU" dirty="0"/>
              <a:t> «суки» — </a:t>
            </a:r>
            <a:r>
              <a:rPr lang="ru-RU" dirty="0" err="1"/>
              <a:t>засуджені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терпимо </a:t>
            </a:r>
            <a:r>
              <a:rPr lang="ru-RU" dirty="0" err="1"/>
              <a:t>ставилися</a:t>
            </a:r>
            <a:r>
              <a:rPr lang="ru-RU" dirty="0"/>
              <a:t> до </a:t>
            </a:r>
            <a:r>
              <a:rPr lang="ru-RU" dirty="0" err="1"/>
              <a:t>адміністрації</a:t>
            </a:r>
            <a:r>
              <a:rPr lang="ru-RU" dirty="0"/>
              <a:t> </a:t>
            </a:r>
            <a:r>
              <a:rPr lang="ru-RU" dirty="0" err="1"/>
              <a:t>виправної</a:t>
            </a:r>
            <a:r>
              <a:rPr lang="ru-RU" dirty="0"/>
              <a:t> установи і </a:t>
            </a:r>
            <a:r>
              <a:rPr lang="ru-RU" dirty="0" err="1"/>
              <a:t>побажали</a:t>
            </a:r>
            <a:r>
              <a:rPr lang="ru-RU" dirty="0"/>
              <a:t> «</a:t>
            </a:r>
            <a:r>
              <a:rPr lang="ru-RU" dirty="0" err="1"/>
              <a:t>встати</a:t>
            </a:r>
            <a:r>
              <a:rPr lang="ru-RU" dirty="0"/>
              <a:t> на шлях </a:t>
            </a:r>
            <a:r>
              <a:rPr lang="ru-RU" dirty="0" err="1"/>
              <a:t>виправлення</a:t>
            </a:r>
            <a:r>
              <a:rPr lang="ru-RU" dirty="0"/>
              <a:t>»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на </a:t>
            </a:r>
            <a:r>
              <a:rPr lang="ru-RU" dirty="0" err="1"/>
              <a:t>фронті</a:t>
            </a:r>
            <a:r>
              <a:rPr lang="ru-RU" dirty="0"/>
              <a:t> в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Рокосовського</a:t>
            </a:r>
            <a:r>
              <a:rPr lang="ru-RU" dirty="0"/>
              <a:t>), а з </a:t>
            </a:r>
            <a:r>
              <a:rPr lang="ru-RU" dirty="0" err="1"/>
              <a:t>іншого</a:t>
            </a:r>
            <a:r>
              <a:rPr lang="ru-RU" dirty="0"/>
              <a:t> — «</a:t>
            </a:r>
            <a:r>
              <a:rPr lang="ru-RU" dirty="0" err="1"/>
              <a:t>злодії</a:t>
            </a:r>
            <a:r>
              <a:rPr lang="ru-RU" dirty="0"/>
              <a:t> в </a:t>
            </a:r>
            <a:r>
              <a:rPr lang="ru-RU" dirty="0" err="1"/>
              <a:t>законі</a:t>
            </a:r>
            <a:r>
              <a:rPr lang="ru-RU" dirty="0"/>
              <a:t>»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сповідували</a:t>
            </a:r>
            <a:r>
              <a:rPr lang="ru-RU" dirty="0"/>
              <a:t> </a:t>
            </a:r>
            <a:r>
              <a:rPr lang="ru-RU" dirty="0" err="1"/>
              <a:t>старі</a:t>
            </a:r>
            <a:r>
              <a:rPr lang="ru-RU" dirty="0"/>
              <a:t> правила,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заперечували</a:t>
            </a:r>
            <a:r>
              <a:rPr lang="ru-RU" dirty="0"/>
              <a:t> будь-яку </a:t>
            </a:r>
            <a:r>
              <a:rPr lang="ru-RU" dirty="0" err="1"/>
              <a:t>співпрацю</a:t>
            </a:r>
            <a:r>
              <a:rPr lang="ru-RU" dirty="0"/>
              <a:t> з органами </a:t>
            </a:r>
            <a:r>
              <a:rPr lang="ru-RU" dirty="0" err="1"/>
              <a:t>влади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«</a:t>
            </a:r>
            <a:r>
              <a:rPr lang="ru-RU" dirty="0" err="1"/>
              <a:t>суччя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» переросла в </a:t>
            </a:r>
            <a:r>
              <a:rPr lang="ru-RU" dirty="0" err="1"/>
              <a:t>боротьбу</a:t>
            </a:r>
            <a:r>
              <a:rPr lang="ru-RU" dirty="0"/>
              <a:t> «</a:t>
            </a:r>
            <a:r>
              <a:rPr lang="ru-RU" dirty="0" err="1"/>
              <a:t>законних</a:t>
            </a:r>
            <a:r>
              <a:rPr lang="ru-RU" dirty="0"/>
              <a:t>» </a:t>
            </a:r>
            <a:r>
              <a:rPr lang="ru-RU" dirty="0" err="1"/>
              <a:t>злодіїв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дотримуються</a:t>
            </a:r>
            <a:r>
              <a:rPr lang="ru-RU" dirty="0"/>
              <a:t> «</a:t>
            </a:r>
            <a:r>
              <a:rPr lang="ru-RU" dirty="0" err="1"/>
              <a:t>класичних</a:t>
            </a:r>
            <a:r>
              <a:rPr lang="ru-RU" dirty="0"/>
              <a:t>» </a:t>
            </a:r>
            <a:r>
              <a:rPr lang="ru-RU" dirty="0" err="1"/>
              <a:t>блатних</a:t>
            </a:r>
            <a:r>
              <a:rPr lang="ru-RU" dirty="0"/>
              <a:t> правил, та </a:t>
            </a:r>
            <a:r>
              <a:rPr lang="ru-RU" dirty="0" err="1"/>
              <a:t>злодіїв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добровільно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примусу </a:t>
            </a:r>
            <a:r>
              <a:rPr lang="ru-RU" dirty="0" err="1"/>
              <a:t>відмовилися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приєдналися</a:t>
            </a:r>
            <a:r>
              <a:rPr lang="ru-RU" dirty="0"/>
              <a:t> до «сук».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48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57B98C-80E9-4FF4-9814-12CFA0DD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35" y="426827"/>
            <a:ext cx="11066730" cy="6301046"/>
          </a:xfrm>
        </p:spPr>
        <p:txBody>
          <a:bodyPr>
            <a:normAutofit/>
          </a:bodyPr>
          <a:lstStyle/>
          <a:p>
            <a:pPr indent="381000" algn="just">
              <a:spcBef>
                <a:spcPts val="0"/>
              </a:spcBef>
            </a:pPr>
            <a:r>
              <a:rPr lang="ru-RU" sz="2300" b="1" cap="none" dirty="0" err="1"/>
              <a:t>Новий</a:t>
            </a:r>
            <a:r>
              <a:rPr lang="ru-RU" sz="2300" b="1" cap="none" dirty="0"/>
              <a:t> </a:t>
            </a:r>
            <a:r>
              <a:rPr lang="ru-RU" sz="2300" b="1" cap="none" dirty="0" err="1"/>
              <a:t>злодійський</a:t>
            </a:r>
            <a:r>
              <a:rPr lang="ru-RU" sz="2300" b="1" cap="none" dirty="0"/>
              <a:t> закон: </a:t>
            </a:r>
            <a:r>
              <a:rPr lang="ru-RU" sz="2300" cap="none" dirty="0" err="1"/>
              <a:t>блатним</a:t>
            </a:r>
            <a:r>
              <a:rPr lang="ru-RU" sz="2300" cap="none" dirty="0"/>
              <a:t> </a:t>
            </a:r>
            <a:r>
              <a:rPr lang="ru-RU" sz="2300" cap="none" dirty="0" err="1"/>
              <a:t>дозволялося</a:t>
            </a:r>
            <a:r>
              <a:rPr lang="ru-RU" sz="2300" cap="none" dirty="0"/>
              <a:t> </a:t>
            </a:r>
            <a:r>
              <a:rPr lang="ru-RU" sz="2300" cap="none" dirty="0" err="1"/>
              <a:t>працювати</a:t>
            </a:r>
            <a:r>
              <a:rPr lang="ru-RU" sz="2300" cap="none" dirty="0"/>
              <a:t> у </a:t>
            </a:r>
            <a:r>
              <a:rPr lang="ru-RU" sz="2300" cap="none" dirty="0" err="1"/>
              <a:t>таборі</a:t>
            </a:r>
            <a:r>
              <a:rPr lang="ru-RU" sz="2300" cap="none" dirty="0"/>
              <a:t> та </a:t>
            </a:r>
            <a:r>
              <a:rPr lang="ru-RU" sz="2300" cap="none" dirty="0" err="1"/>
              <a:t>в'язниці</a:t>
            </a:r>
            <a:r>
              <a:rPr lang="ru-RU" sz="2300" cap="none" dirty="0"/>
              <a:t> старостами, </a:t>
            </a:r>
            <a:r>
              <a:rPr lang="ru-RU" sz="2300" cap="none" dirty="0" err="1"/>
              <a:t>нарядниками</a:t>
            </a:r>
            <a:r>
              <a:rPr lang="ru-RU" sz="2300" cap="none" dirty="0"/>
              <a:t>, десятниками, бригадирами, </a:t>
            </a:r>
            <a:r>
              <a:rPr lang="ru-RU" sz="2300" cap="none" dirty="0" err="1"/>
              <a:t>займати</a:t>
            </a:r>
            <a:r>
              <a:rPr lang="ru-RU" sz="2300" cap="none" dirty="0"/>
              <a:t> </a:t>
            </a:r>
            <a:r>
              <a:rPr lang="ru-RU" sz="2300" cap="none" dirty="0" err="1"/>
              <a:t>ще</a:t>
            </a:r>
            <a:r>
              <a:rPr lang="ru-RU" sz="2300" cap="none" dirty="0"/>
              <a:t> </a:t>
            </a:r>
            <a:r>
              <a:rPr lang="ru-RU" sz="2300" cap="none" dirty="0" err="1"/>
              <a:t>цілу</a:t>
            </a:r>
            <a:r>
              <a:rPr lang="ru-RU" sz="2300" cap="none" dirty="0"/>
              <a:t> низку </a:t>
            </a:r>
            <a:r>
              <a:rPr lang="ru-RU" sz="2300" cap="none" dirty="0" err="1"/>
              <a:t>численних</a:t>
            </a:r>
            <a:r>
              <a:rPr lang="ru-RU" sz="2300" cap="none" dirty="0"/>
              <a:t> </a:t>
            </a:r>
            <a:r>
              <a:rPr lang="ru-RU" sz="2300" cap="none" dirty="0" err="1"/>
              <a:t>табірних</a:t>
            </a:r>
            <a:r>
              <a:rPr lang="ru-RU" sz="2300" cap="none" dirty="0"/>
              <a:t> посад. Для переходу до нового </a:t>
            </a:r>
            <a:r>
              <a:rPr lang="ru-RU" sz="2300" cap="none" dirty="0" err="1"/>
              <a:t>злодійського</a:t>
            </a:r>
            <a:r>
              <a:rPr lang="ru-RU" sz="2300" cap="none" dirty="0"/>
              <a:t> закону </a:t>
            </a:r>
            <a:r>
              <a:rPr lang="ru-RU" sz="2300" cap="none" dirty="0" err="1"/>
              <a:t>було</a:t>
            </a:r>
            <a:r>
              <a:rPr lang="ru-RU" sz="2300" cap="none" dirty="0"/>
              <a:t> </a:t>
            </a:r>
            <a:r>
              <a:rPr lang="ru-RU" sz="2300" cap="none" dirty="0" err="1"/>
              <a:t>винайдено</a:t>
            </a:r>
            <a:r>
              <a:rPr lang="ru-RU" sz="2300" cap="none" dirty="0"/>
              <a:t> обряд – треба </a:t>
            </a:r>
            <a:r>
              <a:rPr lang="ru-RU" sz="2300" cap="none" dirty="0" err="1"/>
              <a:t>було</a:t>
            </a:r>
            <a:r>
              <a:rPr lang="ru-RU" sz="2300" cap="none" dirty="0"/>
              <a:t> </a:t>
            </a:r>
            <a:r>
              <a:rPr lang="ru-RU" sz="2300" cap="none" dirty="0" err="1"/>
              <a:t>поцілувати</a:t>
            </a:r>
            <a:r>
              <a:rPr lang="ru-RU" sz="2300" cap="none" dirty="0"/>
              <a:t> </a:t>
            </a:r>
            <a:r>
              <a:rPr lang="ru-RU" sz="2300" cap="none" dirty="0" err="1"/>
              <a:t>ніж</a:t>
            </a:r>
            <a:r>
              <a:rPr lang="ru-RU" sz="2300" cap="none" dirty="0"/>
              <a:t>. </a:t>
            </a:r>
            <a:r>
              <a:rPr lang="ru-RU" sz="2300" cap="none" dirty="0" err="1"/>
              <a:t>Якщо</a:t>
            </a:r>
            <a:r>
              <a:rPr lang="ru-RU" sz="2300" cap="none" dirty="0"/>
              <a:t> «</a:t>
            </a:r>
            <a:r>
              <a:rPr lang="ru-RU" sz="2300" cap="none" dirty="0" err="1"/>
              <a:t>законний</a:t>
            </a:r>
            <a:r>
              <a:rPr lang="ru-RU" sz="2300" cap="none" dirty="0"/>
              <a:t>» </a:t>
            </a:r>
            <a:r>
              <a:rPr lang="ru-RU" sz="2300" cap="none" dirty="0" err="1"/>
              <a:t>злодій</a:t>
            </a:r>
            <a:r>
              <a:rPr lang="ru-RU" sz="2300" cap="none" dirty="0"/>
              <a:t> </a:t>
            </a:r>
            <a:r>
              <a:rPr lang="ru-RU" sz="2300" cap="none" dirty="0" err="1"/>
              <a:t>погоджувався</a:t>
            </a:r>
            <a:r>
              <a:rPr lang="ru-RU" sz="2300" cap="none" dirty="0"/>
              <a:t> і </a:t>
            </a:r>
            <a:r>
              <a:rPr lang="ru-RU" sz="2300" cap="none" dirty="0" err="1"/>
              <a:t>прикладав</a:t>
            </a:r>
            <a:r>
              <a:rPr lang="ru-RU" sz="2300" cap="none" dirty="0"/>
              <a:t> губи до </a:t>
            </a:r>
            <a:r>
              <a:rPr lang="ru-RU" sz="2300" cap="none" dirty="0" err="1"/>
              <a:t>заліза</a:t>
            </a:r>
            <a:r>
              <a:rPr lang="ru-RU" sz="2300" cap="none" dirty="0"/>
              <a:t> – </a:t>
            </a:r>
            <a:r>
              <a:rPr lang="ru-RU" sz="2300" cap="none" dirty="0" err="1"/>
              <a:t>він</a:t>
            </a:r>
            <a:r>
              <a:rPr lang="ru-RU" sz="2300" cap="none" dirty="0"/>
              <a:t> </a:t>
            </a:r>
            <a:r>
              <a:rPr lang="ru-RU" sz="2300" cap="none" dirty="0" err="1"/>
              <a:t>вважався</a:t>
            </a:r>
            <a:r>
              <a:rPr lang="ru-RU" sz="2300" cap="none" dirty="0"/>
              <a:t> </a:t>
            </a:r>
            <a:r>
              <a:rPr lang="ru-RU" sz="2300" cap="none" dirty="0" err="1"/>
              <a:t>прийнятим</a:t>
            </a:r>
            <a:r>
              <a:rPr lang="ru-RU" sz="2300" cap="none" dirty="0"/>
              <a:t> у </a:t>
            </a:r>
            <a:r>
              <a:rPr lang="ru-RU" sz="2300" cap="none" dirty="0" err="1"/>
              <a:t>нову</a:t>
            </a:r>
            <a:r>
              <a:rPr lang="ru-RU" sz="2300" cap="none" dirty="0"/>
              <a:t> </a:t>
            </a:r>
            <a:r>
              <a:rPr lang="ru-RU" sz="2300" cap="none" dirty="0" err="1"/>
              <a:t>віру</a:t>
            </a:r>
            <a:r>
              <a:rPr lang="ru-RU" sz="2300" cap="none" dirty="0"/>
              <a:t> і </a:t>
            </a:r>
            <a:r>
              <a:rPr lang="ru-RU" sz="2300" cap="none" dirty="0" err="1"/>
              <a:t>назавжди</a:t>
            </a:r>
            <a:r>
              <a:rPr lang="ru-RU" sz="2300" cap="none" dirty="0"/>
              <a:t> </a:t>
            </a:r>
            <a:r>
              <a:rPr lang="ru-RU" sz="2300" cap="none" dirty="0" err="1"/>
              <a:t>втрачав</a:t>
            </a:r>
            <a:r>
              <a:rPr lang="ru-RU" sz="2300" cap="none" dirty="0"/>
              <a:t> </a:t>
            </a:r>
            <a:r>
              <a:rPr lang="ru-RU" sz="2300" cap="none" dirty="0" err="1"/>
              <a:t>усі</a:t>
            </a:r>
            <a:r>
              <a:rPr lang="ru-RU" sz="2300" cap="none" dirty="0"/>
              <a:t> права в </a:t>
            </a:r>
            <a:r>
              <a:rPr lang="ru-RU" sz="2300" cap="none" dirty="0" err="1"/>
              <a:t>злодійському</a:t>
            </a:r>
            <a:r>
              <a:rPr lang="ru-RU" sz="2300" cap="none" dirty="0"/>
              <a:t> </a:t>
            </a:r>
            <a:r>
              <a:rPr lang="ru-RU" sz="2300" cap="none" dirty="0" err="1"/>
              <a:t>світі</a:t>
            </a:r>
            <a:r>
              <a:rPr lang="ru-RU" sz="2300" cap="none" dirty="0"/>
              <a:t>, </a:t>
            </a:r>
            <a:r>
              <a:rPr lang="ru-RU" sz="2300" cap="none" dirty="0" err="1"/>
              <a:t>стаючи</a:t>
            </a:r>
            <a:r>
              <a:rPr lang="ru-RU" sz="2300" cap="none" dirty="0"/>
              <a:t> «сукою» </a:t>
            </a:r>
            <a:r>
              <a:rPr lang="ru-RU" sz="2300" cap="none" dirty="0" err="1"/>
              <a:t>навіки</a:t>
            </a:r>
            <a:r>
              <a:rPr lang="ru-RU" sz="2300" cap="none" dirty="0"/>
              <a:t>. </a:t>
            </a:r>
            <a:r>
              <a:rPr lang="ru-RU" sz="2300" cap="none" dirty="0" err="1"/>
              <a:t>Усіх</a:t>
            </a:r>
            <a:r>
              <a:rPr lang="ru-RU" sz="2300" cap="none" dirty="0"/>
              <a:t>, </a:t>
            </a:r>
            <a:r>
              <a:rPr lang="ru-RU" sz="2300" cap="none" dirty="0" err="1"/>
              <a:t>хто</a:t>
            </a:r>
            <a:r>
              <a:rPr lang="ru-RU" sz="2300" cap="none" dirty="0"/>
              <a:t> </a:t>
            </a:r>
            <a:r>
              <a:rPr lang="ru-RU" sz="2300" cap="none" dirty="0" err="1"/>
              <a:t>відмовлявся</a:t>
            </a:r>
            <a:r>
              <a:rPr lang="ru-RU" sz="2300" cap="none" dirty="0"/>
              <a:t> </a:t>
            </a:r>
            <a:r>
              <a:rPr lang="ru-RU" sz="2300" cap="none" dirty="0" err="1"/>
              <a:t>цілувати</a:t>
            </a:r>
            <a:r>
              <a:rPr lang="ru-RU" sz="2300" cap="none" dirty="0"/>
              <a:t> </a:t>
            </a:r>
            <a:r>
              <a:rPr lang="ru-RU" sz="2300" cap="none" dirty="0" err="1"/>
              <a:t>ніж</a:t>
            </a:r>
            <a:r>
              <a:rPr lang="ru-RU" sz="2300" cap="none" dirty="0"/>
              <a:t>, убивали.</a:t>
            </a:r>
          </a:p>
          <a:p>
            <a:pPr indent="381000" algn="just">
              <a:spcBef>
                <a:spcPts val="0"/>
              </a:spcBef>
            </a:pPr>
            <a:r>
              <a:rPr lang="ru-RU" sz="2300" b="1" cap="none" dirty="0" err="1"/>
              <a:t>Другий</a:t>
            </a:r>
            <a:r>
              <a:rPr lang="ru-RU" sz="2300" b="1" cap="none" dirty="0"/>
              <a:t> </a:t>
            </a:r>
            <a:r>
              <a:rPr lang="ru-RU" sz="2300" b="1" cap="none" dirty="0" err="1"/>
              <a:t>злодійський</a:t>
            </a:r>
            <a:r>
              <a:rPr lang="ru-RU" sz="2300" b="1" cap="none" dirty="0"/>
              <a:t> закон: </a:t>
            </a:r>
            <a:r>
              <a:rPr lang="ru-RU" sz="2300" cap="none" dirty="0" err="1"/>
              <a:t>злодії</a:t>
            </a:r>
            <a:r>
              <a:rPr lang="ru-RU" sz="2300" cap="none" dirty="0"/>
              <a:t> старого закону </a:t>
            </a:r>
            <a:r>
              <a:rPr lang="ru-RU" sz="2300" cap="none" dirty="0" err="1"/>
              <a:t>розпочали</a:t>
            </a:r>
            <a:r>
              <a:rPr lang="ru-RU" sz="2300" cap="none" dirty="0"/>
              <a:t> </a:t>
            </a:r>
            <a:r>
              <a:rPr lang="ru-RU" sz="2300" cap="none" dirty="0" err="1"/>
              <a:t>самозахист</a:t>
            </a:r>
            <a:r>
              <a:rPr lang="ru-RU" sz="2300" cap="none" dirty="0"/>
              <a:t>. </a:t>
            </a:r>
            <a:r>
              <a:rPr lang="ru-RU" sz="2300" cap="none" dirty="0" err="1"/>
              <a:t>Було</a:t>
            </a:r>
            <a:r>
              <a:rPr lang="ru-RU" sz="2300" cap="none" dirty="0"/>
              <a:t> </a:t>
            </a:r>
            <a:r>
              <a:rPr lang="ru-RU" sz="2300" cap="none" dirty="0" err="1"/>
              <a:t>оголошено</a:t>
            </a:r>
            <a:r>
              <a:rPr lang="ru-RU" sz="2300" cap="none" dirty="0"/>
              <a:t> </a:t>
            </a:r>
            <a:r>
              <a:rPr lang="ru-RU" sz="2300" cap="none" dirty="0" err="1"/>
              <a:t>тотальну</a:t>
            </a:r>
            <a:r>
              <a:rPr lang="ru-RU" sz="2300" cap="none" dirty="0"/>
              <a:t> </a:t>
            </a:r>
            <a:r>
              <a:rPr lang="ru-RU" sz="2300" cap="none" dirty="0" err="1"/>
              <a:t>мобілізацію</a:t>
            </a:r>
            <a:r>
              <a:rPr lang="ru-RU" sz="2300" cap="none" dirty="0"/>
              <a:t>.</a:t>
            </a:r>
          </a:p>
          <a:p>
            <a:pPr indent="381000" algn="just">
              <a:spcBef>
                <a:spcPts val="0"/>
              </a:spcBef>
            </a:pPr>
            <a:r>
              <a:rPr lang="ru-RU" sz="2300" b="1" cap="none" dirty="0" err="1"/>
              <a:t>Третій</a:t>
            </a:r>
            <a:r>
              <a:rPr lang="ru-RU" sz="2300" b="1" cap="none" dirty="0"/>
              <a:t> </a:t>
            </a:r>
            <a:r>
              <a:rPr lang="ru-RU" sz="2300" b="1" cap="none" dirty="0" err="1"/>
              <a:t>злодійський</a:t>
            </a:r>
            <a:r>
              <a:rPr lang="ru-RU" sz="2300" b="1" cap="none" dirty="0"/>
              <a:t> закон. </a:t>
            </a:r>
            <a:r>
              <a:rPr lang="ru-RU" sz="2300" cap="none" dirty="0" err="1"/>
              <a:t>Утворилася</a:t>
            </a:r>
            <a:r>
              <a:rPr lang="ru-RU" sz="2300" cap="none" dirty="0"/>
              <a:t> </a:t>
            </a:r>
            <a:r>
              <a:rPr lang="ru-RU" sz="2300" cap="none" dirty="0" err="1"/>
              <a:t>третя</a:t>
            </a:r>
            <a:r>
              <a:rPr lang="ru-RU" sz="2300" cap="none" dirty="0"/>
              <a:t> </a:t>
            </a:r>
            <a:r>
              <a:rPr lang="ru-RU" sz="2300" cap="none" dirty="0" err="1"/>
              <a:t>група</a:t>
            </a:r>
            <a:r>
              <a:rPr lang="ru-RU" sz="2300" cap="none" dirty="0"/>
              <a:t> </a:t>
            </a:r>
            <a:r>
              <a:rPr lang="ru-RU" sz="2300" cap="none" dirty="0" err="1"/>
              <a:t>злодіїв</a:t>
            </a:r>
            <a:r>
              <a:rPr lang="ru-RU" sz="2300" cap="none" dirty="0"/>
              <a:t>, яка </a:t>
            </a:r>
            <a:r>
              <a:rPr lang="ru-RU" sz="2300" cap="none" dirty="0" err="1"/>
              <a:t>розпочала</a:t>
            </a:r>
            <a:r>
              <a:rPr lang="ru-RU" sz="2300" cap="none" dirty="0"/>
              <a:t> </a:t>
            </a:r>
            <a:r>
              <a:rPr lang="ru-RU" sz="2300" cap="none" dirty="0" err="1"/>
              <a:t>фізичне</a:t>
            </a:r>
            <a:r>
              <a:rPr lang="ru-RU" sz="2300" cap="none" dirty="0"/>
              <a:t> </a:t>
            </a:r>
            <a:r>
              <a:rPr lang="ru-RU" sz="2300" cap="none" dirty="0" err="1"/>
              <a:t>знищення</a:t>
            </a:r>
            <a:r>
              <a:rPr lang="ru-RU" sz="2300" cap="none" dirty="0"/>
              <a:t> і тих, і </a:t>
            </a:r>
            <a:r>
              <a:rPr lang="ru-RU" sz="2300" cap="none" dirty="0" err="1"/>
              <a:t>інших</a:t>
            </a:r>
            <a:r>
              <a:rPr lang="ru-RU" sz="2300" cap="none" dirty="0"/>
              <a:t>. </a:t>
            </a:r>
            <a:r>
              <a:rPr lang="ru-RU" sz="2300" cap="none" dirty="0" err="1"/>
              <a:t>Злодії</a:t>
            </a:r>
            <a:r>
              <a:rPr lang="ru-RU" sz="2300" cap="none" dirty="0"/>
              <a:t> </a:t>
            </a:r>
            <a:r>
              <a:rPr lang="ru-RU" sz="2300" cap="none" dirty="0" err="1"/>
              <a:t>третьої</a:t>
            </a:r>
            <a:r>
              <a:rPr lang="ru-RU" sz="2300" cap="none" dirty="0"/>
              <a:t> </a:t>
            </a:r>
            <a:r>
              <a:rPr lang="ru-RU" sz="2300" cap="none" dirty="0" err="1"/>
              <a:t>групи</a:t>
            </a:r>
            <a:r>
              <a:rPr lang="ru-RU" sz="2300" cap="none" dirty="0"/>
              <a:t> </a:t>
            </a:r>
            <a:r>
              <a:rPr lang="ru-RU" sz="2300" cap="none" dirty="0" err="1"/>
              <a:t>отримали</a:t>
            </a:r>
            <a:r>
              <a:rPr lang="ru-RU" sz="2300" cap="none" dirty="0"/>
              <a:t> </a:t>
            </a:r>
            <a:r>
              <a:rPr lang="ru-RU" sz="2300" cap="none" dirty="0" err="1"/>
              <a:t>виразну</a:t>
            </a:r>
            <a:r>
              <a:rPr lang="ru-RU" sz="2300" cap="none" dirty="0"/>
              <a:t> </a:t>
            </a:r>
            <a:r>
              <a:rPr lang="ru-RU" sz="2300" cap="none" dirty="0" err="1"/>
              <a:t>назву</a:t>
            </a:r>
            <a:r>
              <a:rPr lang="ru-RU" sz="2300" cap="none" dirty="0"/>
              <a:t> «</a:t>
            </a:r>
            <a:r>
              <a:rPr lang="ru-RU" sz="2300" cap="none" dirty="0" err="1"/>
              <a:t>беззаконня</a:t>
            </a:r>
            <a:r>
              <a:rPr lang="ru-RU" sz="2300" cap="none" dirty="0"/>
              <a:t>», а </a:t>
            </a:r>
            <a:r>
              <a:rPr lang="ru-RU" sz="2300" cap="none" dirty="0" err="1"/>
              <a:t>також</a:t>
            </a:r>
            <a:r>
              <a:rPr lang="ru-RU" sz="2300" cap="none" dirty="0"/>
              <a:t> «</a:t>
            </a:r>
            <a:r>
              <a:rPr lang="ru-RU" sz="2300" cap="none" dirty="0" err="1"/>
              <a:t>махновцями</a:t>
            </a:r>
            <a:r>
              <a:rPr lang="ru-RU" sz="2300" cap="none" dirty="0"/>
              <a:t>». </a:t>
            </a:r>
            <a:r>
              <a:rPr lang="ru-RU" sz="2300" cap="none" dirty="0" err="1"/>
              <a:t>Пізніше</a:t>
            </a:r>
            <a:r>
              <a:rPr lang="ru-RU" sz="2300" cap="none" dirty="0"/>
              <a:t> почали </a:t>
            </a:r>
            <a:r>
              <a:rPr lang="ru-RU" sz="2300" cap="none" dirty="0" err="1"/>
              <a:t>народжуватися</a:t>
            </a:r>
            <a:r>
              <a:rPr lang="ru-RU" sz="2300" cap="none" dirty="0"/>
              <a:t> </a:t>
            </a:r>
            <a:r>
              <a:rPr lang="ru-RU" sz="2300" cap="none" dirty="0" err="1"/>
              <a:t>нові</a:t>
            </a:r>
            <a:r>
              <a:rPr lang="ru-RU" sz="2300" cap="none" dirty="0"/>
              <a:t> та </a:t>
            </a:r>
            <a:r>
              <a:rPr lang="ru-RU" sz="2300" cap="none" dirty="0" err="1"/>
              <a:t>нові</a:t>
            </a:r>
            <a:r>
              <a:rPr lang="ru-RU" sz="2300" cap="none" dirty="0"/>
              <a:t> </a:t>
            </a:r>
            <a:r>
              <a:rPr lang="ru-RU" sz="2300" cap="none" dirty="0" err="1"/>
              <a:t>групи</a:t>
            </a:r>
            <a:r>
              <a:rPr lang="ru-RU" sz="2300" cap="none" dirty="0"/>
              <a:t>, </a:t>
            </a:r>
            <a:r>
              <a:rPr lang="ru-RU" sz="2300" cap="none" dirty="0" err="1"/>
              <a:t>які</a:t>
            </a:r>
            <a:r>
              <a:rPr lang="ru-RU" sz="2300" cap="none" dirty="0"/>
              <a:t> </a:t>
            </a:r>
            <a:r>
              <a:rPr lang="ru-RU" sz="2300" cap="none" dirty="0" err="1"/>
              <a:t>приймали</a:t>
            </a:r>
            <a:r>
              <a:rPr lang="ru-RU" sz="2300" cap="none" dirty="0"/>
              <a:t> </a:t>
            </a:r>
            <a:r>
              <a:rPr lang="ru-RU" sz="2300" cap="none" dirty="0" err="1"/>
              <a:t>різні</a:t>
            </a:r>
            <a:r>
              <a:rPr lang="ru-RU" sz="2300" cap="none" dirty="0"/>
              <a:t> </a:t>
            </a:r>
            <a:r>
              <a:rPr lang="ru-RU" sz="2300" cap="none" dirty="0" err="1"/>
              <a:t>назви</a:t>
            </a:r>
            <a:r>
              <a:rPr lang="ru-RU" sz="2300" cap="none" dirty="0"/>
              <a:t>, </a:t>
            </a:r>
            <a:r>
              <a:rPr lang="ru-RU" sz="2300" cap="none" dirty="0" err="1"/>
              <a:t>наприклад</a:t>
            </a:r>
            <a:r>
              <a:rPr lang="ru-RU" sz="2300" cap="none" dirty="0"/>
              <a:t>, «</a:t>
            </a:r>
            <a:r>
              <a:rPr lang="ru-RU" sz="2300" cap="none" dirty="0" err="1"/>
              <a:t>Червоні</a:t>
            </a:r>
            <a:r>
              <a:rPr lang="ru-RU" sz="2300" cap="none" dirty="0"/>
              <a:t> шапочки». </a:t>
            </a:r>
            <a:r>
              <a:rPr lang="ru-RU" sz="2300" cap="none" dirty="0" err="1"/>
              <a:t>Табірне</a:t>
            </a:r>
            <a:r>
              <a:rPr lang="ru-RU" sz="2300" cap="none" dirty="0"/>
              <a:t> начальство </a:t>
            </a:r>
            <a:r>
              <a:rPr lang="ru-RU" sz="2300" cap="none" dirty="0" err="1"/>
              <a:t>збилося</a:t>
            </a:r>
            <a:r>
              <a:rPr lang="ru-RU" sz="2300" cap="none" dirty="0"/>
              <a:t> з </a:t>
            </a:r>
            <a:r>
              <a:rPr lang="ru-RU" sz="2300" cap="none" dirty="0" err="1"/>
              <a:t>ніг</a:t>
            </a:r>
            <a:r>
              <a:rPr lang="ru-RU" sz="2300" cap="none" dirty="0"/>
              <a:t>, </a:t>
            </a:r>
            <a:r>
              <a:rPr lang="ru-RU" sz="2300" cap="none" dirty="0" err="1"/>
              <a:t>забезпечуючи</a:t>
            </a:r>
            <a:r>
              <a:rPr lang="ru-RU" sz="2300" cap="none" dirty="0"/>
              <a:t> </a:t>
            </a:r>
            <a:r>
              <a:rPr lang="ru-RU" sz="2300" cap="none" dirty="0" err="1"/>
              <a:t>всім</a:t>
            </a:r>
            <a:r>
              <a:rPr lang="ru-RU" sz="2300" cap="none" dirty="0"/>
              <a:t> </a:t>
            </a:r>
            <a:r>
              <a:rPr lang="ru-RU" sz="2300" cap="none" dirty="0" err="1"/>
              <a:t>цим</a:t>
            </a:r>
            <a:r>
              <a:rPr lang="ru-RU" sz="2300" cap="none" dirty="0"/>
              <a:t> </a:t>
            </a:r>
            <a:r>
              <a:rPr lang="ru-RU" sz="2300" cap="none" dirty="0" err="1"/>
              <a:t>групам</a:t>
            </a:r>
            <a:r>
              <a:rPr lang="ru-RU" sz="2300" cap="none" dirty="0"/>
              <a:t> </a:t>
            </a:r>
            <a:r>
              <a:rPr lang="ru-RU" sz="2300" cap="none" dirty="0" err="1"/>
              <a:t>окремі</a:t>
            </a:r>
            <a:r>
              <a:rPr lang="ru-RU" sz="2300" cap="none" dirty="0"/>
              <a:t> </a:t>
            </a:r>
            <a:r>
              <a:rPr lang="ru-RU" sz="2300" cap="none" dirty="0" err="1"/>
              <a:t>приміщення</a:t>
            </a:r>
            <a:r>
              <a:rPr lang="ru-RU" sz="2300" cap="none" dirty="0"/>
              <a:t>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54883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68" y="178448"/>
            <a:ext cx="11171803" cy="6501103"/>
          </a:xfrm>
        </p:spPr>
        <p:txBody>
          <a:bodyPr>
            <a:normAutofit fontScale="92500" lnSpcReduction="10000"/>
          </a:bodyPr>
          <a:lstStyle/>
          <a:p>
            <a:pPr marL="23495" indent="0" algn="ctr">
              <a:spcBef>
                <a:spcPts val="0"/>
              </a:spcBef>
              <a:buNone/>
            </a:pPr>
            <a:r>
              <a:rPr lang="uk-UA" sz="22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ВИДИ КОМУНІКАТИВНИХ </a:t>
            </a:r>
            <a:r>
              <a:rPr lang="uk-UA" sz="22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2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2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2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ЯЗКІВ У ЗЛОЧИННИХ ГРУПАХ</a:t>
            </a:r>
          </a:p>
          <a:p>
            <a:pPr marL="23495" indent="0" algn="ctr">
              <a:spcBef>
                <a:spcPts val="0"/>
              </a:spcBef>
              <a:buNone/>
            </a:pPr>
            <a:endParaRPr lang="ru-RU" sz="1800" b="1" cap="none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924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повна</a:t>
            </a: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структура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член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встановити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зв'язок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будь-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яким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0924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кругова</a:t>
            </a: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структура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допускає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учасника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іншого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одному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обох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напрямках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у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структурі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знає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партнерів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того,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кого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приймав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кому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здавав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видобуток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гроші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0924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ланцюг</a:t>
            </a: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структура типу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розірваного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кола, в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здійснюється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послідовний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зв'язок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першого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другим і т.д.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зазвичай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застосовується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передачі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межах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однієї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злочинної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0924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"колесо"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ватажок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пов'язаний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кожним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членом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тоді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 члени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собою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зв'язку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не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знають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одного як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співучасників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злочину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0924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"коло </a:t>
            </a:r>
            <a:r>
              <a:rPr lang="ru-RU" sz="19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стрижнем</a:t>
            </a: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":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організатор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пов'язаний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одним членом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решта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зв'язок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собою;</a:t>
            </a:r>
          </a:p>
          <a:p>
            <a:pPr marL="30924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розірване</a:t>
            </a: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коло </a:t>
            </a:r>
            <a:r>
              <a:rPr lang="ru-RU" sz="19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стрижнем</a:t>
            </a: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організатор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пов'язаний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членами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посередника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співучасники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собою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зв'язку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0924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комбінована</a:t>
            </a: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структура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де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організатор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зв'язок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членами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якою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керує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безпосередньо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водночас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пов'язаний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іншою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групою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але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вже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посередника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0924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складна структура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організатор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керує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двома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підгрупами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комунікативну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структуру;</a:t>
            </a:r>
          </a:p>
          <a:p>
            <a:pPr marL="309245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багатоблочна</a:t>
            </a:r>
            <a:r>
              <a:rPr lang="ru-RU" sz="19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структура 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(голова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керує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кількома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групами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скоюють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злочини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регіонів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особисту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охорону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блоки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захисту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правоохоронних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9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державних</a:t>
            </a:r>
            <a:r>
              <a:rPr lang="ru-RU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структур).</a:t>
            </a:r>
            <a:endParaRPr lang="ru-RU" sz="19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33536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4" y="528962"/>
            <a:ext cx="10861457" cy="5862507"/>
          </a:xfrm>
        </p:spPr>
        <p:txBody>
          <a:bodyPr>
            <a:normAutofit/>
          </a:bodyPr>
          <a:lstStyle/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8FDB3-4DDA-42E6-A90E-4A8484981B4D}"/>
              </a:ext>
            </a:extLst>
          </p:cNvPr>
          <p:cNvSpPr txBox="1"/>
          <p:nvPr/>
        </p:nvSpPr>
        <p:spPr>
          <a:xfrm>
            <a:off x="575390" y="528962"/>
            <a:ext cx="10861456" cy="1841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ВИДИ ЗЛОЧИННИХ ГРУП</a:t>
            </a:r>
          </a:p>
          <a:p>
            <a:pPr algn="ctr"/>
            <a:endParaRPr lang="ru-RU" b="1" dirty="0"/>
          </a:p>
          <a:p>
            <a:pPr algn="just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12C75-4C5E-4E29-A816-6F5EFFAF7FE5}"/>
              </a:ext>
            </a:extLst>
          </p:cNvPr>
          <p:cNvSpPr txBox="1"/>
          <p:nvPr/>
        </p:nvSpPr>
        <p:spPr>
          <a:xfrm>
            <a:off x="837423" y="1448793"/>
            <a:ext cx="609755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20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змістом злочинної діяльності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 виокремити наступні види злочинних груп:</a:t>
            </a: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uk-UA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розкрадачі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хабарники («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лихоїмці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рекетири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контрабандисти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шайки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банди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мафія</a:t>
            </a:r>
            <a:endParaRPr lang="uk-UA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9FB9E8-2A05-4A15-9312-F07E3144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92" y="2553126"/>
            <a:ext cx="4609636" cy="2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4" y="528962"/>
            <a:ext cx="10861457" cy="5862507"/>
          </a:xfrm>
        </p:spPr>
        <p:txBody>
          <a:bodyPr>
            <a:normAutofit/>
          </a:bodyPr>
          <a:lstStyle/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8FDB3-4DDA-42E6-A90E-4A8484981B4D}"/>
              </a:ext>
            </a:extLst>
          </p:cNvPr>
          <p:cNvSpPr txBox="1"/>
          <p:nvPr/>
        </p:nvSpPr>
        <p:spPr>
          <a:xfrm>
            <a:off x="665271" y="382268"/>
            <a:ext cx="11041221" cy="609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Ситуативна злочинна група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включає щонайменше двох осіб, які об'єднуються з метою скоєння конкретного злочину. Така група може виникнути на нетривалий час для задоволення конкретної корисливої ​​потреби.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ознаки ситуативної групи: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попередня змова;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згода всіх учасників;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 ініціатора злочину;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немає чітко вираженого керівництва та розподілу ролей;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злочин вчиняється без ретельної попередньої підготовки і, як правило, вчиняється одноразово.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k-UA" sz="20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Наприклад, троє неповнолітніх побачили пізно ввечері мотоцикл, що залишився біля будинку. Вони вирішили його викрасти, щоб покататися, і стали винуватцями автоаварії на шосе.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0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4" y="528962"/>
            <a:ext cx="10861457" cy="5862507"/>
          </a:xfrm>
        </p:spPr>
        <p:txBody>
          <a:bodyPr>
            <a:normAutofit/>
          </a:bodyPr>
          <a:lstStyle/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8FDB3-4DDA-42E6-A90E-4A8484981B4D}"/>
              </a:ext>
            </a:extLst>
          </p:cNvPr>
          <p:cNvSpPr txBox="1"/>
          <p:nvPr/>
        </p:nvSpPr>
        <p:spPr>
          <a:xfrm>
            <a:off x="665272" y="528962"/>
            <a:ext cx="10861456" cy="571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Організовані злочинні групи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виникають на основі попередньої злочинної змови та пов'язані з багаторазовим скоєнням злочинів.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uk-UA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Загальними ознаками організованих злочинних груп є: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 організатора та керівника;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 ієрархічної структури;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 ролей;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спільна розробка та обговорення плану дій;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певної психологічної та функціональної структури;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 спеціального фінансового фонду, яким розпоряджається ватажок;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 видобутих коштів відповідно до місця в ієрархії та значущості виконуваних у злочині ролей;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встановлення правил поведінки як усередині групи, так і поза нею;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зовнішній захист групи.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7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4" y="528962"/>
            <a:ext cx="10861457" cy="5862507"/>
          </a:xfrm>
        </p:spPr>
        <p:txBody>
          <a:bodyPr>
            <a:normAutofit/>
          </a:bodyPr>
          <a:lstStyle/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8FDB3-4DDA-42E6-A90E-4A8484981B4D}"/>
              </a:ext>
            </a:extLst>
          </p:cNvPr>
          <p:cNvSpPr txBox="1"/>
          <p:nvPr/>
        </p:nvSpPr>
        <p:spPr>
          <a:xfrm>
            <a:off x="422787" y="466531"/>
            <a:ext cx="11361776" cy="592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Злочинна організація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характеризується тіснішою згуртованістю та організованістю, складнішою ієрархією. У неї входять особи з різних соціальних верств суспільства, які об’єднані ідеєю злочинного промислу. Такі організовані спільноти включають також апарат захисту та насильства. Найбільш згуртованою та небезпечною для суспільства злочинною організацією є мафія, спрямована на скоєння вбивств та терористичних актів.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Злочинна організація характеризується такими загальними ознаками: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організованість – наявність чіткої ієрархічної структури та єдиного суворого управління з боку організатора;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стійкість – наявність тривалих та міцних злочинних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групі та здатність відновлюватися після застосування до неї заходів кримінального впливу;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згуртованість – високий рівень зв'язаності та взаємозалежності членів організації – </a:t>
            </a:r>
            <a:r>
              <a:rPr lang="uk-UA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кругова порука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в основі такої згуртованості лежать не товариські стосунки, а корисливі особисті інтереси, страх перед викриттям;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захищеність, тобто наявність спеціальних блоків захисту, груп прикриття, апарату психічного та фізичного тиску на членів групи.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algn="just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4" y="528962"/>
            <a:ext cx="10861457" cy="5862507"/>
          </a:xfrm>
        </p:spPr>
        <p:txBody>
          <a:bodyPr>
            <a:normAutofit/>
          </a:bodyPr>
          <a:lstStyle/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5EF1F-692F-4C67-862B-E1781AF12113}"/>
              </a:ext>
            </a:extLst>
          </p:cNvPr>
          <p:cNvSpPr txBox="1"/>
          <p:nvPr/>
        </p:nvSpPr>
        <p:spPr>
          <a:xfrm>
            <a:off x="575389" y="367060"/>
            <a:ext cx="10951339" cy="620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СТУПІНЬ СПІВУЧАСТІ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ГРУПОВИХ ЗЛОЧИНАХ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100" b="1" dirty="0" err="1">
                <a:latin typeface="Times New Roman" panose="02020603050405020304" pitchFamily="18" charset="0"/>
              </a:rPr>
              <a:t>Стихійна</a:t>
            </a:r>
            <a:r>
              <a:rPr lang="ru-RU" sz="2100" b="1" dirty="0">
                <a:latin typeface="Times New Roman" panose="02020603050405020304" pitchFamily="18" charset="0"/>
              </a:rPr>
              <a:t> проста </a:t>
            </a:r>
            <a:r>
              <a:rPr lang="ru-RU" sz="2100" b="1" dirty="0" err="1">
                <a:latin typeface="Times New Roman" panose="02020603050405020304" pitchFamily="18" charset="0"/>
              </a:rPr>
              <a:t>співучасть</a:t>
            </a:r>
            <a:r>
              <a:rPr lang="ru-RU" sz="2100" b="1" dirty="0">
                <a:latin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</a:rPr>
              <a:t>за </a:t>
            </a:r>
            <a:r>
              <a:rPr lang="ru-RU" sz="2100" dirty="0" err="1">
                <a:latin typeface="Times New Roman" panose="02020603050405020304" pitchFamily="18" charset="0"/>
              </a:rPr>
              <a:t>відсутності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чіткого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розподілу</a:t>
            </a:r>
            <a:r>
              <a:rPr lang="ru-RU" sz="2100" dirty="0">
                <a:latin typeface="Times New Roman" panose="02020603050405020304" pitchFamily="18" charset="0"/>
              </a:rPr>
              <a:t> ролей. До таких </a:t>
            </a:r>
            <a:r>
              <a:rPr lang="ru-RU" sz="2100" dirty="0" err="1">
                <a:latin typeface="Times New Roman" panose="02020603050405020304" pitchFamily="18" charset="0"/>
              </a:rPr>
              <a:t>злочинів</a:t>
            </a:r>
            <a:r>
              <a:rPr lang="ru-RU" sz="2100" dirty="0">
                <a:latin typeface="Times New Roman" panose="02020603050405020304" pitchFamily="18" charset="0"/>
              </a:rPr>
              <a:t> часто </a:t>
            </a:r>
            <a:r>
              <a:rPr lang="ru-RU" sz="2100" dirty="0" err="1">
                <a:latin typeface="Times New Roman" panose="02020603050405020304" pitchFamily="18" charset="0"/>
              </a:rPr>
              <a:t>залучаються</a:t>
            </a:r>
            <a:r>
              <a:rPr lang="ru-RU" sz="2100" dirty="0">
                <a:latin typeface="Times New Roman" panose="02020603050405020304" pitchFamily="18" charset="0"/>
              </a:rPr>
              <a:t> особи </a:t>
            </a:r>
            <a:r>
              <a:rPr lang="ru-RU" sz="2100" dirty="0" err="1">
                <a:latin typeface="Times New Roman" panose="02020603050405020304" pitchFamily="18" charset="0"/>
              </a:rPr>
              <a:t>емоційно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збудливі</a:t>
            </a:r>
            <a:r>
              <a:rPr lang="ru-RU" sz="2100" dirty="0">
                <a:latin typeface="Times New Roman" panose="02020603050405020304" pitchFamily="18" charset="0"/>
              </a:rPr>
              <a:t>, з </a:t>
            </a:r>
            <a:r>
              <a:rPr lang="ru-RU" sz="2100" dirty="0" err="1">
                <a:latin typeface="Times New Roman" panose="02020603050405020304" pitchFamily="18" charset="0"/>
              </a:rPr>
              <a:t>нестійкою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мотивацією</a:t>
            </a:r>
            <a:r>
              <a:rPr lang="ru-RU" sz="2100" dirty="0">
                <a:latin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</a:rPr>
              <a:t> легко </a:t>
            </a:r>
            <a:r>
              <a:rPr lang="ru-RU" sz="2100" dirty="0" err="1">
                <a:latin typeface="Times New Roman" panose="02020603050405020304" pitchFamily="18" charset="0"/>
              </a:rPr>
              <a:t>піддаються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впливу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криміногенної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ситуації</a:t>
            </a:r>
            <a:r>
              <a:rPr lang="ru-RU" sz="2100" dirty="0">
                <a:latin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100" b="1" dirty="0" err="1">
                <a:latin typeface="Times New Roman" panose="02020603050405020304" pitchFamily="18" charset="0"/>
              </a:rPr>
              <a:t>Усвідомлена</a:t>
            </a:r>
            <a:r>
              <a:rPr lang="ru-RU" sz="2100" b="1" dirty="0">
                <a:latin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</a:rPr>
              <a:t>співучасть</a:t>
            </a:r>
            <a:r>
              <a:rPr lang="ru-RU" sz="2100" b="1" dirty="0">
                <a:latin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</a:rPr>
              <a:t>– </a:t>
            </a:r>
            <a:r>
              <a:rPr lang="ru-RU" sz="2100" dirty="0" err="1">
                <a:latin typeface="Times New Roman" panose="02020603050405020304" pitchFamily="18" charset="0"/>
              </a:rPr>
              <a:t>виконання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певної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ролі</a:t>
            </a:r>
            <a:r>
              <a:rPr lang="ru-RU" sz="2100" dirty="0">
                <a:latin typeface="Times New Roman" panose="02020603050405020304" pitchFamily="18" charset="0"/>
              </a:rPr>
              <a:t> в ситуативно </a:t>
            </a:r>
            <a:r>
              <a:rPr lang="ru-RU" sz="2100" dirty="0" err="1">
                <a:latin typeface="Times New Roman" panose="02020603050405020304" pitchFamily="18" charset="0"/>
              </a:rPr>
              <a:t>сформованій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злочинній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групі</a:t>
            </a:r>
            <a:r>
              <a:rPr lang="ru-RU" sz="2100" dirty="0">
                <a:latin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</a:rPr>
              <a:t>Така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група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діє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тимчасово</a:t>
            </a:r>
            <a:r>
              <a:rPr lang="ru-RU" sz="2100" dirty="0">
                <a:latin typeface="Times New Roman" panose="02020603050405020304" pitchFamily="18" charset="0"/>
              </a:rPr>
              <a:t> для </a:t>
            </a:r>
            <a:r>
              <a:rPr lang="ru-RU" sz="2100" dirty="0" err="1">
                <a:latin typeface="Times New Roman" panose="02020603050405020304" pitchFamily="18" charset="0"/>
              </a:rPr>
              <a:t>досягнення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конкретної</a:t>
            </a:r>
            <a:r>
              <a:rPr lang="ru-RU" sz="2100" dirty="0">
                <a:latin typeface="Times New Roman" panose="02020603050405020304" pitchFamily="18" charset="0"/>
              </a:rPr>
              <a:t> мети і </a:t>
            </a:r>
            <a:r>
              <a:rPr lang="ru-RU" sz="2100" dirty="0" err="1">
                <a:latin typeface="Times New Roman" panose="02020603050405020304" pitchFamily="18" charset="0"/>
              </a:rPr>
              <a:t>може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після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цього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припинити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своє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існування</a:t>
            </a:r>
            <a:r>
              <a:rPr lang="ru-RU" sz="2100" dirty="0">
                <a:latin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100" b="1" dirty="0" err="1">
                <a:latin typeface="Times New Roman" panose="02020603050405020304" pitchFamily="18" charset="0"/>
              </a:rPr>
              <a:t>Цілеспрямована</a:t>
            </a:r>
            <a:r>
              <a:rPr lang="ru-RU" sz="2100" b="1" dirty="0">
                <a:latin typeface="Times New Roman" panose="02020603050405020304" pitchFamily="18" charset="0"/>
              </a:rPr>
              <a:t> участь у </a:t>
            </a:r>
            <a:r>
              <a:rPr lang="ru-RU" sz="2100" b="1" dirty="0" err="1">
                <a:latin typeface="Times New Roman" panose="02020603050405020304" pitchFamily="18" charset="0"/>
              </a:rPr>
              <a:t>стабільній</a:t>
            </a:r>
            <a:r>
              <a:rPr lang="ru-RU" sz="2100" b="1" dirty="0">
                <a:latin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</a:rPr>
              <a:t>злочинній</a:t>
            </a:r>
            <a:r>
              <a:rPr lang="ru-RU" sz="2100" b="1" dirty="0">
                <a:latin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</a:rPr>
              <a:t>групі</a:t>
            </a:r>
            <a:r>
              <a:rPr lang="ru-RU" sz="2100" b="1" dirty="0">
                <a:latin typeface="Times New Roman" panose="02020603050405020304" pitchFamily="18" charset="0"/>
              </a:rPr>
              <a:t> з </a:t>
            </a:r>
            <a:r>
              <a:rPr lang="ru-RU" sz="2100" b="1" dirty="0" err="1">
                <a:latin typeface="Times New Roman" panose="02020603050405020304" pitchFamily="18" charset="0"/>
              </a:rPr>
              <a:t>чітким</a:t>
            </a:r>
            <a:r>
              <a:rPr lang="ru-RU" sz="2100" b="1" dirty="0">
                <a:latin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</a:rPr>
              <a:t>розподілом</a:t>
            </a:r>
            <a:r>
              <a:rPr lang="ru-RU" sz="2100" b="1" dirty="0">
                <a:latin typeface="Times New Roman" panose="02020603050405020304" pitchFamily="18" charset="0"/>
              </a:rPr>
              <a:t> ролей та </a:t>
            </a:r>
            <a:r>
              <a:rPr lang="ru-RU" sz="2100" b="1" dirty="0" err="1">
                <a:latin typeface="Times New Roman" panose="02020603050405020304" pitchFamily="18" charset="0"/>
              </a:rPr>
              <a:t>певною</a:t>
            </a:r>
            <a:r>
              <a:rPr lang="ru-RU" sz="2100" b="1" dirty="0">
                <a:latin typeface="Times New Roman" panose="02020603050405020304" pitchFamily="18" charset="0"/>
              </a:rPr>
              <a:t> </a:t>
            </a:r>
            <a:r>
              <a:rPr lang="ru-RU" sz="2100" b="1" dirty="0" err="1">
                <a:latin typeface="Times New Roman" panose="02020603050405020304" pitchFamily="18" charset="0"/>
              </a:rPr>
              <a:t>ієрархією</a:t>
            </a:r>
            <a:r>
              <a:rPr lang="ru-RU" sz="2100" b="1" dirty="0">
                <a:latin typeface="Times New Roman" panose="02020603050405020304" pitchFamily="18" charset="0"/>
              </a:rPr>
              <a:t>. </a:t>
            </a:r>
            <a:r>
              <a:rPr lang="ru-RU" sz="2100" dirty="0">
                <a:latin typeface="Times New Roman" panose="02020603050405020304" pitchFamily="18" charset="0"/>
              </a:rPr>
              <a:t>З </a:t>
            </a:r>
            <a:r>
              <a:rPr lang="ru-RU" sz="2100" dirty="0" err="1">
                <a:latin typeface="Times New Roman" panose="02020603050405020304" pitchFamily="18" charset="0"/>
              </a:rPr>
              <a:t>такої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злочинної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організації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неможливо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добровільно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вийти</a:t>
            </a:r>
            <a:r>
              <a:rPr lang="ru-RU" sz="2100" dirty="0">
                <a:latin typeface="Times New Roman" panose="02020603050405020304" pitchFamily="18" charset="0"/>
              </a:rPr>
              <a:t> без </a:t>
            </a:r>
            <a:r>
              <a:rPr lang="ru-RU" sz="2100" dirty="0" err="1">
                <a:latin typeface="Times New Roman" panose="02020603050405020304" pitchFamily="18" charset="0"/>
              </a:rPr>
              <a:t>ризику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життя</a:t>
            </a:r>
            <a:r>
              <a:rPr lang="ru-RU" sz="2100" dirty="0">
                <a:latin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</a:rPr>
              <a:t>Кожен</a:t>
            </a:r>
            <a:r>
              <a:rPr lang="ru-RU" sz="2100" dirty="0">
                <a:latin typeface="Times New Roman" panose="02020603050405020304" pitchFamily="18" charset="0"/>
              </a:rPr>
              <a:t> член </a:t>
            </a:r>
            <a:r>
              <a:rPr lang="ru-RU" sz="2100" dirty="0" err="1">
                <a:latin typeface="Times New Roman" panose="02020603050405020304" pitchFamily="18" charset="0"/>
              </a:rPr>
              <a:t>такої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групи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контролюється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іншими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співучасниками</a:t>
            </a:r>
            <a:r>
              <a:rPr lang="ru-RU" sz="2100" dirty="0">
                <a:latin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</a:rPr>
              <a:t>які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прагнуть</a:t>
            </a:r>
            <a:r>
              <a:rPr lang="ru-RU" sz="2100" dirty="0">
                <a:latin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</a:rPr>
              <a:t>допустити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витоку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інформації</a:t>
            </a:r>
            <a:r>
              <a:rPr lang="ru-RU" sz="2100" dirty="0">
                <a:latin typeface="Times New Roman" panose="02020603050405020304" pitchFamily="18" charset="0"/>
              </a:rPr>
              <a:t>, і </a:t>
            </a:r>
            <a:r>
              <a:rPr lang="ru-RU" sz="2100" dirty="0" err="1">
                <a:latin typeface="Times New Roman" panose="02020603050405020304" pitchFamily="18" charset="0"/>
              </a:rPr>
              <a:t>може</a:t>
            </a:r>
            <a:r>
              <a:rPr lang="ru-RU" sz="2100" dirty="0">
                <a:latin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</a:rPr>
              <a:t>ліквідований</a:t>
            </a:r>
            <a:r>
              <a:rPr lang="ru-RU" sz="2100" dirty="0">
                <a:latin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</a:rPr>
              <a:t>якщо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його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запідозрять</a:t>
            </a:r>
            <a:r>
              <a:rPr lang="ru-RU" sz="2100" dirty="0">
                <a:latin typeface="Times New Roman" panose="02020603050405020304" pitchFamily="18" charset="0"/>
              </a:rPr>
              <a:t> у </a:t>
            </a:r>
            <a:r>
              <a:rPr lang="ru-RU" sz="2100" dirty="0" err="1">
                <a:latin typeface="Times New Roman" panose="02020603050405020304" pitchFamily="18" charset="0"/>
              </a:rPr>
              <a:t>намірі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</a:rPr>
              <a:t>піти</a:t>
            </a:r>
            <a:r>
              <a:rPr lang="ru-RU" sz="2100" dirty="0">
                <a:latin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</a:rPr>
              <a:t>угруповання</a:t>
            </a:r>
            <a:r>
              <a:rPr lang="ru-RU" sz="2100" dirty="0">
                <a:latin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100" dirty="0">
              <a:latin typeface="Times New Roman" panose="02020603050405020304" pitchFamily="18" charset="0"/>
            </a:endParaRPr>
          </a:p>
          <a:p>
            <a:pPr algn="just"/>
            <a:r>
              <a:rPr lang="ru-RU" sz="2100" i="1" dirty="0">
                <a:latin typeface="Times New Roman" panose="02020603050405020304" pitchFamily="18" charset="0"/>
              </a:rPr>
              <a:t>У </a:t>
            </a:r>
            <a:r>
              <a:rPr lang="ru-RU" sz="2100" i="1" dirty="0" err="1">
                <a:latin typeface="Times New Roman" panose="02020603050405020304" pitchFamily="18" charset="0"/>
              </a:rPr>
              <a:t>процесі</a:t>
            </a:r>
            <a:r>
              <a:rPr lang="ru-RU" sz="2100" i="1" dirty="0">
                <a:latin typeface="Times New Roman" panose="02020603050405020304" pitchFamily="18" charset="0"/>
              </a:rPr>
              <a:t> судового </a:t>
            </a:r>
            <a:r>
              <a:rPr lang="ru-RU" sz="2100" i="1" dirty="0" err="1">
                <a:latin typeface="Times New Roman" panose="02020603050405020304" pitchFamily="18" charset="0"/>
              </a:rPr>
              <a:t>слідства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з'ясовується</a:t>
            </a:r>
            <a:r>
              <a:rPr lang="ru-RU" sz="2100" i="1" dirty="0">
                <a:latin typeface="Times New Roman" panose="02020603050405020304" pitchFamily="18" charset="0"/>
              </a:rPr>
              <a:t> конкретна роль кожного з </a:t>
            </a:r>
            <a:r>
              <a:rPr lang="ru-RU" sz="2100" i="1" dirty="0" err="1">
                <a:latin typeface="Times New Roman" panose="02020603050405020304" pitchFamily="18" charset="0"/>
              </a:rPr>
              <a:t>учасників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групи</a:t>
            </a:r>
            <a:r>
              <a:rPr lang="ru-RU" sz="2100" i="1" dirty="0">
                <a:latin typeface="Times New Roman" panose="02020603050405020304" pitchFamily="18" charset="0"/>
              </a:rPr>
              <a:t> у </a:t>
            </a:r>
            <a:r>
              <a:rPr lang="ru-RU" sz="2100" i="1" dirty="0" err="1">
                <a:latin typeface="Times New Roman" panose="02020603050405020304" pitchFamily="18" charset="0"/>
              </a:rPr>
              <a:t>скоєному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злочині</a:t>
            </a:r>
            <a:r>
              <a:rPr lang="ru-RU" sz="2100" i="1" dirty="0">
                <a:latin typeface="Times New Roman" panose="02020603050405020304" pitchFamily="18" charset="0"/>
              </a:rPr>
              <a:t>. </a:t>
            </a:r>
            <a:r>
              <a:rPr lang="ru-RU" sz="2100" i="1" dirty="0" err="1">
                <a:latin typeface="Times New Roman" panose="02020603050405020304" pitchFamily="18" charset="0"/>
              </a:rPr>
              <a:t>Жоден</a:t>
            </a:r>
            <a:r>
              <a:rPr lang="ru-RU" sz="2100" i="1" dirty="0">
                <a:latin typeface="Times New Roman" panose="02020603050405020304" pitchFamily="18" charset="0"/>
              </a:rPr>
              <a:t> з </a:t>
            </a:r>
            <a:r>
              <a:rPr lang="ru-RU" sz="2100" i="1" dirty="0" err="1">
                <a:latin typeface="Times New Roman" panose="02020603050405020304" pitchFamily="18" charset="0"/>
              </a:rPr>
              <a:t>учасників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групового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злочину</a:t>
            </a:r>
            <a:r>
              <a:rPr lang="ru-RU" sz="2100" i="1" dirty="0">
                <a:latin typeface="Times New Roman" panose="02020603050405020304" pitchFamily="18" charset="0"/>
              </a:rPr>
              <a:t> не </a:t>
            </a:r>
            <a:r>
              <a:rPr lang="ru-RU" sz="2100" i="1" dirty="0" err="1">
                <a:latin typeface="Times New Roman" panose="02020603050405020304" pitchFamily="18" charset="0"/>
              </a:rPr>
              <a:t>може</a:t>
            </a:r>
            <a:r>
              <a:rPr lang="ru-RU" sz="2100" i="1" dirty="0">
                <a:latin typeface="Times New Roman" panose="02020603050405020304" pitchFamily="18" charset="0"/>
              </a:rPr>
              <a:t> бути </a:t>
            </a:r>
            <a:r>
              <a:rPr lang="ru-RU" sz="2100" i="1" dirty="0" err="1">
                <a:latin typeface="Times New Roman" panose="02020603050405020304" pitchFamily="18" charset="0"/>
              </a:rPr>
              <a:t>визнаний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невинним</a:t>
            </a:r>
            <a:r>
              <a:rPr lang="ru-RU" sz="2100" i="1" dirty="0">
                <a:latin typeface="Times New Roman" panose="02020603050405020304" pitchFamily="18" charset="0"/>
              </a:rPr>
              <a:t>, </a:t>
            </a:r>
            <a:r>
              <a:rPr lang="ru-RU" sz="2100" i="1" dirty="0" err="1">
                <a:latin typeface="Times New Roman" panose="02020603050405020304" pitchFamily="18" charset="0"/>
              </a:rPr>
              <a:t>хоч</a:t>
            </a:r>
            <a:r>
              <a:rPr lang="ru-RU" sz="2100" i="1" dirty="0">
                <a:latin typeface="Times New Roman" panose="02020603050405020304" pitchFamily="18" charset="0"/>
              </a:rPr>
              <a:t> би </a:t>
            </a:r>
            <a:r>
              <a:rPr lang="ru-RU" sz="2100" i="1" dirty="0" err="1">
                <a:latin typeface="Times New Roman" panose="02020603050405020304" pitchFamily="18" charset="0"/>
              </a:rPr>
              <a:t>якою</a:t>
            </a:r>
            <a:r>
              <a:rPr lang="ru-RU" sz="2100" i="1" dirty="0">
                <a:latin typeface="Times New Roman" panose="02020603050405020304" pitchFamily="18" charset="0"/>
              </a:rPr>
              <a:t> малою </a:t>
            </a:r>
            <a:r>
              <a:rPr lang="ru-RU" sz="2100" i="1" dirty="0" err="1">
                <a:latin typeface="Times New Roman" panose="02020603050405020304" pitchFamily="18" charset="0"/>
              </a:rPr>
              <a:t>була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його</a:t>
            </a:r>
            <a:r>
              <a:rPr lang="ru-RU" sz="2100" i="1" dirty="0">
                <a:latin typeface="Times New Roman" panose="02020603050405020304" pitchFamily="18" charset="0"/>
              </a:rPr>
              <a:t> роль у </a:t>
            </a:r>
            <a:r>
              <a:rPr lang="ru-RU" sz="2100" i="1" dirty="0" err="1">
                <a:latin typeface="Times New Roman" panose="02020603050405020304" pitchFamily="18" charset="0"/>
              </a:rPr>
              <a:t>скоєнні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злочину</a:t>
            </a:r>
            <a:r>
              <a:rPr lang="ru-RU" sz="2100" i="1" dirty="0">
                <a:latin typeface="Times New Roman" panose="02020603050405020304" pitchFamily="18" charset="0"/>
              </a:rPr>
              <a:t>. </a:t>
            </a:r>
            <a:r>
              <a:rPr lang="ru-RU" sz="2100" i="1" dirty="0" err="1">
                <a:latin typeface="Times New Roman" panose="02020603050405020304" pitchFamily="18" charset="0"/>
              </a:rPr>
              <a:t>Можуть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існувати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розбіжності</a:t>
            </a:r>
            <a:r>
              <a:rPr lang="ru-RU" sz="2100" i="1" dirty="0">
                <a:latin typeface="Times New Roman" panose="02020603050405020304" pitchFamily="18" charset="0"/>
              </a:rPr>
              <a:t> у </a:t>
            </a:r>
            <a:r>
              <a:rPr lang="ru-RU" sz="2100" i="1" dirty="0" err="1">
                <a:latin typeface="Times New Roman" panose="02020603050405020304" pitchFamily="18" charset="0"/>
              </a:rPr>
              <a:t>конкретних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цілях</a:t>
            </a:r>
            <a:r>
              <a:rPr lang="ru-RU" sz="2100" i="1" dirty="0">
                <a:latin typeface="Times New Roman" panose="02020603050405020304" pitchFamily="18" charset="0"/>
              </a:rPr>
              <a:t> кожного </a:t>
            </a:r>
            <a:r>
              <a:rPr lang="ru-RU" sz="2100" i="1" dirty="0" err="1">
                <a:latin typeface="Times New Roman" panose="02020603050405020304" pitchFamily="18" charset="0"/>
              </a:rPr>
              <a:t>учасника</a:t>
            </a:r>
            <a:r>
              <a:rPr lang="ru-RU" sz="2100" i="1" dirty="0">
                <a:latin typeface="Times New Roman" panose="02020603050405020304" pitchFamily="18" charset="0"/>
              </a:rPr>
              <a:t>, але вина кожного у тому, </a:t>
            </a:r>
            <a:r>
              <a:rPr lang="ru-RU" sz="2100" i="1" dirty="0" err="1">
                <a:latin typeface="Times New Roman" panose="02020603050405020304" pitchFamily="18" charset="0"/>
              </a:rPr>
              <a:t>що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i="1" dirty="0" err="1">
                <a:latin typeface="Times New Roman" panose="02020603050405020304" pitchFamily="18" charset="0"/>
              </a:rPr>
              <a:t>він</a:t>
            </a:r>
            <a:r>
              <a:rPr lang="ru-RU" sz="2100" i="1" dirty="0">
                <a:latin typeface="Times New Roman" panose="02020603050405020304" pitchFamily="18" charset="0"/>
              </a:rPr>
              <a:t> </a:t>
            </a:r>
            <a:r>
              <a:rPr lang="ru-RU" sz="2100" b="1" i="1" dirty="0" err="1">
                <a:latin typeface="Times New Roman" panose="02020603050405020304" pitchFamily="18" charset="0"/>
              </a:rPr>
              <a:t>свідомо</a:t>
            </a:r>
            <a:r>
              <a:rPr lang="ru-RU" sz="2100" b="1" i="1" dirty="0">
                <a:latin typeface="Times New Roman" panose="02020603050405020304" pitchFamily="18" charset="0"/>
              </a:rPr>
              <a:t> допускав </a:t>
            </a:r>
            <a:r>
              <a:rPr lang="ru-RU" sz="2100" b="1" i="1" dirty="0" err="1">
                <a:latin typeface="Times New Roman" panose="02020603050405020304" pitchFamily="18" charset="0"/>
              </a:rPr>
              <a:t>злочинні</a:t>
            </a:r>
            <a:r>
              <a:rPr lang="ru-RU" sz="2100" b="1" i="1" dirty="0">
                <a:latin typeface="Times New Roman" panose="02020603050405020304" pitchFamily="18" charset="0"/>
              </a:rPr>
              <a:t> </a:t>
            </a:r>
            <a:r>
              <a:rPr lang="ru-RU" sz="2100" b="1" i="1" dirty="0" err="1">
                <a:latin typeface="Times New Roman" panose="02020603050405020304" pitchFamily="18" charset="0"/>
              </a:rPr>
              <a:t>дії</a:t>
            </a:r>
            <a:r>
              <a:rPr lang="ru-RU" sz="2100" b="1" i="1" dirty="0">
                <a:latin typeface="Times New Roman" panose="02020603050405020304" pitchFamily="18" charset="0"/>
              </a:rPr>
              <a:t> </a:t>
            </a:r>
            <a:r>
              <a:rPr lang="ru-RU" sz="2100" b="1" i="1" dirty="0" err="1">
                <a:latin typeface="Times New Roman" panose="02020603050405020304" pitchFamily="18" charset="0"/>
              </a:rPr>
              <a:t>інших</a:t>
            </a:r>
            <a:r>
              <a:rPr lang="ru-RU" sz="2100" i="1" dirty="0">
                <a:latin typeface="Times New Roman" panose="02020603050405020304" pitchFamily="18" charset="0"/>
              </a:rPr>
              <a:t>.</a:t>
            </a:r>
            <a:endParaRPr lang="en-US" sz="21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1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CB4A1C-4905-419F-946A-1C2131FD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54" y="528962"/>
            <a:ext cx="10861457" cy="5862507"/>
          </a:xfrm>
        </p:spPr>
        <p:txBody>
          <a:bodyPr>
            <a:normAutofit/>
          </a:bodyPr>
          <a:lstStyle/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2095" indent="197485" algn="just">
              <a:lnSpc>
                <a:spcPct val="115000"/>
              </a:lnSpc>
              <a:spcAft>
                <a:spcPts val="1000"/>
              </a:spcAft>
            </a:pPr>
            <a:endParaRPr lang="en-US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5EF1F-692F-4C67-862B-E1781AF12113}"/>
              </a:ext>
            </a:extLst>
          </p:cNvPr>
          <p:cNvSpPr txBox="1"/>
          <p:nvPr/>
        </p:nvSpPr>
        <p:spPr>
          <a:xfrm>
            <a:off x="620330" y="520107"/>
            <a:ext cx="10951339" cy="5499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МАФІЯ</a:t>
            </a:r>
            <a:endParaRPr lang="uk-UA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Мафія –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злочинна організація осіб з числа господарських правопорушників та кримінальних злочинців, що включає збройні формування та встановлює зв'язки з правоохоронними та державними органами.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uk-UA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Термін «мафія» також може означати конкретну злочинну організацію, що виникла на основі існуючого ще в 1282 р. підпільного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антифранцузького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збройного руху опору в Сицилії, що діяло під гаслом «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orte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lla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rancia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talia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nela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— «Смерть Франції,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зітхні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Італіє»). До цього повстання також відносять легенду про жінку, що кричала на вулиці «Моя дочка!» (</a:t>
            </a:r>
            <a:r>
              <a:rPr lang="uk-UA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італ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fia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!).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 тип злочинної організації, заснований 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кодексі мовчання (</a:t>
            </a:r>
            <a:r>
              <a:rPr lang="uk-UA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омерти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що прагне встановлення насильницькими методами керівництва або контролю над економічною та громадською діяльністю для отримання незаконних прибутків або переваг.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Являє собою об'єднання («сім'я») кримінальних груп, які мають загальну організацію, структуру та кодекс поведінки («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омерта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»).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67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1459</TotalTime>
  <Words>3491</Words>
  <Application>Microsoft Office PowerPoint</Application>
  <PresentationFormat>Широкоэкранный</PresentationFormat>
  <Paragraphs>239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Aharoni</vt:lpstr>
      <vt:lpstr>Arial</vt:lpstr>
      <vt:lpstr>Bookman Old Style</vt:lpstr>
      <vt:lpstr>Calibri</vt:lpstr>
      <vt:lpstr>Calibri Light</vt:lpstr>
      <vt:lpstr>Roboto</vt:lpstr>
      <vt:lpstr>Symbol</vt:lpstr>
      <vt:lpstr>Times New Roman</vt:lpstr>
      <vt:lpstr>Tw Cen MT</vt:lpstr>
      <vt:lpstr>Wingdings</vt:lpstr>
      <vt:lpstr>Тема Office</vt:lpstr>
      <vt:lpstr>Капля</vt:lpstr>
      <vt:lpstr>ОРГАНІЗОВАНА ЗЛОЧИННІСТЬ</vt:lpstr>
      <vt:lpstr>ОЗНАКИ ЗЛОЧИННОЇ ГРУПИ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ЗЛОДІЇ У ЗАКОНІ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ОРГАНИЗОВАННАЯ ПРЕСТУПНОСТЬ</dc:title>
  <dc:creator>Natalia Kalaitan</dc:creator>
  <cp:lastModifiedBy>Natalia Kalaitan</cp:lastModifiedBy>
  <cp:revision>52</cp:revision>
  <dcterms:created xsi:type="dcterms:W3CDTF">2021-04-25T14:13:20Z</dcterms:created>
  <dcterms:modified xsi:type="dcterms:W3CDTF">2023-04-19T12:27:07Z</dcterms:modified>
</cp:coreProperties>
</file>