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0.jpg" ContentType="image/unknown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9" r:id="rId12"/>
    <p:sldId id="288" r:id="rId13"/>
    <p:sldId id="291" r:id="rId14"/>
    <p:sldId id="298" r:id="rId15"/>
    <p:sldId id="290" r:id="rId16"/>
    <p:sldId id="292" r:id="rId17"/>
    <p:sldId id="293" r:id="rId18"/>
    <p:sldId id="294" r:id="rId19"/>
    <p:sldId id="295" r:id="rId20"/>
    <p:sldId id="29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AAAFF-FCE6-4ED8-9EA7-2C34D8744944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29526-704C-454F-A554-9324E0A90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8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29526-704C-454F-A554-9324E0A903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00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29526-704C-454F-A554-9324E0A903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29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29526-704C-454F-A554-9324E0A903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16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29526-704C-454F-A554-9324E0A903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835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29526-704C-454F-A554-9324E0A903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22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29526-704C-454F-A554-9324E0A9034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30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182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3959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6612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5275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9227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1149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0676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1600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6518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017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8156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FC914-39A2-4933-A221-6B04A51AA6FE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014A0-A079-4D21-83C8-FE2530103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2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DEDE73-DF2B-4279-8B0C-520B73F59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490" y="98323"/>
            <a:ext cx="11965858" cy="6646606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3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3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ПСИХОЛОГІЧНІ ОСОБЛИВОСТІ ЖЕРТВ ДОМАШНЬОГО НАСИЛЛЯ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3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23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прикладі</a:t>
            </a:r>
            <a:r>
              <a:rPr lang="ru-RU" sz="23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жінок</a:t>
            </a:r>
            <a:r>
              <a:rPr lang="ru-RU" sz="23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1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Жертвами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насильства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сім'ї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можуть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бути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жінки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чоловіки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неповнолітні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Жертва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домашнього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насильства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часто не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здатна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самостійно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зважитися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розрив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відносин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насильником через:</a:t>
            </a:r>
          </a:p>
          <a:p>
            <a:pPr marL="342900"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541338" algn="l"/>
              </a:tabLst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страх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помсти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з боку насильника;</a:t>
            </a:r>
          </a:p>
          <a:p>
            <a:pPr marL="342900"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541338" algn="l"/>
              </a:tabLst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невпевненість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собі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почуття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ізоляції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власного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безсилля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безпорадності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541338" algn="l"/>
              </a:tabLst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фінансову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залежність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альтернативного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місця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проживання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541338" algn="l"/>
              </a:tabLst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небажання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позбавляти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батька;</a:t>
            </a:r>
          </a:p>
          <a:p>
            <a:pPr marL="342900"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541338" algn="l"/>
              </a:tabLst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через страх,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насильник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мститиме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тільки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їй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 й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дітям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541338" algn="l"/>
              </a:tabLst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страх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засудження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з боку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родичів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знайомих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почуття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сорому за те,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відбувається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сім’ї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541338" algn="l"/>
              </a:tabLst>
            </a:pP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формування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стійких</a:t>
            </a:r>
            <a:r>
              <a:rPr lang="ru-RU" sz="21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захисних</a:t>
            </a:r>
            <a:r>
              <a:rPr lang="ru-RU" sz="21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механізмів</a:t>
            </a:r>
            <a:r>
              <a:rPr lang="ru-RU" sz="21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54013" indent="187325" algn="just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52438" algn="l"/>
              </a:tabLst>
            </a:pP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виправдання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насильницьких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Б'є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значить любить», «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Ревність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ознака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справжнього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кохання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marL="354013" indent="187325" algn="just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52438" algn="l"/>
              </a:tabLst>
            </a:pP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зменшення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насильства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Сімей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без сварок не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буває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завжди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такий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тільки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коли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вип'є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сильно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втомиться</a:t>
            </a:r>
            <a:r>
              <a:rPr lang="ru-RU" sz="21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так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гарний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батько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чоловік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не бив мене, а просто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розлютився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marL="354013" indent="187325" algn="just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52438" algn="l"/>
              </a:tabLst>
            </a:pP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переконання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себе і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оточуючих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нормальності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насильницьких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відносин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ж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поробиш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у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кожній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другій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сім'ї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чоловік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такий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»,  «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Усі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чоловіки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однакові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») </a:t>
            </a:r>
            <a:endParaRPr lang="ru-RU" sz="21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indent="187325" algn="just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452438" algn="l"/>
              </a:tabLst>
            </a:pP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пошук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причини в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собі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(«Я сама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спровокувала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хотів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», «Я сама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винна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не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встигла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вчасно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виконати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обов'язки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21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господарству</a:t>
            </a:r>
            <a:r>
              <a:rPr lang="ru-RU" sz="21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Подібні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захисні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механізми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дозволяють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жінці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вирішити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складну</a:t>
            </a:r>
            <a:r>
              <a:rPr lang="ru-RU" sz="2100" b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дилему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визнати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сімейні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стосунки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помилкою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2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дії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насильника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неприпустимим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 значить, «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зруйнувати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свою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сім'ю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зберегти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шлюб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закрити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очі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насильство</a:t>
            </a:r>
            <a:r>
              <a:rPr lang="ru-RU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517400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23A904-984A-4043-9B66-CBE97EB020F2}"/>
              </a:ext>
            </a:extLst>
          </p:cNvPr>
          <p:cNvSpPr txBox="1"/>
          <p:nvPr/>
        </p:nvSpPr>
        <p:spPr>
          <a:xfrm>
            <a:off x="320040" y="117693"/>
            <a:ext cx="11551920" cy="64633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Для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-жертв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домашнього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характерний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цілий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ряд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специфічних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рис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саме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ctr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психоневрологічні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розлади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психосоматичні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захворювання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амбівалентність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страждають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характеризуються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страхом,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образою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гнівом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відношенню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поєднуються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емоційною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залежністю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них;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імпульсивність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терплячість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підозрілість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ірраціональною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вірою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можливість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зміни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внутрішньосімейної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ситуації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низька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самооцінка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невпевненість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собі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нечіткість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суперечливість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сплутаність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Я-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концепції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залежність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конформність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самотності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ізольованості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замкнутість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конфліктність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труднощі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побудові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близьких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довірчих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взаємин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оточуючими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 перед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майбутнім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песимізм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упевненість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перспектив;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інциденти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депресії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підвищені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агресивність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імпульсивність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конфліктність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часті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бійки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однолітками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підвищена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тривожність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наявність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нестійкість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емоційної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сфери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часті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безпричинні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коливання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станів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сила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реакцій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часто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неадекватність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ситуації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наприклад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істеричні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ридання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відповідь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незначний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подразник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низька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стресостійкість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істеричні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прояви;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високий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ризик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алкоголізації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наркотизації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асоціальна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патологічна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бродяжництва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низька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шкільна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успішність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566423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541D86-5314-4D66-AEB0-01EDB922E9E9}"/>
              </a:ext>
            </a:extLst>
          </p:cNvPr>
          <p:cNvSpPr txBox="1"/>
          <p:nvPr/>
        </p:nvSpPr>
        <p:spPr>
          <a:xfrm>
            <a:off x="314960" y="725160"/>
            <a:ext cx="510032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Загальні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зневаги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щодо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  <a:endParaRPr lang="en-US" sz="20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недостатня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вага;</a:t>
            </a:r>
            <a:endParaRPr lang="en-US" sz="2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затримки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розвитку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  <a:endParaRPr lang="en-US" sz="2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анемія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слабкий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імунітет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  <a:endParaRPr lang="en-US" sz="2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тики, с</a:t>
            </a:r>
            <a:r>
              <a:rPr lang="uk-UA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мокт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ання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пальця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розгойдування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  <a:endParaRPr lang="en-US" sz="2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недотримання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правил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особистої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гігієни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  <a:endParaRPr lang="en-US" sz="2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одяг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відповідає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погодним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умовам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вікові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  <a:endParaRPr lang="en-US" sz="2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часті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звернення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медичних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закладів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необхідного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лікування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зростання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кількості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ушкоджень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  <a:endParaRPr lang="en-US" sz="2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невідповідність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отриманих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ушкоджень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поясненням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дає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дитина</a:t>
            </a:r>
            <a:r>
              <a:rPr lang="ru-RU" sz="2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2A0AD9-D4D5-467D-8A50-7BC38065D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805" y="1143238"/>
            <a:ext cx="6286235" cy="4180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266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6F447F-DFAB-4BEA-9850-7B870ECE8D6C}"/>
              </a:ext>
            </a:extLst>
          </p:cNvPr>
          <p:cNvSpPr txBox="1"/>
          <p:nvPr/>
        </p:nvSpPr>
        <p:spPr>
          <a:xfrm>
            <a:off x="462116" y="181956"/>
            <a:ext cx="11287432" cy="6582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Наслідками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сексуального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щодо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є:</a:t>
            </a:r>
          </a:p>
          <a:p>
            <a:pPr algn="ctr"/>
            <a:endParaRPr lang="ru-RU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проміскуїтет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ексгібіціонізм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мастурбація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супроводжується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почуттям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статеворольової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ідентифікації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відхилення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образі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страх перед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гетеросексуальними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контактами,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педофілія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хлопчиків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-жертв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низька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самооцінка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самоприниження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дівчата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пережили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сексуальне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вважають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тепер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них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будуть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ставитися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до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повій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аутодеструктивна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алкоголізація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наркотизація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екстремальна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небезпечна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життя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самоушкодження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суїцидальні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спроби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невіра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можливість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допомогу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довіри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оточуючих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ізольованості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самотності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несхожості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асоціальна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розвиток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страхів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фобій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(страх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темряви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дорослих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людей,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залишатися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вдома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виходити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вулицю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підвищена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збудливість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підозрілість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нав'язливі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думки,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образи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спогади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регресія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поведінці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енурез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смоктання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пальця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втрата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зв'язаності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мовлення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гра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ляльки в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підлітковому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віці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265113"/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спостерігатися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три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види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реакції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травму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експресивна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сильні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неконтрольовані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крики,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ридання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тремтіння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розгойдування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змінюються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сміхом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контрольована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надмірне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стримування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реакцій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шокова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ніби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оглушена і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пригнічена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ctr"/>
            <a:endParaRPr 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5350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3CC76D-3EB6-4C9A-B14D-419147785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" y="0"/>
            <a:ext cx="1213338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9E16AA-40EF-41DD-9459-F2EA9AAB6BAD}"/>
              </a:ext>
            </a:extLst>
          </p:cNvPr>
          <p:cNvSpPr txBox="1"/>
          <p:nvPr/>
        </p:nvSpPr>
        <p:spPr>
          <a:xfrm>
            <a:off x="6573520" y="628233"/>
            <a:ext cx="53949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Сексуальне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ctr"/>
            <a:endParaRPr lang="ru-RU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знання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термінології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та жаргону, не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властиві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дітям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певного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віку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висипання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інші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захворювань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передаються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статевим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шляхом;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ушкодження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інші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вагінального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анального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проникнення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нерідко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сторонніми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предметами);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підліткова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проституція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вагітність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(у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підлітків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злочини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серед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неповнолітніх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домагання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інші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дії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сексуального характеру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стосовно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підлітків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дорослих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нерозбірлива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сексуальна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поведінка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уникнення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контактів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ровесниками та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дорослими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догляду за собою.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692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90691D9-93D6-4C75-8075-A45819B4401C}"/>
              </a:ext>
            </a:extLst>
          </p:cNvPr>
          <p:cNvSpPr txBox="1"/>
          <p:nvPr/>
        </p:nvSpPr>
        <p:spPr>
          <a:xfrm>
            <a:off x="636330" y="971916"/>
            <a:ext cx="430652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Жінки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пережили в </a:t>
            </a:r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дитинстві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сексуальне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стикаються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труднощами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побудові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близьких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довірчих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взаємин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оточуючими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не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мають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прикладу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нормальних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подружніх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відносин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Вони з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недовірою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ставляться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чоловіків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стають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надмірно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контролюючими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матерями,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бояться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залишити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дитину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самоті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стежать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кожним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її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кроком,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тримають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ізоляції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навколишнього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світу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endParaRPr lang="ru-RU" sz="1600" b="1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Чоловіки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пережили у </a:t>
            </a:r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дитинстві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сексуальне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бути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жорстокими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сексуально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неуважними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партнерки. Вони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можуть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сформуватися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6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педофілії</a:t>
            </a:r>
            <a:r>
              <a:rPr lang="ru-RU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сексуального садизму.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A3B3A8-A61C-4DBC-85DF-AC9712236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348" y="973394"/>
            <a:ext cx="6399314" cy="4524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3918793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541D86-5314-4D66-AEB0-01EDB922E9E9}"/>
              </a:ext>
            </a:extLst>
          </p:cNvPr>
          <p:cNvSpPr txBox="1"/>
          <p:nvPr/>
        </p:nvSpPr>
        <p:spPr>
          <a:xfrm>
            <a:off x="314960" y="340142"/>
            <a:ext cx="5100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87EBDB-E6C6-4530-932B-5A2A02D5A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037"/>
            <a:ext cx="12872977" cy="72640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93897D-9819-41FB-A67C-14994EA07678}"/>
              </a:ext>
            </a:extLst>
          </p:cNvPr>
          <p:cNvSpPr txBox="1"/>
          <p:nvPr/>
        </p:nvSpPr>
        <p:spPr>
          <a:xfrm>
            <a:off x="837544" y="740252"/>
            <a:ext cx="51003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Фізичне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ctr"/>
            <a:endParaRPr lang="ru-RU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самоушкодження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крововиливи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сітківці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очей;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зсув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суглобів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переломи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кісток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гематоми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енурез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енкопрез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рани та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синці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різні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за часом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утворення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на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різних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частинах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(часто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одночасно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наприклад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на грудях та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спині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невідомого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походження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пошкодження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тілі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мають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особливу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форму (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наприклад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сліди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пряжки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ременя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руки,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лозини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тощо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сліди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укусів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людиною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незвичайні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опіки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наприклад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цигаркою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розпеченим</a:t>
            </a: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предметом).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396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8FC9D8-E90C-4912-BD67-BBF5F8AC38BB}"/>
              </a:ext>
            </a:extLst>
          </p:cNvPr>
          <p:cNvSpPr txBox="1"/>
          <p:nvPr/>
        </p:nvSpPr>
        <p:spPr>
          <a:xfrm>
            <a:off x="239907" y="97318"/>
            <a:ext cx="6868160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Психологічне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замкненість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страх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фізичного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контакту;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демонстрація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безстрашності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неврівноважена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агресивність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знищення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руйнування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уповільнена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мова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слабко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виражена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здатність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вчитися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освоювати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навчальний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матеріал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базових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знань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невміння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читати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писати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рахувати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даного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віку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розумової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відсталості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внаслідок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соціальної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педагогічної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занедбаності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виражені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відповідальність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зрілість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порівнянні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характерними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даного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віку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уникнення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однолітків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бажання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грати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лише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маленькими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дітьми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знижена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самооцінка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тривожність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страхи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фобії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демонстрація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страху при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появі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та/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необхідності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додому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депресія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суїцидальні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спроби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вживання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алкоголю та/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наркотиків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психосоматичні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захворювання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 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неврастенічні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розлади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відносно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тварин і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слабкіших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травми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9C1E23-95A8-4C87-8745-1D2B3D229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52" y="376433"/>
            <a:ext cx="5259548" cy="6105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404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07C357-C928-49C3-956E-E0F247B11C3E}"/>
              </a:ext>
            </a:extLst>
          </p:cNvPr>
          <p:cNvSpPr txBox="1"/>
          <p:nvPr/>
        </p:nvSpPr>
        <p:spPr>
          <a:xfrm>
            <a:off x="550607" y="176833"/>
            <a:ext cx="1111045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Характерні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неповнолітніх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різні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вікові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періоди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ctr"/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6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місяців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низька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рухова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активність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байдужість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реакцій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зовнішні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стимули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посмішки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6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місяців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1,5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років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 перед батьками, страх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фізичного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контакту з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дорослими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постійна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настороженість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плаксивість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замкнутість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пригнічений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емоційний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стан.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1,5 до 3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років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страхи,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сплутаність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сну,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апетиту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страх перед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дорослими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ігор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крайнощі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поведінці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агресивності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байдужості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3 до 6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років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пасивна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реакція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біль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тривожність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сплутаність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сорому,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огиди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зіпсованості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хвороблива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реакція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критику,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брехливість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крадіжок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підпалів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тварин.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ігри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хвороблива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мастурбація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характерне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молодшого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віку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енурез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ссання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пальця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втрата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зв'язаності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мови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молодшого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шкільного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віку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амбівалентність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щодо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дорослих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складнощі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визначенні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сімейних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ролей, страх, сором,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зіпсованості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недовіра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навколишнього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світу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відчуженість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поведінці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сну,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апетиту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агресивність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мовчазність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балакучість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відносно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9-13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років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ж,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молодшого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шкільного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віку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депресія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суб'єктивне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втрати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друзів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страх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повертатися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додому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ізоляція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поведінці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маніпулювання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дітьми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неадекватні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харчові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уподобання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листя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крейда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комахи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т.д.).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Для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підлітків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13-18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років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огида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сором,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недовіра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амбівалентність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дорослих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несформованість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соціальних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ролей,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непотрібності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суїцидальні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спроби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бажання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спроби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дому,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агресивність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поведінці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уникнення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тілесної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інтимності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непослідовність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780189219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70FDA5-61B4-4AC1-AC5A-9DA58801ECD0}"/>
              </a:ext>
            </a:extLst>
          </p:cNvPr>
          <p:cNvSpPr txBox="1"/>
          <p:nvPr/>
        </p:nvSpPr>
        <p:spPr>
          <a:xfrm>
            <a:off x="340360" y="0"/>
            <a:ext cx="1151128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ПСИХОЛОГІЧНІ РИСИ, ХАРАКТЕРНІ ДЛЯ ОСІБ, </a:t>
            </a:r>
          </a:p>
          <a:p>
            <a:pPr algn="ctr"/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СХИЛЬНИХ ДО СКОЄННЯ НАСИЛЬСТВА В СІМ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’</a:t>
            </a:r>
            <a:r>
              <a:rPr lang="uk-UA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(на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прикладі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чоловіків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/>
            <a:endParaRPr lang="ru-RU" sz="17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дефектний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неадекватний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образ себе, в тому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числі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неадекватна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самооцінка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(занижена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самооцінка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призводить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спрямованої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підвищення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рахунок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осіб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дисгармонійна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тобто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занижена в одних сферах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завищена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здатні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прийняти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собі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риси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сприймають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ними як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слабкість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недосконалість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у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зв'язку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чим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вони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прагнуть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поводитися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«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справжні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мачо»,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виявляючи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агресію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демонструючи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свою силу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перевагу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над жертвою.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високий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рівень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потреби 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владі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встановлення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тотального контролю над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іншими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людьми,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супроводжується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низьким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самоконтролем, 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виправдовується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необхідність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підтримання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порядку в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підтвердження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сили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чоловічої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гідності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впевненість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природній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генетичній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перевазі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чоловіка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над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жінкою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супроводжується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традиційними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уявленнями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сім'ю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розподіл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сімейних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обов'язків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«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жіночі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та «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чоловічі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незрілість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емоційної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сфери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супроводжується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низьким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рівнем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самоконтролю та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схильністю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сплесків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гніву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Найчастіше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гнів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розглядається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допустима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«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справжніх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чоловіків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зовнішній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локус контролю,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звинувачувати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людей та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обставини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своїх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невдачах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Зокрема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акти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виправдовуються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провиною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жінки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впливом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алкоголю, проблемами на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роботі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тощо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але не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власними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особистісними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особливостями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проблеми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встановленні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підтримці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зрілих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емоційно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близьких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відносин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соціальної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ізольованості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самотності</a:t>
            </a:r>
            <a:r>
              <a:rPr lang="ru-RU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Фактично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схильний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сам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створює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ситуацію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самоізоляції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не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довіряє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оточуючим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уникає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обговорення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особистих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проблем, не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здатний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приймати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підтримку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7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допомогу</a:t>
            </a:r>
            <a:r>
              <a:rPr lang="ru-RU" sz="17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339817254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C8B5EA-A3B3-4969-8CFF-AEDD0DE0AD81}"/>
              </a:ext>
            </a:extLst>
          </p:cNvPr>
          <p:cNvSpPr txBox="1"/>
          <p:nvPr/>
        </p:nvSpPr>
        <p:spPr>
          <a:xfrm>
            <a:off x="467360" y="497841"/>
            <a:ext cx="112572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походження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(з великою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ймовірністю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але не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обов'язково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в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якій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стосунки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будувалися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насильстві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Багато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чоловіків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схильних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домашнього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були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свідками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були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жертвами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зловживання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побудови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залежних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стосунків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страх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втрати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жінки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цілому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Тотальний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контроль,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ревнощі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пояснюються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чоловіком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прояв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ними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справжнього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кохання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У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цьому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будь-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який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опір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боку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членів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прояви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незалежності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сприймаються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чоловіком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спроба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замаху на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«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чоловічу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гідність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», «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позицію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голови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прояв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неповаги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нього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чоловіка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батька.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низький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рівень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усвідомлення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того факту,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насильницькі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дії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можуть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мати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серйозні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наслідки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життя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здоров'я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людей 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і, як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наслідок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недовіра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скарг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членів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погане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самопочуття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біль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травми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маніпуляцій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допомогою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застосування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загроз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самогубства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заподіяння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шкоди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собі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жертві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іншим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членам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«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купівля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мовчання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слухняності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жертви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допомогою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подарунків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безладних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сексуальних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відносин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прояви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агресії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статевому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контакті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надмірне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захоплення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«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технічною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стороною сексу.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жорстокість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стосовно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супроводжується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нереалістичними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надіями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щодо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талантів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навпаки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заперечення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реальних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здібностей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вони не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відповідають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очікуванням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наприклад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забороняє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музично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обдарованому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синові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займатися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музикою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при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цьому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змушуючи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займатися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спортом,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оскільки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вважає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справжнє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чоловіче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заняття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38004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A67155-3E2E-4C2F-8741-ECED7B7A6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940" y="207613"/>
            <a:ext cx="6424647" cy="63996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Жінки-жертви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сімейного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характеризуються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такими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основними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рисами: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Занижена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самооцінка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невпевненість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собі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власної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слабкості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безсилля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самотності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безпорадності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Підвищена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тривожність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страх за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своє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життя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за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благополуччя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Песимізм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звуження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життєвої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перспективи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уявлень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майбутнє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Віра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міфи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нормальність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насильницьких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відносин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Консервативні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уявлення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шлюб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розподіл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сімейних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обов'язків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брати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відповідальність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дії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 насильника на себе.</a:t>
            </a:r>
            <a:endParaRPr lang="ru-RU" sz="18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сорому через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сімейну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ситуацію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нездатність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самостійно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її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змінити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Віра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те,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стосунки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можуть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налагодити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подружні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взаємини</a:t>
            </a:r>
            <a:r>
              <a:rPr lang="ru-RU" sz="18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8E8032-52E4-49C0-ACAE-FD58FF5DF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072" y="233664"/>
            <a:ext cx="4938246" cy="6390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03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559CC4-AC55-4523-9FFE-DECE709B9147}"/>
              </a:ext>
            </a:extLst>
          </p:cNvPr>
          <p:cNvSpPr txBox="1"/>
          <p:nvPr/>
        </p:nvSpPr>
        <p:spPr>
          <a:xfrm>
            <a:off x="396240" y="264599"/>
            <a:ext cx="1139952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ТЕОРІЯ ПРО ЦИКЛІЧНИЙ ХАРАКТЕР ДОМАШНЬОГО НАСИЛЬСТВА</a:t>
            </a:r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Леонор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Уолкер, 1970)</a:t>
            </a:r>
          </a:p>
          <a:p>
            <a:pPr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Домашнє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повторюваний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збільшенням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частоти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цикл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себе 4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стадії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ctr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 —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наростання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напруження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зростання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невдоволення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стосунками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спілкування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членами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сім’ї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— 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насильницький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інцидент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відбувається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спалах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вербального,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характеру,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супроводжується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люттю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суперечками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звинуваченнями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погрозами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залякуванням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— 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примирення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кривдник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приносить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вибачення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пояснює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причину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перекладає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жертву:«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роздмухуванні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мухи слона»)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4 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— 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спокійний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період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стосунках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т.з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«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медовий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місяць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», коли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насильницький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інцидент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забутий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кривдник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прощений,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якість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відносин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партнерами на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стадії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повертається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початкового).</a:t>
            </a:r>
          </a:p>
          <a:p>
            <a:pPr algn="ctr"/>
            <a:r>
              <a:rPr lang="ru-RU" i="0" dirty="0" err="1">
                <a:solidFill>
                  <a:srgbClr val="000000"/>
                </a:solidFill>
                <a:latin typeface="Arial" panose="020B0604020202020204" pitchFamily="34" charset="0"/>
              </a:rPr>
              <a:t>Після</a:t>
            </a:r>
            <a:r>
              <a:rPr lang="ru-RU" i="0" dirty="0">
                <a:solidFill>
                  <a:srgbClr val="000000"/>
                </a:solidFill>
                <a:latin typeface="Arial" panose="020B0604020202020204" pitchFamily="34" charset="0"/>
              </a:rPr>
              <a:t> «медового </a:t>
            </a:r>
            <a:r>
              <a:rPr lang="ru-RU" i="0" dirty="0" err="1">
                <a:solidFill>
                  <a:srgbClr val="000000"/>
                </a:solidFill>
                <a:latin typeface="Arial" panose="020B0604020202020204" pitchFamily="34" charset="0"/>
              </a:rPr>
              <a:t>місяця</a:t>
            </a:r>
            <a:r>
              <a:rPr lang="ru-RU" i="0" dirty="0">
                <a:solidFill>
                  <a:srgbClr val="000000"/>
                </a:solidFill>
                <a:latin typeface="Arial" panose="020B0604020202020204" pitchFamily="34" charset="0"/>
              </a:rPr>
              <a:t>» </a:t>
            </a:r>
            <a:r>
              <a:rPr lang="ru-RU" i="0" dirty="0" err="1">
                <a:solidFill>
                  <a:srgbClr val="000000"/>
                </a:solidFill>
                <a:latin typeface="Arial" panose="020B0604020202020204" pitchFamily="34" charset="0"/>
              </a:rPr>
              <a:t>стосунки</a:t>
            </a:r>
            <a:r>
              <a:rPr lang="ru-RU" i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i="0" u="sng" dirty="0" err="1">
                <a:solidFill>
                  <a:srgbClr val="000000"/>
                </a:solidFill>
                <a:latin typeface="Arial" panose="020B0604020202020204" pitchFamily="34" charset="0"/>
              </a:rPr>
              <a:t>повертаються</a:t>
            </a:r>
            <a:r>
              <a:rPr lang="ru-RU" i="0" u="sng" dirty="0">
                <a:solidFill>
                  <a:srgbClr val="000000"/>
                </a:solidFill>
                <a:latin typeface="Arial" panose="020B0604020202020204" pitchFamily="34" charset="0"/>
              </a:rPr>
              <a:t> 1-шу </a:t>
            </a:r>
            <a:r>
              <a:rPr lang="ru-RU" i="0" u="sng" dirty="0" err="1">
                <a:solidFill>
                  <a:srgbClr val="000000"/>
                </a:solidFill>
                <a:latin typeface="Arial" panose="020B0604020202020204" pitchFamily="34" charset="0"/>
              </a:rPr>
              <a:t>стадію</a:t>
            </a:r>
            <a:r>
              <a:rPr lang="ru-RU" i="0" u="sng" dirty="0">
                <a:solidFill>
                  <a:srgbClr val="000000"/>
                </a:solidFill>
                <a:latin typeface="Arial" panose="020B0604020202020204" pitchFamily="34" charset="0"/>
              </a:rPr>
              <a:t>, і цикл </a:t>
            </a:r>
            <a:r>
              <a:rPr lang="ru-RU" i="0" u="sng" dirty="0" err="1">
                <a:solidFill>
                  <a:srgbClr val="000000"/>
                </a:solidFill>
                <a:latin typeface="Arial" panose="020B0604020202020204" pitchFamily="34" charset="0"/>
              </a:rPr>
              <a:t>повторюється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ctr"/>
            <a:endParaRPr lang="ru-RU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 часом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кожна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фаза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коротшою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спалахи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частішають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завдають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більшої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шкоди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Жертва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неспроможна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врегулювати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ситуацію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самостійно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При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цьому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жертви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домашнього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часто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формується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комплекс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реакцій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характерний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для так 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званого «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сімейно-побутового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стокгольмського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синдрому.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синдром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виявляється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тому,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жертва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переймається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співчуттям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розумінням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ґвалтівника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жертва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відразу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йде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ґвалтівника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немає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такої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можливості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), вона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починає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шукати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способи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співіснувати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тираном.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Наприклад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жертва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починає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з'ясовувати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причини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ґвалтівника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(і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нерідко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знаходить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собі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починає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співчувати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намагається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зрозуміти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допомогти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йому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виправитися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16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77640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E23656-DFAF-4CCC-BB05-2EA41303AF66}"/>
              </a:ext>
            </a:extLst>
          </p:cNvPr>
          <p:cNvSpPr txBox="1"/>
          <p:nvPr/>
        </p:nvSpPr>
        <p:spPr>
          <a:xfrm>
            <a:off x="436880" y="289679"/>
            <a:ext cx="5466080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Фізичні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 </a:t>
            </a:r>
          </a:p>
          <a:p>
            <a:pPr algn="ctr"/>
            <a:endParaRPr lang="ru-RU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поганий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стан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психічного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здоров’я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синці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садна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пошкодження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м'яких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тканин та опорно-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рухового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апарату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сліди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укусів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незвичайної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недотримання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правил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особистої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гігієни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втрата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маси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зневоднення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наявність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викиднів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мертвонароджених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передчасних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пологів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дефіцит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маси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новонароджених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E94350-CD76-40B4-B8AA-A0B228F9CAB5}"/>
              </a:ext>
            </a:extLst>
          </p:cNvPr>
          <p:cNvSpPr txBox="1"/>
          <p:nvPr/>
        </p:nvSpPr>
        <p:spPr>
          <a:xfrm>
            <a:off x="436880" y="3865880"/>
            <a:ext cx="5466080" cy="25853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 </a:t>
            </a:r>
          </a:p>
          <a:p>
            <a:pPr algn="ctr"/>
            <a:endParaRPr lang="ru-RU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сексуальності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сексологічні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сексопатологічні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симптоми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травми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пошкодження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статевих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органів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наявність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викиднів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мертвонароджених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передчасних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пологів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дефіцит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маси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новонароджених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80B774-DD0F-450E-A31D-107F1FFC4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042" y="988060"/>
            <a:ext cx="5411947" cy="4681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850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E23656-DFAF-4CCC-BB05-2EA41303AF66}"/>
              </a:ext>
            </a:extLst>
          </p:cNvPr>
          <p:cNvSpPr txBox="1"/>
          <p:nvPr/>
        </p:nvSpPr>
        <p:spPr>
          <a:xfrm>
            <a:off x="243840" y="817999"/>
            <a:ext cx="5689600" cy="5324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Економічні</a:t>
            </a:r>
            <a:r>
              <a:rPr lang="ru-RU" sz="200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ознаки</a:t>
            </a:r>
            <a:r>
              <a:rPr lang="ru-RU" sz="200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</a:p>
          <a:p>
            <a:pPr algn="ctr"/>
            <a:endParaRPr lang="ru-RU" sz="2000" dirty="0">
              <a:solidFill>
                <a:srgbClr val="3C4043"/>
              </a:solidFill>
              <a:latin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недостатня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можливість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/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відсутність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можливості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розпоряджатися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сімейним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бюджетом та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власними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грошима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відмова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роботи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/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освіти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робота на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певній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посаді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тиском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чоловіка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робота,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обумовлена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необхідністю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утримувати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чоловіка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водночас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контролює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забирає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всі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фінанси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сім’ї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одяг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взуття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не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відповідають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сезонним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погодним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умовам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візуальні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ознаки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сильної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зношеності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не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відповідає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реальним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фінансовим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можливостям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сім’ї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недоїдання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наявність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житлових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проблем.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761C8C-C662-4936-981D-5433447BD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6" r="8489"/>
          <a:stretch/>
        </p:blipFill>
        <p:spPr>
          <a:xfrm>
            <a:off x="5958218" y="1028343"/>
            <a:ext cx="5989942" cy="480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E94350-CD76-40B4-B8AA-A0B228F9CAB5}"/>
              </a:ext>
            </a:extLst>
          </p:cNvPr>
          <p:cNvSpPr txBox="1"/>
          <p:nvPr/>
        </p:nvSpPr>
        <p:spPr>
          <a:xfrm>
            <a:off x="442452" y="297373"/>
            <a:ext cx="11307096" cy="62632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Психологічні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ознаки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домашнього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жінок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ctr"/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невідповідність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отриманих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ушкоджень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поясненням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жінки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історії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відвідування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лікарів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відповідають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дійсності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недостатнє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лікування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невиконання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лікарських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розпоряджень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пояснюється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«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відсутністю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часу», «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незначністю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хвороби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тощо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самолікування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неадекватне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захворюванню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відкладання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відвідування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психолога/психотерапевта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відмова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психологічної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іншо</a:t>
            </a:r>
            <a:r>
              <a:rPr lang="uk-UA" sz="1900" dirty="0">
                <a:solidFill>
                  <a:srgbClr val="000000"/>
                </a:solidFill>
                <a:latin typeface="Arial" panose="020B0604020202020204" pitchFamily="34" charset="0"/>
              </a:rPr>
              <a:t>ї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допомоги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спрямованої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прояснення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корекцію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ситуації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страхи,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невмотивована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тривога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безініціативність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нерішучість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безпорадності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депресія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нав'язливі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думки 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наприклад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нав'язливе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розчісування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однієї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тієї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ж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пасми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волосся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розгойдування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кріслі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тощо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надмірне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збудження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безсоння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сонливість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уповільненість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мови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рухів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часто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сприймається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жінкою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ознака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лінощів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викликає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втрата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соціальних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контактів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родичами 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друзями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гостре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самотності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ізольованості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уникнення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прямого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погляду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очі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співрозмовнику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«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приниженість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у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поведінці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положенні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опущені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плечі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сутулість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опущена голова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тощо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суїцидальні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наміри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загрози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позбавлення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життя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почуття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провини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отримані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ушкодження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нездатність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адекватно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оцінювати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власне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майбутнє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вчинки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дії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людей;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поєднання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підозрілості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надмірною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довірливістю</a:t>
            </a:r>
            <a:r>
              <a:rPr lang="ru-RU" sz="1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784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4D413B-9E7F-453A-8CF4-24E0D609DF0D}"/>
              </a:ext>
            </a:extLst>
          </p:cNvPr>
          <p:cNvSpPr txBox="1"/>
          <p:nvPr/>
        </p:nvSpPr>
        <p:spPr>
          <a:xfrm>
            <a:off x="518160" y="933834"/>
            <a:ext cx="613827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Фізичне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будь-яке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навмисне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завдання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неповнолітньому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тілесних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ушкоджень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батьками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особами,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виховують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дитину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ctr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Цей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вид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насильства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призводить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серйозних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наслідків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для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фізичного</a:t>
            </a:r>
            <a:r>
              <a:rPr lang="ru-RU" sz="19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 і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психічного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здоров’я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ctr"/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Багато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батьків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сприймають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тілесні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покарання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адекватну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форму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виховання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посилаючись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досвід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власній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пояснюючи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єдиний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ефективний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спосіб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виховання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дозволяє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досягти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слухняності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Проте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авторитет у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власних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очах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такий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батько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ніколи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зможе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завоювати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буде страх,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поєднується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зневагою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неприйняттям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такого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вихователя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Крім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того,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дитина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зрозуміє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правило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застосування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фізичної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сили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метою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відстоювання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своєї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позиції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Таким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дітям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майбутньому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буде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дуже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складно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контролювати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свою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агресію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імпульсивність</a:t>
            </a:r>
            <a:r>
              <a:rPr lang="ru-RU" sz="19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44F74C-17CA-429F-B4D9-C2F454444AF2}"/>
              </a:ext>
            </a:extLst>
          </p:cNvPr>
          <p:cNvSpPr txBox="1"/>
          <p:nvPr/>
        </p:nvSpPr>
        <p:spPr>
          <a:xfrm>
            <a:off x="1954653" y="235189"/>
            <a:ext cx="7828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НАСИЛЬСТВО ЩОДО НЕПОВНОЛІТНІХ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94662D-AC3A-4710-9193-78C79A6535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9"/>
          <a:stretch/>
        </p:blipFill>
        <p:spPr>
          <a:xfrm>
            <a:off x="7123801" y="1007046"/>
            <a:ext cx="4500878" cy="5312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9721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4D413B-9E7F-453A-8CF4-24E0D609DF0D}"/>
              </a:ext>
            </a:extLst>
          </p:cNvPr>
          <p:cNvSpPr txBox="1"/>
          <p:nvPr/>
        </p:nvSpPr>
        <p:spPr>
          <a:xfrm>
            <a:off x="264160" y="324739"/>
            <a:ext cx="6715760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Сексуальне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іншим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членом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сексуального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задоволення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розбещення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неповнолітньої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особи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</a:rPr>
              <a:t>її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</a:rPr>
              <a:t>залучення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до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проституції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порнографії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ctr"/>
            <a:endParaRPr lang="ru-RU" b="1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високою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латентністю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інцестуозними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відносинами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високою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закритістю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відчуженістю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навколишнього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світу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У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сім'ях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діє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сімейне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право,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причому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розмови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сексуальні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теми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табуйовані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Другий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батьків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часто не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протидіє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тому,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спостерігається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парадоксальний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факт: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такій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вагітність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дочки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батька, то для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соромнішим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є не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витоки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батьківства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 те,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вагітність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сталася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поза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шлюбом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Педофілія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поєднанні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інцестом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вкрай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негативних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наслідків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сексуального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поведінки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сексопатологічні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порушення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хлопчиків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емоційні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особистісні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розлади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дівчаток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схильність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проміскуїтету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проституції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залежностей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BEC223-A0B8-444C-8526-23191E633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544" y="1722628"/>
            <a:ext cx="4674068" cy="3113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423760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4D413B-9E7F-453A-8CF4-24E0D609DF0D}"/>
              </a:ext>
            </a:extLst>
          </p:cNvPr>
          <p:cNvSpPr txBox="1"/>
          <p:nvPr/>
        </p:nvSpPr>
        <p:spPr>
          <a:xfrm>
            <a:off x="227557" y="212735"/>
            <a:ext cx="6705600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Психологічне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психологічно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жорстоке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поводження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дитиною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доброзичливої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здорової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атмосфери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сприяє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нормальному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психологічному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розвитку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формуванню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неї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позитивної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самооцінки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емоційної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зрілості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ctr"/>
            <a:endParaRPr lang="ru-RU" sz="16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виявлятися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приниження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знущань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глузувань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образ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щодо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залякуванні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навіювання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страхів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використанні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загроз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криків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стресогенної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обстановки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сім'ї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непослідовності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вихованні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використанні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фізичної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переваги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дорослої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людини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метою довести свою правоту;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жорстокості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відносно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людей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тварин на очах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використанні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об’єкта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шантажу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конфліктних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ситуаціях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батьками;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звинуваченні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власних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невдачах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скарги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поведінку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особистісні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особливості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метою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тиску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неї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приниження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скоєне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присутності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особливо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значущих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йому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людей. </a:t>
            </a:r>
          </a:p>
          <a:p>
            <a:pPr algn="just"/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загрози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боку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батьків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покинути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розлюбити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покінчити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життя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самогубством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заподіяти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шкоду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іншим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людям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тваринам, до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яких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дитина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прив'язана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знищити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забрати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цінні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речі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віддати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дитину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поліцію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дитячий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будинок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чужим людям.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призводить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формування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невпевненості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собі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залежності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пасивності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тривожності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нездатності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постояти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себе.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1B1ABE-4D6C-4DA8-8B07-92FEDD433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760" y="507410"/>
            <a:ext cx="4994683" cy="5797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382205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4D413B-9E7F-453A-8CF4-24E0D609DF0D}"/>
              </a:ext>
            </a:extLst>
          </p:cNvPr>
          <p:cNvSpPr txBox="1"/>
          <p:nvPr/>
        </p:nvSpPr>
        <p:spPr>
          <a:xfrm>
            <a:off x="333571" y="766732"/>
            <a:ext cx="583184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Нехтування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хронічна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нездатність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опікунів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забезпечити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потреби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харчуванні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одязі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місці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проживання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медичному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обслуговуванні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освіті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захисті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догляді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внаслідок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низки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об'єктивних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причин (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бідність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психічне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захворювання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неосвіченість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питаннях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виховання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та без них.</a:t>
            </a:r>
          </a:p>
          <a:p>
            <a:pPr algn="ctr"/>
            <a:endParaRPr lang="ru-RU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нехтування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належить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сприяння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заподіянню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шкоди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у т. ч.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надмірні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тілесні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покарання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залучення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наркотиків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алкоголю.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яка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зіткнулася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зневагою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боку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батьків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змушена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самостійно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виживати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піклуватися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себе.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Оскільки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завжди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можливо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через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вік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об'єктивні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причини,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призвести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серйозних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наслідків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фізичного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так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психічного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здоров'я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в т.ч. 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смерті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C7CD3E-7685-4545-99A4-FCB919C10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4" r="7943"/>
          <a:stretch/>
        </p:blipFill>
        <p:spPr>
          <a:xfrm>
            <a:off x="6173054" y="1305242"/>
            <a:ext cx="5685375" cy="3967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232700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8957</TotalTime>
  <Words>3340</Words>
  <Application>Microsoft Office PowerPoint</Application>
  <PresentationFormat>Широкоэкранный</PresentationFormat>
  <Paragraphs>215</Paragraphs>
  <Slides>20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Roboto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Kalaitan</dc:creator>
  <cp:lastModifiedBy>Natalia Kalaitan</cp:lastModifiedBy>
  <cp:revision>77</cp:revision>
  <dcterms:created xsi:type="dcterms:W3CDTF">2021-03-28T18:22:35Z</dcterms:created>
  <dcterms:modified xsi:type="dcterms:W3CDTF">2024-03-12T11:54:39Z</dcterms:modified>
</cp:coreProperties>
</file>