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9701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21.02.2024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6.bin"/><Relationship Id="rId2" Type="http://schemas.openxmlformats.org/officeDocument/2006/relationships/image" Target="../media/image2.png"/><Relationship Id="rId16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emf"/><Relationship Id="rId9" Type="http://schemas.openxmlformats.org/officeDocument/2006/relationships/image" Target="../media/image5.emf"/><Relationship Id="rId1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406011"/>
            <a:ext cx="11454580" cy="3077497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Лекція 1.</a:t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Принцип побудови та алгоритмічного забезпечення ПНК</a:t>
            </a: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86206-8AB5-561A-E64E-8E9F3E16D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EA938D-45EA-31D1-2586-32A31D2648DE}"/>
              </a:ext>
            </a:extLst>
          </p:cNvPr>
          <p:cNvSpPr txBox="1"/>
          <p:nvPr/>
        </p:nvSpPr>
        <p:spPr>
          <a:xfrm>
            <a:off x="757084" y="566678"/>
            <a:ext cx="10677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Пілотажно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-навігаційні комплекси (ПНК) – сукупність бортових функціонально об'єднаних інформаційних засобів (датчиків),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обчислювально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-програмних систем, систем автоматичного управління, систем індикації та сигналізації, призначених для вирішення завдань літаководіння і забезпечення роботи інших бортових систем ЛА.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DFFC15-60CE-3713-6F51-8F309C056399}"/>
              </a:ext>
            </a:extLst>
          </p:cNvPr>
          <p:cNvSpPr txBox="1"/>
          <p:nvPr/>
        </p:nvSpPr>
        <p:spPr>
          <a:xfrm>
            <a:off x="835743" y="2436516"/>
            <a:ext cx="10948220" cy="128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tabLst>
                <a:tab pos="6858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Датчики навігаційної інформації: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датчики навігаційних параметрів стану – визначення відносних координат місцезнаходження ЛА;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датчики навігаційних параметрів руху – вимірюють параметри вектора швидкості і його складові.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EA4547-9BBD-3E3F-F149-019A78750CA6}"/>
              </a:ext>
            </a:extLst>
          </p:cNvPr>
          <p:cNvSpPr txBox="1"/>
          <p:nvPr/>
        </p:nvSpPr>
        <p:spPr>
          <a:xfrm>
            <a:off x="835743" y="4393557"/>
            <a:ext cx="10948220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tabLst>
                <a:tab pos="6858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Датчики пілотажної інформації: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вимірюють параметри польоту, які характеризують кутовий рух ЛА: кути крену, тангажу, рискання і їх кутові швидкості;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датчики, що характеризують стан ЛА відносно набігаючого потоку: кути атаки і ковзання, повітряна швидкість, числа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Маха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4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11AD2-487F-6F49-047B-C102AF8CF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91B15E-CF71-4F48-8FF3-D6F6DE43E1C9}"/>
              </a:ext>
            </a:extLst>
          </p:cNvPr>
          <p:cNvSpPr txBox="1"/>
          <p:nvPr/>
        </p:nvSpPr>
        <p:spPr>
          <a:xfrm>
            <a:off x="835743" y="688256"/>
            <a:ext cx="10677832" cy="128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БПНК-1 – для регіональних літаків цивільної авіації;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БПНК-2 – для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середньомагістральних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літаків;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БПНК-3 – для магістральних літаків.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6A131C-625F-42E3-B920-D3ADE5C02363}"/>
              </a:ext>
            </a:extLst>
          </p:cNvPr>
          <p:cNvSpPr txBox="1"/>
          <p:nvPr/>
        </p:nvSpPr>
        <p:spPr>
          <a:xfrm>
            <a:off x="835743" y="2492476"/>
            <a:ext cx="10677832" cy="2950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функціональні блоки ПНК: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 –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навігаційна система;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ІКВ –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курсовертикаль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СКВ – система курсу і вертикалі;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ДВШЗ – допплерівській вимірювач швидкості і кута зносу;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 ВШП – інформаційний комплекс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висотно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-швидкісних параметрів;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8389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СПС – система повітряних сигналів.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68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'єкт 3">
            <a:extLst>
              <a:ext uri="{FF2B5EF4-FFF2-40B4-BE49-F238E27FC236}">
                <a16:creationId xmlns:a16="http://schemas.microsoft.com/office/drawing/2014/main" id="{962ABB7C-F9DF-797D-FFF5-F891272CC6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2729"/>
              </p:ext>
            </p:extLst>
          </p:nvPr>
        </p:nvGraphicFramePr>
        <p:xfrm>
          <a:off x="4027487" y="648929"/>
          <a:ext cx="4137025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332326" imgH="8206693" progId="Visio.Drawing.11">
                  <p:embed/>
                </p:oleObj>
              </mc:Choice>
              <mc:Fallback>
                <p:oleObj r:id="rId2" imgW="6332326" imgH="820669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7" y="648929"/>
                        <a:ext cx="4137025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342DE-F0EF-B2EF-2D49-27CFC470C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78C1CF-0AB6-3F00-21E7-055418B78C39}"/>
              </a:ext>
            </a:extLst>
          </p:cNvPr>
          <p:cNvSpPr txBox="1"/>
          <p:nvPr/>
        </p:nvSpPr>
        <p:spPr>
          <a:xfrm>
            <a:off x="3426542" y="825908"/>
            <a:ext cx="5338916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ЗАГАЛЬНІ ЗАВДАННЯ (ПНК)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6AD43-988F-FA0C-882E-D8A8B7C40BD8}"/>
              </a:ext>
            </a:extLst>
          </p:cNvPr>
          <p:cNvSpPr txBox="1"/>
          <p:nvPr/>
        </p:nvSpPr>
        <p:spPr>
          <a:xfrm>
            <a:off x="757084" y="2212258"/>
            <a:ext cx="2669457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побудови навігаційної програми польоту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C4404-817C-EA95-C183-89951558C627}"/>
              </a:ext>
            </a:extLst>
          </p:cNvPr>
          <p:cNvSpPr txBox="1"/>
          <p:nvPr/>
        </p:nvSpPr>
        <p:spPr>
          <a:xfrm>
            <a:off x="3748550" y="2215873"/>
            <a:ext cx="2212256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Навігаційні завдання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BB917-BFEA-ADD9-0ED6-81EB7F871F29}"/>
              </a:ext>
            </a:extLst>
          </p:cNvPr>
          <p:cNvSpPr txBox="1"/>
          <p:nvPr/>
        </p:nvSpPr>
        <p:spPr>
          <a:xfrm>
            <a:off x="6282813" y="2212257"/>
            <a:ext cx="2212256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Пілотажні завдання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B5FDB4-33BC-8980-F73D-034662FB3DD0}"/>
              </a:ext>
            </a:extLst>
          </p:cNvPr>
          <p:cNvSpPr txBox="1"/>
          <p:nvPr/>
        </p:nvSpPr>
        <p:spPr>
          <a:xfrm>
            <a:off x="8817076" y="2212257"/>
            <a:ext cx="2617839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Задачі контролю ПНК та режимів польоту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8FDA87-A8AA-959B-5D76-52133020AF02}"/>
              </a:ext>
            </a:extLst>
          </p:cNvPr>
          <p:cNvSpPr txBox="1"/>
          <p:nvPr/>
        </p:nvSpPr>
        <p:spPr>
          <a:xfrm>
            <a:off x="757083" y="3135588"/>
            <a:ext cx="2669458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автоматичного введення вихідних даних і програми польоту;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розрахунок даних, що визначають заданий маршрут, параметри ліній заданого шляху, набору висоти і зниження, розвороти тощо.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F99A8C-C271-BCED-CA2D-CE458C3882AE}"/>
              </a:ext>
            </a:extLst>
          </p:cNvPr>
          <p:cNvSpPr txBox="1"/>
          <p:nvPr/>
        </p:nvSpPr>
        <p:spPr>
          <a:xfrm>
            <a:off x="3748547" y="2862204"/>
            <a:ext cx="2212257" cy="3108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перетворення координат, визначення параметрів польоту;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просторово-часового графіка польоту;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корекція координат місця розташування</a:t>
            </a:r>
            <a:r>
              <a:rPr lang="uk-UA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параметрів вітру;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передпосадкове маневрування і захід на посадку.</a:t>
            </a:r>
            <a:endParaRPr lang="uk-UA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DB65E1-666C-89DA-BB4A-74DCEBC37B85}"/>
              </a:ext>
            </a:extLst>
          </p:cNvPr>
          <p:cNvSpPr txBox="1"/>
          <p:nvPr/>
        </p:nvSpPr>
        <p:spPr>
          <a:xfrm>
            <a:off x="6282810" y="2862204"/>
            <a:ext cx="2212257" cy="33239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автоматизацію управління при зльоті і наборі висоти</a:t>
            </a:r>
            <a:r>
              <a:rPr lang="uk-UA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автоматичну стабілізацію кутового положення ЛА, швидкості і висоти;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автоматизацію польоту за маршрутом, групового польоту, автоматизацію посадки.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590EF2-FFE6-8924-6123-73B1CF65AD60}"/>
              </a:ext>
            </a:extLst>
          </p:cNvPr>
          <p:cNvSpPr txBox="1"/>
          <p:nvPr/>
        </p:nvSpPr>
        <p:spPr>
          <a:xfrm>
            <a:off x="8817071" y="2858588"/>
            <a:ext cx="2617839" cy="24622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безпосередній контроль працездатності підсистем ПНК;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 реконфігурації ПНК при відмовах окремих підсистем</a:t>
            </a:r>
            <a:r>
              <a:rPr lang="uk-UA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попередження екіпажу про аварійні ситуації або неприпустимі режими польоту.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 сполучна лінія 29">
            <a:extLst>
              <a:ext uri="{FF2B5EF4-FFF2-40B4-BE49-F238E27FC236}">
                <a16:creationId xmlns:a16="http://schemas.microsoft.com/office/drawing/2014/main" id="{D5C1D063-5755-86EA-BCAC-2C409C264089}"/>
              </a:ext>
            </a:extLst>
          </p:cNvPr>
          <p:cNvCxnSpPr>
            <a:stCxn id="5" idx="2"/>
            <a:endCxn id="2" idx="0"/>
          </p:cNvCxnSpPr>
          <p:nvPr/>
        </p:nvCxnSpPr>
        <p:spPr>
          <a:xfrm flipH="1">
            <a:off x="2091813" y="1195240"/>
            <a:ext cx="4004187" cy="10170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сполучна лінія 31">
            <a:extLst>
              <a:ext uri="{FF2B5EF4-FFF2-40B4-BE49-F238E27FC236}">
                <a16:creationId xmlns:a16="http://schemas.microsoft.com/office/drawing/2014/main" id="{CF4B2218-2B22-D388-6E64-B76436D2BCDA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4854678" y="1195240"/>
            <a:ext cx="1241322" cy="10206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 сполучна лінія 33">
            <a:extLst>
              <a:ext uri="{FF2B5EF4-FFF2-40B4-BE49-F238E27FC236}">
                <a16:creationId xmlns:a16="http://schemas.microsoft.com/office/drawing/2014/main" id="{BBA1C2AF-D568-88AB-E739-8F78B0689429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6096000" y="1195240"/>
            <a:ext cx="1292941" cy="10170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 сполучна лінія 35">
            <a:extLst>
              <a:ext uri="{FF2B5EF4-FFF2-40B4-BE49-F238E27FC236}">
                <a16:creationId xmlns:a16="http://schemas.microsoft.com/office/drawing/2014/main" id="{A4F141DC-92F0-9C97-7DEA-28BCEAE6ECCA}"/>
              </a:ext>
            </a:extLst>
          </p:cNvPr>
          <p:cNvCxnSpPr>
            <a:stCxn id="5" idx="2"/>
            <a:endCxn id="8" idx="0"/>
          </p:cNvCxnSpPr>
          <p:nvPr/>
        </p:nvCxnSpPr>
        <p:spPr>
          <a:xfrm>
            <a:off x="6096000" y="1195240"/>
            <a:ext cx="4029996" cy="10170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61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1E1BC-92A7-5828-DC6C-C1540A5DE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7F845CD-BEEB-88B4-175B-DD0EC4197DB2}"/>
              </a:ext>
            </a:extLst>
          </p:cNvPr>
          <p:cNvSpPr txBox="1"/>
          <p:nvPr/>
        </p:nvSpPr>
        <p:spPr>
          <a:xfrm>
            <a:off x="3481300" y="1870628"/>
            <a:ext cx="6491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відхилення параметра вектору стану від програмного значення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225E513-D769-7FD1-A338-15CB525D8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787" y="530831"/>
            <a:ext cx="2678426" cy="1245523"/>
          </a:xfrm>
          <a:prstGeom prst="rect">
            <a:avLst/>
          </a:prstGeom>
        </p:spPr>
      </p:pic>
      <p:graphicFrame>
        <p:nvGraphicFramePr>
          <p:cNvPr id="3" name="Об'єкт 2">
            <a:extLst>
              <a:ext uri="{FF2B5EF4-FFF2-40B4-BE49-F238E27FC236}">
                <a16:creationId xmlns:a16="http://schemas.microsoft.com/office/drawing/2014/main" id="{CDF2DC7B-A042-D089-581B-1236034EB8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325189"/>
              </p:ext>
            </p:extLst>
          </p:nvPr>
        </p:nvGraphicFramePr>
        <p:xfrm>
          <a:off x="1365455" y="1883817"/>
          <a:ext cx="661299" cy="342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506" imgH="276110" progId="Equation.DSMT4">
                  <p:embed/>
                </p:oleObj>
              </mc:Choice>
              <mc:Fallback>
                <p:oleObj name="Equation" r:id="rId3" imgW="533506" imgH="2761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5455" y="1883817"/>
                        <a:ext cx="661299" cy="342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'єкт 3">
            <a:extLst>
              <a:ext uri="{FF2B5EF4-FFF2-40B4-BE49-F238E27FC236}">
                <a16:creationId xmlns:a16="http://schemas.microsoft.com/office/drawing/2014/main" id="{BADA5A11-B6B1-B9AE-CC09-1828B4D0DD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791455"/>
              </p:ext>
            </p:extLst>
          </p:nvPr>
        </p:nvGraphicFramePr>
        <p:xfrm>
          <a:off x="2368192" y="1855239"/>
          <a:ext cx="1113108" cy="371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28698" imgH="276110" progId="Equation.DSMT4">
                  <p:embed/>
                </p:oleObj>
              </mc:Choice>
              <mc:Fallback>
                <p:oleObj name="Equation" r:id="rId5" imgW="828698" imgH="2761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68192" y="1855239"/>
                        <a:ext cx="1113108" cy="371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1AB25B-5D95-A1B8-7382-361A41F48F2E}"/>
              </a:ext>
            </a:extLst>
          </p:cNvPr>
          <p:cNvSpPr txBox="1"/>
          <p:nvPr/>
        </p:nvSpPr>
        <p:spPr>
          <a:xfrm>
            <a:off x="2047530" y="1855239"/>
            <a:ext cx="29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ADBD28-01B0-1DE7-2645-4E34A938F09E}"/>
                  </a:ext>
                </a:extLst>
              </p:cNvPr>
              <p:cNvSpPr txBox="1"/>
              <p:nvPr/>
            </p:nvSpPr>
            <p:spPr>
              <a:xfrm>
                <a:off x="1293519" y="3207559"/>
                <a:ext cx="805170" cy="394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b="1" i="1" smtClean="0">
                              <a:latin typeface="Cambria Math" panose="02040503050406030204" pitchFamily="18" charset="0"/>
                            </a:rPr>
                            <m:t>𝚫</m:t>
                          </m:r>
                        </m:e>
                        <m:sub>
                          <m:r>
                            <a:rPr lang="ru-UA" b="1" i="1" smtClean="0">
                              <a:latin typeface="Cambria Math" panose="02040503050406030204" pitchFamily="18" charset="0"/>
                            </a:rPr>
                            <m:t>𝐢</m:t>
                          </m:r>
                          <m:r>
                            <a:rPr lang="ru-UA" b="0" smtClean="0">
                              <a:latin typeface="Cambria Math" panose="02040503050406030204" pitchFamily="18" charset="0"/>
                            </a:rPr>
                            <m:t>г</m:t>
                          </m:r>
                          <m:r>
                            <a:rPr lang="ru-UA" b="1" i="1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sub>
                      </m:sSub>
                      <m:d>
                        <m:dPr>
                          <m:ctrlPr>
                            <a:rPr lang="ru-UA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UA" b="1" i="1" smtClean="0">
                              <a:latin typeface="Cambria Math" panose="02040503050406030204" pitchFamily="18" charset="0"/>
                            </a:rPr>
                            <m:t>𝐭</m:t>
                          </m:r>
                        </m:e>
                      </m:d>
                    </m:oMath>
                  </m:oMathPara>
                </a14:m>
                <a:endParaRPr lang="ru-UA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ADBD28-01B0-1DE7-2645-4E34A938F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519" y="3207559"/>
                <a:ext cx="805170" cy="394210"/>
              </a:xfrm>
              <a:prstGeom prst="rect">
                <a:avLst/>
              </a:prstGeom>
              <a:blipFill>
                <a:blip r:embed="rId7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Об'єкт 9">
            <a:extLst>
              <a:ext uri="{FF2B5EF4-FFF2-40B4-BE49-F238E27FC236}">
                <a16:creationId xmlns:a16="http://schemas.microsoft.com/office/drawing/2014/main" id="{654D7DC7-F4F6-ECEA-8DE9-C99094A41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53633"/>
              </p:ext>
            </p:extLst>
          </p:nvPr>
        </p:nvGraphicFramePr>
        <p:xfrm>
          <a:off x="1410032" y="3685263"/>
          <a:ext cx="227281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276" imgH="247671" progId="Equation.DSMT4">
                  <p:embed/>
                </p:oleObj>
              </mc:Choice>
              <mc:Fallback>
                <p:oleObj name="Equation" r:id="rId8" imgW="152276" imgH="2476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10032" y="3685263"/>
                        <a:ext cx="227281" cy="369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'єкт 10">
            <a:extLst>
              <a:ext uri="{FF2B5EF4-FFF2-40B4-BE49-F238E27FC236}">
                <a16:creationId xmlns:a16="http://schemas.microsoft.com/office/drawing/2014/main" id="{6826B6DB-A3C9-BEB1-2609-7A56219978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456831"/>
              </p:ext>
            </p:extLst>
          </p:nvPr>
        </p:nvGraphicFramePr>
        <p:xfrm>
          <a:off x="1397048" y="4146656"/>
          <a:ext cx="299056" cy="394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9515" imgH="276110" progId="Equation.DSMT4">
                  <p:embed/>
                </p:oleObj>
              </mc:Choice>
              <mc:Fallback>
                <p:oleObj name="Equation" r:id="rId10" imgW="209515" imgH="2761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7048" y="4146656"/>
                        <a:ext cx="299056" cy="394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'єкт 11">
            <a:extLst>
              <a:ext uri="{FF2B5EF4-FFF2-40B4-BE49-F238E27FC236}">
                <a16:creationId xmlns:a16="http://schemas.microsoft.com/office/drawing/2014/main" id="{57EE067C-D97E-0489-EBB0-388A785EC8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640910"/>
              </p:ext>
            </p:extLst>
          </p:nvPr>
        </p:nvGraphicFramePr>
        <p:xfrm>
          <a:off x="1365455" y="2332892"/>
          <a:ext cx="484165" cy="342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90590" imgH="276110" progId="Equation.DSMT4">
                  <p:embed/>
                </p:oleObj>
              </mc:Choice>
              <mc:Fallback>
                <p:oleObj name="Equation" r:id="rId12" imgW="390590" imgH="2761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65455" y="2332892"/>
                        <a:ext cx="484165" cy="342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DF57AD5-F08A-406D-B0EC-CBC1B2E7C0BD}"/>
              </a:ext>
            </a:extLst>
          </p:cNvPr>
          <p:cNvSpPr txBox="1"/>
          <p:nvPr/>
        </p:nvSpPr>
        <p:spPr>
          <a:xfrm>
            <a:off x="1849621" y="2308770"/>
            <a:ext cx="2122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пройдений шлях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B0C387-3E86-25A6-8B85-2620E548B252}"/>
              </a:ext>
            </a:extLst>
          </p:cNvPr>
          <p:cNvSpPr txBox="1"/>
          <p:nvPr/>
        </p:nvSpPr>
        <p:spPr>
          <a:xfrm>
            <a:off x="2047530" y="3205855"/>
            <a:ext cx="4707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граничне допустиме значення </a:t>
            </a:r>
            <a:r>
              <a:rPr lang="uk-UA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-ї координати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02980F-A86D-D79F-88C0-7EEABDE04C9A}"/>
              </a:ext>
            </a:extLst>
          </p:cNvPr>
          <p:cNvSpPr txBox="1"/>
          <p:nvPr/>
        </p:nvSpPr>
        <p:spPr>
          <a:xfrm>
            <a:off x="1637313" y="3683327"/>
            <a:ext cx="4085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заданий час досягнення дальності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uk-UA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B15E66-78DD-A5CF-8D31-FD0F04C43460}"/>
              </a:ext>
            </a:extLst>
          </p:cNvPr>
          <p:cNvSpPr txBox="1"/>
          <p:nvPr/>
        </p:nvSpPr>
        <p:spPr>
          <a:xfrm>
            <a:off x="1696104" y="4146656"/>
            <a:ext cx="4576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фактичний час досягнення дальності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uk-UA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EAA1D9-2C74-43E4-7326-638984414086}"/>
                  </a:ext>
                </a:extLst>
              </p:cNvPr>
              <p:cNvSpPr txBox="1"/>
              <p:nvPr/>
            </p:nvSpPr>
            <p:spPr>
              <a:xfrm>
                <a:off x="1305643" y="2747966"/>
                <a:ext cx="603787" cy="3907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е</m:t>
                          </m:r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ru-UA" b="1" i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EAA1D9-2C74-43E4-7326-638984414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643" y="2747966"/>
                <a:ext cx="603787" cy="390748"/>
              </a:xfrm>
              <a:prstGeom prst="rect">
                <a:avLst/>
              </a:prstGeom>
              <a:blipFill>
                <a:blip r:embed="rId14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B23C904-3E8C-F1C7-76F2-F04CEFD92B72}"/>
              </a:ext>
            </a:extLst>
          </p:cNvPr>
          <p:cNvSpPr txBox="1"/>
          <p:nvPr/>
        </p:nvSpPr>
        <p:spPr>
          <a:xfrm>
            <a:off x="1863440" y="2746262"/>
            <a:ext cx="3101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–  середня швидкість польоту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934B01-B143-F9BF-1C20-CACD7D11A8F0}"/>
              </a:ext>
            </a:extLst>
          </p:cNvPr>
          <p:cNvSpPr txBox="1"/>
          <p:nvPr/>
        </p:nvSpPr>
        <p:spPr>
          <a:xfrm>
            <a:off x="1863440" y="5107248"/>
            <a:ext cx="4641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Вектор відхилень (помилок) параметрів ПНК:</a:t>
            </a:r>
          </a:p>
        </p:txBody>
      </p:sp>
      <p:graphicFrame>
        <p:nvGraphicFramePr>
          <p:cNvPr id="23" name="Об'єкт 22">
            <a:extLst>
              <a:ext uri="{FF2B5EF4-FFF2-40B4-BE49-F238E27FC236}">
                <a16:creationId xmlns:a16="http://schemas.microsoft.com/office/drawing/2014/main" id="{34F1F2E7-86E6-7A45-640A-8FA85434F3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36751"/>
              </p:ext>
            </p:extLst>
          </p:nvPr>
        </p:nvGraphicFramePr>
        <p:xfrm>
          <a:off x="6600363" y="5087457"/>
          <a:ext cx="2353140" cy="358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876271" imgH="285830" progId="Equation.DSMT4">
                  <p:embed/>
                </p:oleObj>
              </mc:Choice>
              <mc:Fallback>
                <p:oleObj name="Equation" r:id="rId15" imgW="1876271" imgH="285830" progId="Equation.DSMT4">
                  <p:embed/>
                  <p:pic>
                    <p:nvPicPr>
                      <p:cNvPr id="18" name="Об'єкт 17">
                        <a:extLst>
                          <a:ext uri="{FF2B5EF4-FFF2-40B4-BE49-F238E27FC236}">
                            <a16:creationId xmlns:a16="http://schemas.microsoft.com/office/drawing/2014/main" id="{34F1F2E7-86E6-7A45-640A-8FA85434F3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00363" y="5087457"/>
                        <a:ext cx="2353140" cy="358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428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59961-B56B-DFC5-75EA-5B2DBDEE4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5001A8-81DB-6267-144C-6C2BEB030FA0}"/>
              </a:ext>
            </a:extLst>
          </p:cNvPr>
          <p:cNvSpPr txBox="1"/>
          <p:nvPr/>
        </p:nvSpPr>
        <p:spPr>
          <a:xfrm>
            <a:off x="4786368" y="582142"/>
            <a:ext cx="192186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Ешелонування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A52425-6A86-E4E2-7B95-F49C90815168}"/>
              </a:ext>
            </a:extLst>
          </p:cNvPr>
          <p:cNvSpPr txBox="1"/>
          <p:nvPr/>
        </p:nvSpPr>
        <p:spPr>
          <a:xfrm>
            <a:off x="2192594" y="1414984"/>
            <a:ext cx="192186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Вертикальне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40C78-BD5F-9F88-4D2B-C79BA077440C}"/>
              </a:ext>
            </a:extLst>
          </p:cNvPr>
          <p:cNvSpPr txBox="1"/>
          <p:nvPr/>
        </p:nvSpPr>
        <p:spPr>
          <a:xfrm>
            <a:off x="6946832" y="2102992"/>
            <a:ext cx="192186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Поздовжнє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4B2784-199A-C070-4E0D-CDD7674EA556}"/>
              </a:ext>
            </a:extLst>
          </p:cNvPr>
          <p:cNvSpPr txBox="1"/>
          <p:nvPr/>
        </p:nvSpPr>
        <p:spPr>
          <a:xfrm>
            <a:off x="9237407" y="2090701"/>
            <a:ext cx="192186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Бічне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9E851F-26F9-9403-9C84-F5E86E61E4B4}"/>
              </a:ext>
            </a:extLst>
          </p:cNvPr>
          <p:cNvSpPr txBox="1"/>
          <p:nvPr/>
        </p:nvSpPr>
        <p:spPr>
          <a:xfrm>
            <a:off x="6866525" y="1493469"/>
            <a:ext cx="4489734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Горизонтальне</a:t>
            </a:r>
          </a:p>
        </p:txBody>
      </p:sp>
      <p:sp>
        <p:nvSpPr>
          <p:cNvPr id="25" name="Прямокутник 24">
            <a:extLst>
              <a:ext uri="{FF2B5EF4-FFF2-40B4-BE49-F238E27FC236}">
                <a16:creationId xmlns:a16="http://schemas.microsoft.com/office/drawing/2014/main" id="{B3D59D97-B12C-6DD2-BA8A-E0030CC017EA}"/>
              </a:ext>
            </a:extLst>
          </p:cNvPr>
          <p:cNvSpPr/>
          <p:nvPr/>
        </p:nvSpPr>
        <p:spPr>
          <a:xfrm>
            <a:off x="6708235" y="1416532"/>
            <a:ext cx="4888579" cy="14287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E661A769-A22B-9381-D4F5-D1866E55698C}"/>
              </a:ext>
            </a:extLst>
          </p:cNvPr>
          <p:cNvCxnSpPr>
            <a:stCxn id="5" idx="2"/>
            <a:endCxn id="21" idx="0"/>
          </p:cNvCxnSpPr>
          <p:nvPr/>
        </p:nvCxnSpPr>
        <p:spPr>
          <a:xfrm flipH="1">
            <a:off x="3153528" y="951474"/>
            <a:ext cx="2593774" cy="4635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1BFC832F-EDC2-871F-61C2-610621C24A19}"/>
              </a:ext>
            </a:extLst>
          </p:cNvPr>
          <p:cNvCxnSpPr>
            <a:cxnSpLocks/>
            <a:stCxn id="5" idx="2"/>
            <a:endCxn id="25" idx="0"/>
          </p:cNvCxnSpPr>
          <p:nvPr/>
        </p:nvCxnSpPr>
        <p:spPr>
          <a:xfrm>
            <a:off x="5747302" y="951474"/>
            <a:ext cx="3405223" cy="465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Об'єкт 32">
            <a:extLst>
              <a:ext uri="{FF2B5EF4-FFF2-40B4-BE49-F238E27FC236}">
                <a16:creationId xmlns:a16="http://schemas.microsoft.com/office/drawing/2014/main" id="{CE6E9A31-2CC5-96C8-EAA0-8B7872ECAE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659080"/>
              </p:ext>
            </p:extLst>
          </p:nvPr>
        </p:nvGraphicFramePr>
        <p:xfrm>
          <a:off x="826592" y="2130891"/>
          <a:ext cx="3990236" cy="4415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088553" imgH="5634644" progId="Visio.Drawing.11">
                  <p:embed/>
                </p:oleObj>
              </mc:Choice>
              <mc:Fallback>
                <p:oleObj r:id="rId2" imgW="5088553" imgH="563464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592" y="2130891"/>
                        <a:ext cx="3990236" cy="4415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654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372</Words>
  <Application>Microsoft Office PowerPoint</Application>
  <PresentationFormat>Широкий екран</PresentationFormat>
  <Paragraphs>52</Paragraphs>
  <Slides>7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Visio.Drawing.11</vt:lpstr>
      <vt:lpstr>Equation</vt:lpstr>
      <vt:lpstr>Лекція 1.  Принцип побудови та алгоритмічного забезпечення ПНК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16</cp:revision>
  <dcterms:created xsi:type="dcterms:W3CDTF">2024-02-20T17:45:21Z</dcterms:created>
  <dcterms:modified xsi:type="dcterms:W3CDTF">2024-02-21T12:16:28Z</dcterms:modified>
</cp:coreProperties>
</file>