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5" r:id="rId3"/>
    <p:sldId id="269" r:id="rId4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04" autoAdjust="0"/>
    <p:restoredTop sz="95256" autoAdjust="0"/>
  </p:normalViewPr>
  <p:slideViewPr>
    <p:cSldViewPr snapToGrid="0">
      <p:cViewPr varScale="1">
        <p:scale>
          <a:sx n="79" d="100"/>
          <a:sy n="79" d="100"/>
        </p:scale>
        <p:origin x="11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E6C536-4042-4889-90FC-5296674E1819}" type="datetimeFigureOut">
              <a:rPr lang="ru-UA" smtClean="0"/>
              <a:t>01.05.2024</a:t>
            </a:fld>
            <a:endParaRPr lang="ru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6C95F-6BB4-432D-B1E0-B0438F1384F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77302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746EF2-B8DE-4DA8-8FCA-665044BF31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D4EB19FC-4460-FD25-50F2-BF10B9E2E8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ru-UA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3FB44AE-15D1-AC67-CF4B-89F35BE6A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01.05.2024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BC99A2D8-01E3-4D22-8112-89ADF0F8F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AB8A545E-5CB7-46CD-D32B-3D4D609FF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45116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F79428-9701-C75E-8877-B518F6E4F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CBABD9FE-2701-8D5C-3EA7-7E7EEF364D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BB1810C-47D4-D59B-5119-94180231D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01.05.2024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7EC83CE-5002-F8F2-6505-C0B984E0C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4F73836-7F12-CDB6-8867-60C9B5B19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118190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5F1723D3-F67A-FED8-A400-A5133FA25B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881BE48D-C34D-C714-B415-0F78A8B267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FD3FE9E-03CA-05F7-0885-039C28F3A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01.05.2024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0EE695B-69B2-DB1D-9B57-66EB0F213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5FD4E29-6F81-F422-6F3D-A1DA7A010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87221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E69005-BB66-5567-82B8-C3B643BF7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530D56B-7AED-9E9C-CA90-B0E7359AE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B451C529-A167-08C6-E806-86E00A9C6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01.05.2024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32F1C72-B328-988C-7845-ADCC184CC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9B80D31-10FB-7178-E7AB-E10E5216D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27958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067701-ECB9-44DE-A7AD-A644476B3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8A4CD776-97BC-78CA-649B-8F8CE04B57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5AFC7BA8-7104-F137-E4AF-84FE8124E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01.05.2024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6F119A3A-1A16-0F42-C26B-1DE8CF2BA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10E9C02F-5A99-4FFC-EE84-5FD8D6FB3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47808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45294C-2075-F7D5-1134-67FE5B3D8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13B9558-0400-3C5A-3CA4-535A2C1462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10A57544-30E8-481B-50AB-3F9D1F48E7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AB251645-82ED-98A5-3132-FF8DC82BB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01.05.2024</a:t>
            </a:fld>
            <a:endParaRPr lang="ru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EF0EC135-3C53-0580-D6AF-DC56DC7F4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5A5C69E6-5618-E8BD-B57A-2CF674B69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103868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EA25DD-5625-B60C-5317-2B22DC273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A1CFE096-8B9D-3B9A-8DB8-F5BF2FC30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DF5D1EB7-0ACA-08D9-B827-8D0ED485AA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00AAFD6A-D7A2-EBDC-4BA9-572F6C73D3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52CE225A-E7BB-60E4-F9EE-3C6F00A651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4C3368BF-78F3-6A76-87FF-80AA676D2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01.05.2024</a:t>
            </a:fld>
            <a:endParaRPr lang="ru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88BE2A63-FCA0-572C-97BC-F4B92D43A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1AE26CBE-0125-83E3-6089-5A244C626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729700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4BE4DB-4C7E-B4B4-6FFC-DB618AAC9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C0BDFF03-A023-0E8C-E1B9-B7E2C8264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01.05.2024</a:t>
            </a:fld>
            <a:endParaRPr lang="ru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5390F4BA-5D41-AB4B-1961-F6FDBB435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9D948465-14F2-6AEC-A810-6C9953B1F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060475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4B28935E-314B-BE57-D01C-33EF03552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01.05.2024</a:t>
            </a:fld>
            <a:endParaRPr lang="ru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CF28F96F-E8AC-F621-BF7E-A39D82419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64FB6720-CC25-7A15-B093-743EA0830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094280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0C6924-62EA-FE0B-9E6F-678B26B88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2E292C0-3297-9C70-E3E9-6629C8692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C645263B-A074-50CB-4071-B020D36189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E8E312C7-7BE5-E4AD-D672-EFB088C45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01.05.2024</a:t>
            </a:fld>
            <a:endParaRPr lang="ru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C57E2DD3-E459-E608-DFE1-8CB76DE75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8145B5C1-E80F-8509-27D6-E2D1F5BA7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058296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577DB8-EF46-90CB-139A-2AC83C859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711F946B-1EF8-DA0F-D180-852F8BF0E3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E140F2BB-903D-FCF3-D8FC-343A59986C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06881833-B9D9-B144-B0A3-F0099EADF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01.05.2024</a:t>
            </a:fld>
            <a:endParaRPr lang="ru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061049BC-514F-5330-B184-6AFBB3754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BA434A69-41A8-97FB-4066-DB7268EBC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9139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B69E85EE-0370-3246-2D95-AEDA05559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24469D68-4116-5137-700C-F972976EE3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64722DF-DE43-B24E-DC00-EA9D6923AC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76FAD-E753-4004-96B7-4BCF981880A2}" type="datetimeFigureOut">
              <a:rPr lang="ru-UA" smtClean="0"/>
              <a:t>01.05.2024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8B9E2BC-BA6B-D72E-3B02-1CFF9C9FCF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47C149A-EEB7-3552-CAD9-88D6404D72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524317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10.emf"/><Relationship Id="rId3" Type="http://schemas.openxmlformats.org/officeDocument/2006/relationships/image" Target="../media/image5.emf"/><Relationship Id="rId7" Type="http://schemas.openxmlformats.org/officeDocument/2006/relationships/image" Target="../media/image7.emf"/><Relationship Id="rId12" Type="http://schemas.openxmlformats.org/officeDocument/2006/relationships/oleObject" Target="../embeddings/oleObject9.bin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9.emf"/><Relationship Id="rId5" Type="http://schemas.openxmlformats.org/officeDocument/2006/relationships/image" Target="../media/image6.emf"/><Relationship Id="rId15" Type="http://schemas.openxmlformats.org/officeDocument/2006/relationships/image" Target="../media/image11.e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8.emf"/><Relationship Id="rId1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7B77D8-D9A5-5739-1657-C885AEFBAC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8710" y="1879018"/>
            <a:ext cx="11454580" cy="3099963"/>
          </a:xfrm>
        </p:spPr>
        <p:txBody>
          <a:bodyPr>
            <a:normAutofit fontScale="90000"/>
          </a:bodyPr>
          <a:lstStyle/>
          <a:p>
            <a:r>
              <a:rPr lang="uk-UA" sz="4800" dirty="0">
                <a:latin typeface="Arial" panose="020B0604020202020204" pitchFamily="34" charset="0"/>
                <a:cs typeface="Arial" panose="020B0604020202020204" pitchFamily="34" charset="0"/>
              </a:rPr>
              <a:t>Лекція 8.</a:t>
            </a:r>
            <a:br>
              <a:rPr lang="uk-UA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uk-UA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4900" dirty="0">
                <a:latin typeface="Arial" panose="020B0604020202020204" pitchFamily="34" charset="0"/>
                <a:cs typeface="Arial" panose="020B0604020202020204" pitchFamily="34" charset="0"/>
              </a:rPr>
              <a:t>Методи контролю датчиків і підсистем первинної навігаційної інформації систем орієнтації і навігації літальних апаратів</a:t>
            </a:r>
            <a:endParaRPr lang="uk-UA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703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A50DE8-B19B-8698-5201-F29FF8C85C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B1FA2B30-B496-23B0-C21F-CF366EACE061}"/>
              </a:ext>
            </a:extLst>
          </p:cNvPr>
          <p:cNvSpPr txBox="1"/>
          <p:nvPr/>
        </p:nvSpPr>
        <p:spPr>
          <a:xfrm>
            <a:off x="3611799" y="308753"/>
            <a:ext cx="496840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Контроль і діагностика ІНС</a:t>
            </a:r>
            <a:endParaRPr lang="ru-UA" sz="2000" b="1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819DDD6-E7E6-6589-231F-CDA7A023F5C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9688" y="1498060"/>
            <a:ext cx="4211143" cy="3663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Об'єкт 6">
            <a:extLst>
              <a:ext uri="{FF2B5EF4-FFF2-40B4-BE49-F238E27FC236}">
                <a16:creationId xmlns:a16="http://schemas.microsoft.com/office/drawing/2014/main" id="{446CEA6C-E91E-6F1B-A194-BDF0D18F38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7371555"/>
              </p:ext>
            </p:extLst>
          </p:nvPr>
        </p:nvGraphicFramePr>
        <p:xfrm>
          <a:off x="6950970" y="1905531"/>
          <a:ext cx="2861834" cy="20277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790640" imgH="1269720" progId="Equation.DSMT4">
                  <p:embed/>
                </p:oleObj>
              </mc:Choice>
              <mc:Fallback>
                <p:oleObj name="Equation" r:id="rId3" imgW="1790640" imgH="1269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950970" y="1905531"/>
                        <a:ext cx="2861834" cy="20277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'єкт 10">
            <a:extLst>
              <a:ext uri="{FF2B5EF4-FFF2-40B4-BE49-F238E27FC236}">
                <a16:creationId xmlns:a16="http://schemas.microsoft.com/office/drawing/2014/main" id="{C150B251-5E10-E7DF-5504-AF27AA5D66B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8359383"/>
              </p:ext>
            </p:extLst>
          </p:nvPr>
        </p:nvGraphicFramePr>
        <p:xfrm>
          <a:off x="6950970" y="4224883"/>
          <a:ext cx="3258461" cy="20617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619291" imgH="1657381" progId="Equation.DSMT4">
                  <p:embed/>
                </p:oleObj>
              </mc:Choice>
              <mc:Fallback>
                <p:oleObj name="Equation" r:id="rId5" imgW="2619291" imgH="1657381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950970" y="4224883"/>
                        <a:ext cx="3258461" cy="20617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Об'єкт 12">
            <a:extLst>
              <a:ext uri="{FF2B5EF4-FFF2-40B4-BE49-F238E27FC236}">
                <a16:creationId xmlns:a16="http://schemas.microsoft.com/office/drawing/2014/main" id="{5FD38BC2-107C-2FDB-E5AC-363B654BDFA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3410598"/>
              </p:ext>
            </p:extLst>
          </p:nvPr>
        </p:nvGraphicFramePr>
        <p:xfrm>
          <a:off x="7838008" y="1255924"/>
          <a:ext cx="1087757" cy="3579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752380" imgH="247671" progId="Equation.DSMT4">
                  <p:embed/>
                </p:oleObj>
              </mc:Choice>
              <mc:Fallback>
                <p:oleObj name="Equation" r:id="rId7" imgW="752380" imgH="247671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838008" y="1255924"/>
                        <a:ext cx="1087757" cy="3579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04486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A50DE8-B19B-8698-5201-F29FF8C85C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84C4E67-14D0-8ED2-79EF-D1DD3E1514EF}"/>
              </a:ext>
            </a:extLst>
          </p:cNvPr>
          <p:cNvSpPr txBox="1"/>
          <p:nvPr/>
        </p:nvSpPr>
        <p:spPr>
          <a:xfrm>
            <a:off x="1852689" y="280149"/>
            <a:ext cx="84866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Контроль і діагностика ДКШ при їх дуальній системі включення</a:t>
            </a:r>
            <a:endParaRPr lang="ru-UA" sz="20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D79DEA3-F89C-1291-6EF0-9FA963E3A7A6}"/>
              </a:ext>
            </a:extLst>
          </p:cNvPr>
          <p:cNvSpPr txBox="1"/>
          <p:nvPr/>
        </p:nvSpPr>
        <p:spPr>
          <a:xfrm>
            <a:off x="1051588" y="931863"/>
            <a:ext cx="95321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ДКШ1 «жорстко» включений у схему </a:t>
            </a:r>
            <a:r>
              <a:rPr lang="uk-UA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автопілота</a:t>
            </a:r>
            <a:r>
              <a:rPr lang="uk-UA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ДКШ2 знаходиться у гарячому резерві.</a:t>
            </a:r>
            <a:endParaRPr lang="uk-UA" dirty="0"/>
          </a:p>
        </p:txBody>
      </p:sp>
      <p:graphicFrame>
        <p:nvGraphicFramePr>
          <p:cNvPr id="5" name="Об'єкт 4">
            <a:extLst>
              <a:ext uri="{FF2B5EF4-FFF2-40B4-BE49-F238E27FC236}">
                <a16:creationId xmlns:a16="http://schemas.microsoft.com/office/drawing/2014/main" id="{05848C50-700F-89FA-C124-4DB189F9362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7103188"/>
              </p:ext>
            </p:extLst>
          </p:nvPr>
        </p:nvGraphicFramePr>
        <p:xfrm>
          <a:off x="1051588" y="1980818"/>
          <a:ext cx="6098598" cy="32672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5265243" imgH="2826910" progId="Visio.Drawing.15">
                  <p:embed/>
                </p:oleObj>
              </mc:Choice>
              <mc:Fallback>
                <p:oleObj r:id="rId2" imgW="5265243" imgH="2826910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1588" y="1980818"/>
                        <a:ext cx="6098598" cy="326725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'єкт 6">
            <a:extLst>
              <a:ext uri="{FF2B5EF4-FFF2-40B4-BE49-F238E27FC236}">
                <a16:creationId xmlns:a16="http://schemas.microsoft.com/office/drawing/2014/main" id="{885F4568-AC04-19BA-7AD7-4F213639E4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7346522"/>
              </p:ext>
            </p:extLst>
          </p:nvPr>
        </p:nvGraphicFramePr>
        <p:xfrm>
          <a:off x="8902877" y="1569378"/>
          <a:ext cx="1439086" cy="751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276167" imgH="666696" progId="Equation.DSMT4">
                  <p:embed/>
                </p:oleObj>
              </mc:Choice>
              <mc:Fallback>
                <p:oleObj name="Equation" r:id="rId4" imgW="1276167" imgH="66669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902877" y="1569378"/>
                        <a:ext cx="1439086" cy="7517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'єкт 7">
            <a:extLst>
              <a:ext uri="{FF2B5EF4-FFF2-40B4-BE49-F238E27FC236}">
                <a16:creationId xmlns:a16="http://schemas.microsoft.com/office/drawing/2014/main" id="{452BA1E2-6C3F-7695-FD9F-53147974DA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1092755"/>
              </p:ext>
            </p:extLst>
          </p:nvPr>
        </p:nvGraphicFramePr>
        <p:xfrm>
          <a:off x="8742131" y="2609112"/>
          <a:ext cx="1755269" cy="3801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495401" imgH="323989" progId="Equation.DSMT4">
                  <p:embed/>
                </p:oleObj>
              </mc:Choice>
              <mc:Fallback>
                <p:oleObj name="Equation" r:id="rId6" imgW="1495401" imgH="32398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742131" y="2609112"/>
                        <a:ext cx="1755269" cy="3801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'єкт 8">
            <a:extLst>
              <a:ext uri="{FF2B5EF4-FFF2-40B4-BE49-F238E27FC236}">
                <a16:creationId xmlns:a16="http://schemas.microsoft.com/office/drawing/2014/main" id="{D7C10543-F1AD-E591-F65E-AD8260AE64B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8868128"/>
              </p:ext>
            </p:extLst>
          </p:nvPr>
        </p:nvGraphicFramePr>
        <p:xfrm>
          <a:off x="6095999" y="3277206"/>
          <a:ext cx="5613755" cy="4309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590960" imgH="352428" progId="Equation.DSMT4">
                  <p:embed/>
                </p:oleObj>
              </mc:Choice>
              <mc:Fallback>
                <p:oleObj name="Equation" r:id="rId8" imgW="4590960" imgH="35242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095999" y="3277206"/>
                        <a:ext cx="5613755" cy="4309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'єкт 9">
            <a:extLst>
              <a:ext uri="{FF2B5EF4-FFF2-40B4-BE49-F238E27FC236}">
                <a16:creationId xmlns:a16="http://schemas.microsoft.com/office/drawing/2014/main" id="{701B1CCB-BD33-B0F7-E4B1-CA377DD753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2500250"/>
              </p:ext>
            </p:extLst>
          </p:nvPr>
        </p:nvGraphicFramePr>
        <p:xfrm>
          <a:off x="9188373" y="3996109"/>
          <a:ext cx="1001281" cy="4309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752380" imgH="323989" progId="Equation.DSMT4">
                  <p:embed/>
                </p:oleObj>
              </mc:Choice>
              <mc:Fallback>
                <p:oleObj name="Equation" r:id="rId10" imgW="752380" imgH="32398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9188373" y="3996109"/>
                        <a:ext cx="1001281" cy="4309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Об'єкт 13">
            <a:extLst>
              <a:ext uri="{FF2B5EF4-FFF2-40B4-BE49-F238E27FC236}">
                <a16:creationId xmlns:a16="http://schemas.microsoft.com/office/drawing/2014/main" id="{95D5A4F5-A6EC-49E2-AE09-FE979660363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0740497"/>
              </p:ext>
            </p:extLst>
          </p:nvPr>
        </p:nvGraphicFramePr>
        <p:xfrm>
          <a:off x="7391783" y="4715012"/>
          <a:ext cx="4076374" cy="4309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3333513" imgH="352428" progId="Equation.DSMT4">
                  <p:embed/>
                </p:oleObj>
              </mc:Choice>
              <mc:Fallback>
                <p:oleObj name="Equation" r:id="rId12" imgW="3333513" imgH="35242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391783" y="4715012"/>
                        <a:ext cx="4076374" cy="4309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Об'єкт 14">
            <a:extLst>
              <a:ext uri="{FF2B5EF4-FFF2-40B4-BE49-F238E27FC236}">
                <a16:creationId xmlns:a16="http://schemas.microsoft.com/office/drawing/2014/main" id="{B77220F4-5ACA-2023-68F6-2A02B287778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6108514"/>
              </p:ext>
            </p:extLst>
          </p:nvPr>
        </p:nvGraphicFramePr>
        <p:xfrm>
          <a:off x="8130774" y="5433915"/>
          <a:ext cx="2977981" cy="4254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2467015" imgH="352428" progId="Equation.DSMT4">
                  <p:embed/>
                </p:oleObj>
              </mc:Choice>
              <mc:Fallback>
                <p:oleObj name="Equation" r:id="rId14" imgW="2467015" imgH="35242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8130774" y="5433915"/>
                        <a:ext cx="2977981" cy="4254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42614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4291</TotalTime>
  <Words>47</Words>
  <Application>Microsoft Office PowerPoint</Application>
  <PresentationFormat>Широкий екран</PresentationFormat>
  <Paragraphs>4</Paragraphs>
  <Slides>3</Slides>
  <Notes>0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2</vt:i4>
      </vt:variant>
      <vt:variant>
        <vt:lpstr>Заголовки слайдів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MathType 7.0 Equation</vt:lpstr>
      <vt:lpstr>Visio.Drawing.15</vt:lpstr>
      <vt:lpstr>Лекція 8.  Методи контролю датчиків і підсистем первинної навігаційної інформації систем орієнтації і навігації літальних апаратів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1.  Принцип побудови та алгоритмічного забезпечення ПНК</dc:title>
  <dc:creator>Дмитрий Сокол</dc:creator>
  <cp:lastModifiedBy>Дмитрий Сокол</cp:lastModifiedBy>
  <cp:revision>78</cp:revision>
  <dcterms:created xsi:type="dcterms:W3CDTF">2024-02-20T17:45:21Z</dcterms:created>
  <dcterms:modified xsi:type="dcterms:W3CDTF">2024-05-01T07:30:39Z</dcterms:modified>
</cp:coreProperties>
</file>