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3" r:id="rId2"/>
    <p:sldId id="287" r:id="rId3"/>
    <p:sldId id="288" r:id="rId4"/>
    <p:sldId id="289" r:id="rId5"/>
    <p:sldId id="290" r:id="rId6"/>
    <p:sldId id="291" r:id="rId7"/>
    <p:sldId id="292" r:id="rId8"/>
    <p:sldId id="29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9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e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9" Type="http://schemas.openxmlformats.org/officeDocument/2006/relationships/image" Target="../media/image21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emf"/><Relationship Id="rId4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emf"/><Relationship Id="rId6" Type="http://schemas.openxmlformats.org/officeDocument/2006/relationships/image" Target="../media/image39.e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4.wmf"/><Relationship Id="rId7" Type="http://schemas.openxmlformats.org/officeDocument/2006/relationships/image" Target="../media/image47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3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ED6317-BC83-4BFC-A2AF-5895D4D10B46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152E6C-38DD-40CD-A67E-41AB1FB336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603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332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127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3473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779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9637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757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255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FC5AF-E927-40F3-8686-47BCBB1DFEF9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943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701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5014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83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4483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192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71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8074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688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685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026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2610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86B26-5707-492F-8DC9-07309D1BB61F}" type="datetimeFigureOut">
              <a:rPr lang="ru-RU" smtClean="0"/>
              <a:t>10.11.2023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55F79-62B8-4E69-9AF4-3DF31B7670C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1961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image" Target="../media/image12.png"/><Relationship Id="rId18" Type="http://schemas.openxmlformats.org/officeDocument/2006/relationships/oleObject" Target="../embeddings/oleObject7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oleObject" Target="../embeddings/oleObject2.bin"/><Relationship Id="rId12" Type="http://schemas.openxmlformats.org/officeDocument/2006/relationships/image" Target="../media/image6.wmf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.bin"/><Relationship Id="rId20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10" Type="http://schemas.openxmlformats.org/officeDocument/2006/relationships/image" Target="../media/image5.wmf"/><Relationship Id="rId19" Type="http://schemas.openxmlformats.org/officeDocument/2006/relationships/image" Target="../media/image9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3.bin"/><Relationship Id="rId14" Type="http://schemas.openxmlformats.org/officeDocument/2006/relationships/oleObject" Target="../embeddings/oleObject5.bin"/><Relationship Id="rId22" Type="http://schemas.openxmlformats.org/officeDocument/2006/relationships/oleObject" Target="../embeddings/oleObject9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9.wmf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.png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7.wmf"/><Relationship Id="rId22" Type="http://schemas.openxmlformats.org/officeDocument/2006/relationships/image" Target="../media/image2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2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microsoft.com/office/2007/relationships/hdphoto" Target="../media/hdphoto1.wdp"/><Relationship Id="rId11" Type="http://schemas.openxmlformats.org/officeDocument/2006/relationships/oleObject" Target="../embeddings/oleObject21.bin"/><Relationship Id="rId5" Type="http://schemas.openxmlformats.org/officeDocument/2006/relationships/image" Target="../media/image27.png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3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5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7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2.emf"/><Relationship Id="rId1" Type="http://schemas.openxmlformats.org/officeDocument/2006/relationships/vmlDrawing" Target="../drawings/vmlDrawing4.vml"/><Relationship Id="rId6" Type="http://schemas.microsoft.com/office/2007/relationships/hdphoto" Target="../media/hdphoto2.wdp"/><Relationship Id="rId11" Type="http://schemas.openxmlformats.org/officeDocument/2006/relationships/oleObject" Target="../embeddings/oleObject26.bin"/><Relationship Id="rId5" Type="http://schemas.openxmlformats.org/officeDocument/2006/relationships/image" Target="../media/image33.png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9.wmf"/><Relationship Id="rId4" Type="http://schemas.openxmlformats.org/officeDocument/2006/relationships/image" Target="../media/image1.png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34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4.emf"/><Relationship Id="rId12" Type="http://schemas.openxmlformats.org/officeDocument/2006/relationships/oleObject" Target="../embeddings/oleObject32.bin"/><Relationship Id="rId17" Type="http://schemas.microsoft.com/office/2007/relationships/hdphoto" Target="../media/hdphoto3.wdp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1.png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6.wmf"/><Relationship Id="rId5" Type="http://schemas.openxmlformats.org/officeDocument/2006/relationships/image" Target="../media/image40.png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9.emf"/><Relationship Id="rId4" Type="http://schemas.openxmlformats.org/officeDocument/2006/relationships/image" Target="../media/image1.png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7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4.emf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42.bin"/><Relationship Id="rId4" Type="http://schemas.openxmlformats.org/officeDocument/2006/relationships/image" Target="../media/image1.png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8481" y="53896"/>
            <a:ext cx="10555705" cy="933650"/>
          </a:xfrm>
        </p:spPr>
        <p:txBody>
          <a:bodyPr>
            <a:norm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uk-UA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аерокосмічний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uk-UA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strike="noStrike" cap="none" normalizeH="0" baseline="0" dirty="0" err="1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ім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. М.Є. </a:t>
            </a:r>
            <a:r>
              <a:rPr kumimoji="0" lang="ru-RU" altLang="ru-RU" sz="2000" b="1" i="0" strike="noStrike" cap="none" normalizeH="0" baseline="0" dirty="0" err="1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Жуковського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kumimoji="0" lang="ru-RU" altLang="ru-RU" sz="2000" b="1" i="0" strike="noStrike" cap="none" normalizeH="0" baseline="0" dirty="0" err="1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Харківський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strike="noStrike" cap="none" normalizeH="0" baseline="0" dirty="0" err="1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авіаційний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strike="noStrike" cap="none" normalizeH="0" baseline="0" dirty="0" err="1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  <a:r>
              <a:rPr kumimoji="0" lang="ru-RU" altLang="ru-RU" sz="2000" b="1" i="0" strike="noStrike" cap="none" normalizeH="0" baseline="0" dirty="0">
                <a:ln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7969" y="1261641"/>
            <a:ext cx="9144000" cy="5998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501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«Аерокосмічних радіоелектронних систем»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211" y="81542"/>
            <a:ext cx="1123319" cy="1018572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 flipV="1">
            <a:off x="0" y="1100114"/>
            <a:ext cx="12192000" cy="2764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дзаголовок 2"/>
          <p:cNvSpPr txBox="1">
            <a:spLocks/>
          </p:cNvSpPr>
          <p:nvPr/>
        </p:nvSpPr>
        <p:spPr>
          <a:xfrm>
            <a:off x="1350169" y="3196717"/>
            <a:ext cx="9150365" cy="7917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517235" y="3930406"/>
            <a:ext cx="11157527" cy="740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146720C-B20F-4C47-802E-A57A3BD9D6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091" y="1885255"/>
            <a:ext cx="1827817" cy="182781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D5652BF-0626-49BF-9AF9-DA827618C89D}"/>
              </a:ext>
            </a:extLst>
          </p:cNvPr>
          <p:cNvSpPr txBox="1"/>
          <p:nvPr/>
        </p:nvSpPr>
        <p:spPr>
          <a:xfrm>
            <a:off x="3034114" y="3988429"/>
            <a:ext cx="6123767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ctr">
              <a:lnSpc>
                <a:spcPct val="150000"/>
              </a:lnSpc>
            </a:pP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Практичне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заняття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№1</a:t>
            </a:r>
          </a:p>
          <a:p>
            <a:pPr indent="228600" algn="ctr">
              <a:lnSpc>
                <a:spcPct val="150000"/>
              </a:lnSpc>
            </a:pP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Розрахунок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електростатичних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полів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основі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рівностей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Гаусса-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Остроградського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69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731" y="42035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6759561" y="21333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3A170AF6-DD9E-454C-B9DD-C517AA433A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08233"/>
              </p:ext>
            </p:extLst>
          </p:nvPr>
        </p:nvGraphicFramePr>
        <p:xfrm>
          <a:off x="6543944" y="1253042"/>
          <a:ext cx="1324305" cy="705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7" name="Equation" r:id="rId5" imgW="1015559" imgH="545863" progId="Equation.DSMT4">
                  <p:embed/>
                </p:oleObj>
              </mc:Choice>
              <mc:Fallback>
                <p:oleObj name="Equation" r:id="rId5" imgW="1015559" imgH="54586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944" y="1253042"/>
                        <a:ext cx="1324305" cy="7054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Заголовок 16">
            <a:extLst>
              <a:ext uri="{FF2B5EF4-FFF2-40B4-BE49-F238E27FC236}">
                <a16:creationId xmlns:a16="http://schemas.microsoft.com/office/drawing/2014/main" id="{0FFB49FC-6100-45F0-8084-D0352B794D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7533" y="973662"/>
            <a:ext cx="4597399" cy="357394"/>
          </a:xfrm>
        </p:spPr>
        <p:txBody>
          <a:bodyPr>
            <a:normAutofit fontScale="90000"/>
          </a:bodyPr>
          <a:lstStyle/>
          <a:p>
            <a:br>
              <a:rPr lang="ru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Гауса-Остроградського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має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вигляд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UA" sz="2000" dirty="0"/>
          </a:p>
        </p:txBody>
      </p:sp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BC1AC149-51CE-4A4A-B595-BC13D90457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70077"/>
              </p:ext>
            </p:extLst>
          </p:nvPr>
        </p:nvGraphicFramePr>
        <p:xfrm>
          <a:off x="1047012" y="2060917"/>
          <a:ext cx="266119" cy="306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8" name="Equation" r:id="rId7" imgW="190335" imgH="215713" progId="Equation.DSMT4">
                  <p:embed/>
                </p:oleObj>
              </mc:Choice>
              <mc:Fallback>
                <p:oleObj name="Equation" r:id="rId7" imgW="190335" imgH="21571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012" y="2060917"/>
                        <a:ext cx="266119" cy="306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6">
            <a:extLst>
              <a:ext uri="{FF2B5EF4-FFF2-40B4-BE49-F238E27FC236}">
                <a16:creationId xmlns:a16="http://schemas.microsoft.com/office/drawing/2014/main" id="{AE8B1C01-5C55-4C69-89D8-97B99AE03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873" y="2060917"/>
            <a:ext cx="504766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вектор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індукції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електростатичного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поля;</a:t>
            </a:r>
            <a:endParaRPr kumimoji="0" lang="ru-RU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8">
            <a:extLst>
              <a:ext uri="{FF2B5EF4-FFF2-40B4-BE49-F238E27FC236}">
                <a16:creationId xmlns:a16="http://schemas.microsoft.com/office/drawing/2014/main" id="{6FF441EF-5F72-4F23-B0D8-BF6227673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012" y="241775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8" name="Объект 27">
            <a:extLst>
              <a:ext uri="{FF2B5EF4-FFF2-40B4-BE49-F238E27FC236}">
                <a16:creationId xmlns:a16="http://schemas.microsoft.com/office/drawing/2014/main" id="{BD61C3A1-2C78-464C-9D94-C176251C5D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736767"/>
              </p:ext>
            </p:extLst>
          </p:nvPr>
        </p:nvGraphicFramePr>
        <p:xfrm>
          <a:off x="1047012" y="2417754"/>
          <a:ext cx="325387" cy="312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9" name="Equation" r:id="rId9" imgW="241300" imgH="228600" progId="Equation.DSMT4">
                  <p:embed/>
                </p:oleObj>
              </mc:Choice>
              <mc:Fallback>
                <p:oleObj name="Equation" r:id="rId9" imgW="2413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012" y="2417754"/>
                        <a:ext cx="325387" cy="3123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9">
            <a:extLst>
              <a:ext uri="{FF2B5EF4-FFF2-40B4-BE49-F238E27FC236}">
                <a16:creationId xmlns:a16="http://schemas.microsoft.com/office/drawing/2014/main" id="{A6FF03E5-F35A-4CF3-8732-8E28A89B1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873" y="2427823"/>
            <a:ext cx="412760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площу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яку проходить вектор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індукції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1" name="Объект 30">
            <a:extLst>
              <a:ext uri="{FF2B5EF4-FFF2-40B4-BE49-F238E27FC236}">
                <a16:creationId xmlns:a16="http://schemas.microsoft.com/office/drawing/2014/main" id="{C2BD63A9-EE71-46F9-9996-B3014FBBAE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277783"/>
              </p:ext>
            </p:extLst>
          </p:nvPr>
        </p:nvGraphicFramePr>
        <p:xfrm>
          <a:off x="1054419" y="2774592"/>
          <a:ext cx="258712" cy="340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0" name="Equation" r:id="rId11" imgW="177646" imgH="241091" progId="Equation.DSMT4">
                  <p:embed/>
                </p:oleObj>
              </mc:Choice>
              <mc:Fallback>
                <p:oleObj name="Equation" r:id="rId11" imgW="177646" imgH="24109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419" y="2774592"/>
                        <a:ext cx="258712" cy="3404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13">
            <a:extLst>
              <a:ext uri="{FF2B5EF4-FFF2-40B4-BE49-F238E27FC236}">
                <a16:creationId xmlns:a16="http://schemas.microsoft.com/office/drawing/2014/main" id="{9611621E-9AEA-47EC-93D7-0ED93F47B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9705" y="2818250"/>
            <a:ext cx="127791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 </a:t>
            </a:r>
            <a:r>
              <a:rPr kumimoji="0" lang="en-US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-й заряд. </a:t>
            </a:r>
          </a:p>
        </p:txBody>
      </p:sp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24111123-067D-4B88-B48F-228ADD1535EE}"/>
              </a:ext>
            </a:extLst>
          </p:cNvPr>
          <p:cNvPicPr>
            <a:picLocks noChangeAspect="1"/>
          </p:cNvPicPr>
          <p:nvPr/>
        </p:nvPicPr>
        <p:blipFill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41968" y="3546566"/>
            <a:ext cx="4700348" cy="1514902"/>
          </a:xfrm>
          <a:prstGeom prst="rect">
            <a:avLst/>
          </a:prstGeom>
        </p:spPr>
      </p:pic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CCFCDA4A-1442-4B56-9B27-C4C1208505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262808"/>
              </p:ext>
            </p:extLst>
          </p:nvPr>
        </p:nvGraphicFramePr>
        <p:xfrm>
          <a:off x="7051784" y="3861800"/>
          <a:ext cx="2952683" cy="32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1" name="Equation" r:id="rId14" imgW="2425700" imgH="266700" progId="Equation.DSMT4">
                  <p:embed/>
                </p:oleObj>
              </mc:Choice>
              <mc:Fallback>
                <p:oleObj name="Equation" r:id="rId14" imgW="2425700" imgH="2667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1784" y="3861800"/>
                        <a:ext cx="2952683" cy="3242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Объект 49">
            <a:extLst>
              <a:ext uri="{FF2B5EF4-FFF2-40B4-BE49-F238E27FC236}">
                <a16:creationId xmlns:a16="http://schemas.microsoft.com/office/drawing/2014/main" id="{A7E89157-F4CE-4EE4-8C14-712D65062A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253403"/>
              </p:ext>
            </p:extLst>
          </p:nvPr>
        </p:nvGraphicFramePr>
        <p:xfrm>
          <a:off x="8106571" y="5005048"/>
          <a:ext cx="217765" cy="28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2" name="Equation" r:id="rId16" imgW="139639" imgH="190417" progId="Equation.DSMT4">
                  <p:embed/>
                </p:oleObj>
              </mc:Choice>
              <mc:Fallback>
                <p:oleObj name="Equation" r:id="rId16" imgW="139639" imgH="190417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6571" y="5005048"/>
                        <a:ext cx="217765" cy="285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Объект 50">
            <a:extLst>
              <a:ext uri="{FF2B5EF4-FFF2-40B4-BE49-F238E27FC236}">
                <a16:creationId xmlns:a16="http://schemas.microsoft.com/office/drawing/2014/main" id="{A39FE448-DE4F-4231-AA9E-DE92C61F8E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266026"/>
              </p:ext>
            </p:extLst>
          </p:nvPr>
        </p:nvGraphicFramePr>
        <p:xfrm>
          <a:off x="1655564" y="5388249"/>
          <a:ext cx="408189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3" name="Equation" r:id="rId18" imgW="406048" imgH="266469" progId="Equation.DSMT4">
                  <p:embed/>
                </p:oleObj>
              </mc:Choice>
              <mc:Fallback>
                <p:oleObj name="Equation" r:id="rId18" imgW="406048" imgH="266469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5564" y="5388249"/>
                        <a:ext cx="408189" cy="266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Объект 51">
            <a:extLst>
              <a:ext uri="{FF2B5EF4-FFF2-40B4-BE49-F238E27FC236}">
                <a16:creationId xmlns:a16="http://schemas.microsoft.com/office/drawing/2014/main" id="{D8276EA0-2D76-4B8A-A416-E5E3EBC18D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700950"/>
              </p:ext>
            </p:extLst>
          </p:nvPr>
        </p:nvGraphicFramePr>
        <p:xfrm>
          <a:off x="5227830" y="5388256"/>
          <a:ext cx="18985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4" name="Equation" r:id="rId20" imgW="190335" imgH="215713" progId="Equation.DSMT4">
                  <p:embed/>
                </p:oleObj>
              </mc:Choice>
              <mc:Fallback>
                <p:oleObj name="Equation" r:id="rId20" imgW="190335" imgH="215713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830" y="5388256"/>
                        <a:ext cx="189855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Объект 52">
            <a:extLst>
              <a:ext uri="{FF2B5EF4-FFF2-40B4-BE49-F238E27FC236}">
                <a16:creationId xmlns:a16="http://schemas.microsoft.com/office/drawing/2014/main" id="{AAA74C5D-FF16-442C-8A31-9AFD65BAEB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803381"/>
              </p:ext>
            </p:extLst>
          </p:nvPr>
        </p:nvGraphicFramePr>
        <p:xfrm>
          <a:off x="5638183" y="5388249"/>
          <a:ext cx="237319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5" name="Equation" r:id="rId22" imgW="241300" imgH="228600" progId="Equation.DSMT4">
                  <p:embed/>
                </p:oleObj>
              </mc:Choice>
              <mc:Fallback>
                <p:oleObj name="Equation" r:id="rId22" imgW="241300" imgH="228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183" y="5388249"/>
                        <a:ext cx="237319" cy="228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38">
            <a:extLst>
              <a:ext uri="{FF2B5EF4-FFF2-40B4-BE49-F238E27FC236}">
                <a16:creationId xmlns:a16="http://schemas.microsoft.com/office/drawing/2014/main" id="{3E4FE231-FE05-4037-A728-E67C4BB05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968" y="4958069"/>
            <a:ext cx="83671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поверхня</a:t>
            </a:r>
            <a:r>
              <a:rPr lang="ru-RU" altLang="ru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орієнтацію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задану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вектором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нормалі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до не</a:t>
            </a:r>
            <a:r>
              <a:rPr kumimoji="0" lang="uk-UA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ї.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40">
            <a:extLst>
              <a:ext uri="{FF2B5EF4-FFF2-40B4-BE49-F238E27FC236}">
                <a16:creationId xmlns:a16="http://schemas.microsoft.com/office/drawing/2014/main" id="{EB4A0B74-7A05-46EF-92E8-DD31D8499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85" y="5308365"/>
            <a:ext cx="5444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UA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Добуток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є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скалярним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добутком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векторів</a:t>
            </a: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и  </a:t>
            </a:r>
            <a:endParaRPr kumimoji="0" lang="ru-RU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Заголовок 16">
            <a:extLst>
              <a:ext uri="{FF2B5EF4-FFF2-40B4-BE49-F238E27FC236}">
                <a16:creationId xmlns:a16="http://schemas.microsoft.com/office/drawing/2014/main" id="{4F861E9D-5902-4E07-B3B8-41C15FC7566E}"/>
              </a:ext>
            </a:extLst>
          </p:cNvPr>
          <p:cNvSpPr txBox="1">
            <a:spLocks/>
          </p:cNvSpPr>
          <p:nvPr/>
        </p:nvSpPr>
        <p:spPr>
          <a:xfrm>
            <a:off x="3979842" y="92047"/>
            <a:ext cx="4758716" cy="5399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UA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Рівність</a:t>
            </a:r>
            <a:r>
              <a:rPr lang="ru-RU" sz="1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Гауса-Остроградського</a:t>
            </a:r>
            <a:endParaRPr lang="ru-UA" sz="1800" b="1" u="sng" dirty="0"/>
          </a:p>
        </p:txBody>
      </p:sp>
    </p:spTree>
    <p:extLst>
      <p:ext uri="{BB962C8B-B14F-4D97-AF65-F5344CB8AC3E}">
        <p14:creationId xmlns:p14="http://schemas.microsoft.com/office/powerpoint/2010/main" val="253940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29" grpId="0"/>
      <p:bldP spid="34" grpId="0"/>
      <p:bldP spid="54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6759561" y="21333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566809-B226-4227-B3C1-7BD789AE9AFA}"/>
              </a:ext>
            </a:extLst>
          </p:cNvPr>
          <p:cNvSpPr txBox="1"/>
          <p:nvPr/>
        </p:nvSpPr>
        <p:spPr>
          <a:xfrm>
            <a:off x="1572683" y="125723"/>
            <a:ext cx="9046633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ctr">
              <a:lnSpc>
                <a:spcPct val="150000"/>
              </a:lnSpc>
            </a:pP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Розрахунок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поля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зарядженого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циліндра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нескінченної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довжини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84DED466-7030-4D81-A7A6-E86A44DED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2133" y="1676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AE501669-8FB2-45CF-90AF-484BC1FE9E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743101"/>
              </p:ext>
            </p:extLst>
          </p:nvPr>
        </p:nvGraphicFramePr>
        <p:xfrm>
          <a:off x="7159625" y="1368425"/>
          <a:ext cx="4348163" cy="265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3" r:id="rId5" imgW="4353357" imgH="2652979" progId="Visio.Drawing.11">
                  <p:embed/>
                </p:oleObj>
              </mc:Choice>
              <mc:Fallback>
                <p:oleObj r:id="rId5" imgW="4353357" imgH="2652979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alphaModFix/>
                        <a:lum contrast="78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25" y="1368425"/>
                        <a:ext cx="4348163" cy="265588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  <a:ln>
                        <a:solidFill>
                          <a:schemeClr val="accent5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F267ABEA-A9D8-4F74-8955-78FBA6D2B6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4735078"/>
              </p:ext>
            </p:extLst>
          </p:nvPr>
        </p:nvGraphicFramePr>
        <p:xfrm>
          <a:off x="243606" y="1309435"/>
          <a:ext cx="6804025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4" name="Equation" r:id="rId7" imgW="5016240" imgH="787320" progId="Equation.DSMT4">
                  <p:embed/>
                </p:oleObj>
              </mc:Choice>
              <mc:Fallback>
                <p:oleObj name="Equation" r:id="rId7" imgW="5016240" imgH="787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06" y="1309435"/>
                        <a:ext cx="6804025" cy="1068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6">
            <a:extLst>
              <a:ext uri="{FF2B5EF4-FFF2-40B4-BE49-F238E27FC236}">
                <a16:creationId xmlns:a16="http://schemas.microsoft.com/office/drawing/2014/main" id="{6493F935-3406-4759-9AF0-EC181BA3A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473" y="24204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1" name="Объект 20">
            <a:extLst>
              <a:ext uri="{FF2B5EF4-FFF2-40B4-BE49-F238E27FC236}">
                <a16:creationId xmlns:a16="http://schemas.microsoft.com/office/drawing/2014/main" id="{8D2DE9A0-5EE2-4546-B22E-2746F3ED90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322707"/>
              </p:ext>
            </p:extLst>
          </p:nvPr>
        </p:nvGraphicFramePr>
        <p:xfrm>
          <a:off x="322263" y="2827338"/>
          <a:ext cx="47799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5" name="Equation" r:id="rId9" imgW="3403440" imgH="266400" progId="Equation.DSMT4">
                  <p:embed/>
                </p:oleObj>
              </mc:Choice>
              <mc:Fallback>
                <p:oleObj name="Equation" r:id="rId9" imgW="3403440" imgH="26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2827338"/>
                        <a:ext cx="4779962" cy="371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8">
            <a:extLst>
              <a:ext uri="{FF2B5EF4-FFF2-40B4-BE49-F238E27FC236}">
                <a16:creationId xmlns:a16="http://schemas.microsoft.com/office/drawing/2014/main" id="{1762A30C-D3C4-45EC-8A94-3619285A4B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4" name="Объект 23">
            <a:extLst>
              <a:ext uri="{FF2B5EF4-FFF2-40B4-BE49-F238E27FC236}">
                <a16:creationId xmlns:a16="http://schemas.microsoft.com/office/drawing/2014/main" id="{2176FE77-A335-499C-9F25-416B2D3423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64303"/>
              </p:ext>
            </p:extLst>
          </p:nvPr>
        </p:nvGraphicFramePr>
        <p:xfrm>
          <a:off x="322263" y="3434569"/>
          <a:ext cx="6145213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6" name="Equation" r:id="rId11" imgW="4292280" imgH="495000" progId="Equation.DSMT4">
                  <p:embed/>
                </p:oleObj>
              </mc:Choice>
              <mc:Fallback>
                <p:oleObj name="Equation" r:id="rId11" imgW="4292280" imgH="495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3434569"/>
                        <a:ext cx="6145213" cy="722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0">
            <a:extLst>
              <a:ext uri="{FF2B5EF4-FFF2-40B4-BE49-F238E27FC236}">
                <a16:creationId xmlns:a16="http://schemas.microsoft.com/office/drawing/2014/main" id="{5AC070FE-F3F5-4856-9908-60D00DD3F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6" name="Объект 25">
            <a:extLst>
              <a:ext uri="{FF2B5EF4-FFF2-40B4-BE49-F238E27FC236}">
                <a16:creationId xmlns:a16="http://schemas.microsoft.com/office/drawing/2014/main" id="{E702A795-47A9-4EA6-B693-C59EB17005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8190560"/>
              </p:ext>
            </p:extLst>
          </p:nvPr>
        </p:nvGraphicFramePr>
        <p:xfrm>
          <a:off x="3163782" y="4342383"/>
          <a:ext cx="1986189" cy="311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7" name="Equation" r:id="rId13" imgW="1460500" imgH="228600" progId="Equation.DSMT4">
                  <p:embed/>
                </p:oleObj>
              </mc:Choice>
              <mc:Fallback>
                <p:oleObj name="Equation" r:id="rId13" imgW="14605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3782" y="4342383"/>
                        <a:ext cx="1986189" cy="3115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12">
            <a:extLst>
              <a:ext uri="{FF2B5EF4-FFF2-40B4-BE49-F238E27FC236}">
                <a16:creationId xmlns:a16="http://schemas.microsoft.com/office/drawing/2014/main" id="{7BE54008-E993-4396-A515-AEA82CEE0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9" name="Объект 28">
            <a:extLst>
              <a:ext uri="{FF2B5EF4-FFF2-40B4-BE49-F238E27FC236}">
                <a16:creationId xmlns:a16="http://schemas.microsoft.com/office/drawing/2014/main" id="{0496FC73-1D61-4612-8D8C-DF2E42F3BD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132198"/>
              </p:ext>
            </p:extLst>
          </p:nvPr>
        </p:nvGraphicFramePr>
        <p:xfrm>
          <a:off x="3594340" y="4750302"/>
          <a:ext cx="923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8" name="Equation" r:id="rId15" imgW="926698" imgH="444307" progId="Equation.DSMT4">
                  <p:embed/>
                </p:oleObj>
              </mc:Choice>
              <mc:Fallback>
                <p:oleObj name="Equation" r:id="rId15" imgW="926698" imgH="44430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340" y="4750302"/>
                        <a:ext cx="923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14">
            <a:extLst>
              <a:ext uri="{FF2B5EF4-FFF2-40B4-BE49-F238E27FC236}">
                <a16:creationId xmlns:a16="http://schemas.microsoft.com/office/drawing/2014/main" id="{29722ED7-D0F2-430D-B73B-F201A8554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31" name="Объект 30">
            <a:extLst>
              <a:ext uri="{FF2B5EF4-FFF2-40B4-BE49-F238E27FC236}">
                <a16:creationId xmlns:a16="http://schemas.microsoft.com/office/drawing/2014/main" id="{EAE579D2-9417-483C-B24B-CDE718F7C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521989"/>
              </p:ext>
            </p:extLst>
          </p:nvPr>
        </p:nvGraphicFramePr>
        <p:xfrm>
          <a:off x="346075" y="5294313"/>
          <a:ext cx="45212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9" name="Equation" r:id="rId17" imgW="3060360" imgH="241200" progId="Equation.DSMT4">
                  <p:embed/>
                </p:oleObj>
              </mc:Choice>
              <mc:Fallback>
                <p:oleObj name="Equation" r:id="rId17" imgW="3060360" imgH="241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5294313"/>
                        <a:ext cx="4521200" cy="350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16">
            <a:extLst>
              <a:ext uri="{FF2B5EF4-FFF2-40B4-BE49-F238E27FC236}">
                <a16:creationId xmlns:a16="http://schemas.microsoft.com/office/drawing/2014/main" id="{153DEA7E-4C5E-47EC-B369-F436F7D4C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33" name="Объект 32">
            <a:extLst>
              <a:ext uri="{FF2B5EF4-FFF2-40B4-BE49-F238E27FC236}">
                <a16:creationId xmlns:a16="http://schemas.microsoft.com/office/drawing/2014/main" id="{1B2980CE-6AE6-4617-8774-5C91C40295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845474"/>
              </p:ext>
            </p:extLst>
          </p:nvPr>
        </p:nvGraphicFramePr>
        <p:xfrm>
          <a:off x="3594340" y="5741519"/>
          <a:ext cx="956881" cy="310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0" name="Equation" r:id="rId19" imgW="736600" imgH="241300" progId="Equation.DSMT4">
                  <p:embed/>
                </p:oleObj>
              </mc:Choice>
              <mc:Fallback>
                <p:oleObj name="Equation" r:id="rId19" imgW="736600" imgH="2413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340" y="5741519"/>
                        <a:ext cx="956881" cy="3106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E7027C0C-1E53-4049-B6EB-FF461340E0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965251"/>
              </p:ext>
            </p:extLst>
          </p:nvPr>
        </p:nvGraphicFramePr>
        <p:xfrm>
          <a:off x="7159625" y="4024313"/>
          <a:ext cx="4348163" cy="240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1" r:id="rId21" imgW="4373189" imgH="2423119" progId="Visio.Drawing.11">
                  <p:embed/>
                </p:oleObj>
              </mc:Choice>
              <mc:Fallback>
                <p:oleObj r:id="rId21" imgW="4373189" imgH="2423119" progId="Visio.Drawing.11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lum contrast="2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25" y="4024313"/>
                        <a:ext cx="4348163" cy="2403475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  <a:ln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>
            <a:extLst>
              <a:ext uri="{FF2B5EF4-FFF2-40B4-BE49-F238E27FC236}">
                <a16:creationId xmlns:a16="http://schemas.microsoft.com/office/drawing/2014/main" id="{4898572E-10D0-4611-BF0B-0A1D16DEA5B6}"/>
              </a:ext>
            </a:extLst>
          </p:cNvPr>
          <p:cNvSpPr txBox="1"/>
          <p:nvPr/>
        </p:nvSpPr>
        <p:spPr>
          <a:xfrm>
            <a:off x="8120917" y="1015078"/>
            <a:ext cx="24242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Заряджений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циліндр</a:t>
            </a:r>
            <a:endParaRPr lang="ru-UA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06C19A-0F57-431F-BADB-8EF7521A0433}"/>
              </a:ext>
            </a:extLst>
          </p:cNvPr>
          <p:cNvSpPr txBox="1"/>
          <p:nvPr/>
        </p:nvSpPr>
        <p:spPr>
          <a:xfrm>
            <a:off x="7954193" y="6090647"/>
            <a:ext cx="30703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зарядженого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циліндра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6005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96DE8838-836F-43A8-A5B6-7B1AC59E9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2736" y="228600"/>
            <a:ext cx="5506528" cy="344067"/>
          </a:xfrm>
        </p:spPr>
        <p:txBody>
          <a:bodyPr>
            <a:normAutofit/>
          </a:bodyPr>
          <a:lstStyle/>
          <a:p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Розрахунок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поля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зарядженої</a:t>
            </a: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сфери</a:t>
            </a:r>
            <a:endParaRPr lang="ru-UA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36CB8B3C-3700-4372-98B8-54E906632717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91000"/>
                    </a14:imgEffect>
                    <a14:imgEffect>
                      <a14:brightnessContrast bright="17000" contrast="68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41100" y="990929"/>
            <a:ext cx="3178813" cy="29769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  <a:reflection blurRad="6350" stA="50000" endA="300" endPos="38500" dist="50800" dir="5400000" sy="-100000" algn="bl" rotWithShape="0"/>
          </a:effectLst>
        </p:spPr>
      </p:pic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78E07AB4-0DB0-49BA-B202-E9E8069266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977458"/>
              </p:ext>
            </p:extLst>
          </p:nvPr>
        </p:nvGraphicFramePr>
        <p:xfrm>
          <a:off x="2061894" y="2353982"/>
          <a:ext cx="4210089" cy="699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3" name="Equation" r:id="rId7" imgW="2692400" imgH="444500" progId="Equation.DSMT4">
                  <p:embed/>
                </p:oleObj>
              </mc:Choice>
              <mc:Fallback>
                <p:oleObj name="Equation" r:id="rId7" imgW="2692400" imgH="4445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894" y="2353982"/>
                        <a:ext cx="4210089" cy="6992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E23D1109-E94B-4E9E-AA48-5AF83C7459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7734630"/>
              </p:ext>
            </p:extLst>
          </p:nvPr>
        </p:nvGraphicFramePr>
        <p:xfrm>
          <a:off x="3129711" y="1354002"/>
          <a:ext cx="1248862" cy="79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4" name="Equation" r:id="rId9" imgW="736560" imgH="469800" progId="Equation.DSMT4">
                  <p:embed/>
                </p:oleObj>
              </mc:Choice>
              <mc:Fallback>
                <p:oleObj name="Equation" r:id="rId9" imgW="73656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29711" y="1354002"/>
                        <a:ext cx="1248862" cy="796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420BACC3-8835-42C0-BDD8-53B20DE35CC6}"/>
              </a:ext>
            </a:extLst>
          </p:cNvPr>
          <p:cNvSpPr txBox="1"/>
          <p:nvPr/>
        </p:nvSpPr>
        <p:spPr>
          <a:xfrm>
            <a:off x="7884034" y="3891713"/>
            <a:ext cx="20929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Заряджена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>
            <a:extLst>
              <a:ext uri="{FF2B5EF4-FFF2-40B4-BE49-F238E27FC236}">
                <a16:creationId xmlns:a16="http://schemas.microsoft.com/office/drawing/2014/main" id="{EABFACCD-2911-4ECB-A27D-C8EC4D0473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76593"/>
              </p:ext>
            </p:extLst>
          </p:nvPr>
        </p:nvGraphicFramePr>
        <p:xfrm>
          <a:off x="3637002" y="3176729"/>
          <a:ext cx="907240" cy="612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Equation" r:id="rId11" imgW="736280" imgH="495085" progId="Equation.DSMT4">
                  <p:embed/>
                </p:oleObj>
              </mc:Choice>
              <mc:Fallback>
                <p:oleObj name="Equation" r:id="rId11" imgW="736280" imgH="49508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7002" y="3176729"/>
                        <a:ext cx="907240" cy="6126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>
            <a:extLst>
              <a:ext uri="{FF2B5EF4-FFF2-40B4-BE49-F238E27FC236}">
                <a16:creationId xmlns:a16="http://schemas.microsoft.com/office/drawing/2014/main" id="{23F7FD7D-C491-4A83-8CD3-AD869A2CE6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546395"/>
              </p:ext>
            </p:extLst>
          </p:nvPr>
        </p:nvGraphicFramePr>
        <p:xfrm>
          <a:off x="297551" y="3887788"/>
          <a:ext cx="4562475" cy="273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6" r:id="rId13" imgW="4039941" imgH="2423119" progId="Visio.Drawing.11">
                  <p:embed/>
                </p:oleObj>
              </mc:Choice>
              <mc:Fallback>
                <p:oleObj r:id="rId13" imgW="4039941" imgH="2423119" progId="Visio.Drawing.11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551" y="3887788"/>
                        <a:ext cx="4562475" cy="2738437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Объект 28">
            <a:extLst>
              <a:ext uri="{FF2B5EF4-FFF2-40B4-BE49-F238E27FC236}">
                <a16:creationId xmlns:a16="http://schemas.microsoft.com/office/drawing/2014/main" id="{8AA55F5A-1F2B-47D9-BFCD-6D54FB74D7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8035845"/>
              </p:ext>
            </p:extLst>
          </p:nvPr>
        </p:nvGraphicFramePr>
        <p:xfrm>
          <a:off x="4952525" y="5703888"/>
          <a:ext cx="44513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7" name="Equation" r:id="rId15" imgW="3111480" imgH="228600" progId="Equation.DSMT4">
                  <p:embed/>
                </p:oleObj>
              </mc:Choice>
              <mc:Fallback>
                <p:oleObj name="Equation" r:id="rId15" imgW="3111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952525" y="5703888"/>
                        <a:ext cx="4451350" cy="327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252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F66CAD3-A47E-43D5-85AA-A7696F43F586}"/>
              </a:ext>
            </a:extLst>
          </p:cNvPr>
          <p:cNvSpPr txBox="1"/>
          <p:nvPr/>
        </p:nvSpPr>
        <p:spPr>
          <a:xfrm>
            <a:off x="2926583" y="73395"/>
            <a:ext cx="6104466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ctr">
              <a:lnSpc>
                <a:spcPct val="150000"/>
              </a:lnSpc>
            </a:pPr>
            <a:r>
              <a:rPr lang="ru-RU" sz="1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Расчет поля заряженной бесконечной плоскости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6BF964D-ACBD-4AB6-9604-F36FC420ADE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100000"/>
                    </a14:imgEffect>
                    <a14:imgEffect>
                      <a14:brightnessContrast bright="-55000" contrast="4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31809" y="1743327"/>
            <a:ext cx="3551383" cy="29746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3867DC15-ABC5-4547-A73F-FF4FC3741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580" y="2112416"/>
            <a:ext cx="125048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D93AE9B4-B339-44C4-885B-D6C4721331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0130925"/>
              </p:ext>
            </p:extLst>
          </p:nvPr>
        </p:nvGraphicFramePr>
        <p:xfrm>
          <a:off x="1211580" y="2112417"/>
          <a:ext cx="4451300" cy="592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7" name="Equation" r:id="rId7" imgW="3365500" imgH="444500" progId="Equation.DSMT4">
                  <p:embed/>
                </p:oleObj>
              </mc:Choice>
              <mc:Fallback>
                <p:oleObj name="Equation" r:id="rId7" imgW="3365500" imgH="4445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580" y="2112417"/>
                        <a:ext cx="4451300" cy="5926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A58B2B34-5C71-4A90-A216-998DC33EBB10}"/>
              </a:ext>
            </a:extLst>
          </p:cNvPr>
          <p:cNvSpPr txBox="1"/>
          <p:nvPr/>
        </p:nvSpPr>
        <p:spPr>
          <a:xfrm>
            <a:off x="359207" y="2513397"/>
            <a:ext cx="685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Гауса-Остроградського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UA" dirty="0"/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2C54741A-BA34-47B8-9F35-728B85EEE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764546"/>
              </p:ext>
            </p:extLst>
          </p:nvPr>
        </p:nvGraphicFramePr>
        <p:xfrm>
          <a:off x="2751429" y="3167555"/>
          <a:ext cx="1498838" cy="312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8" name="Equation" r:id="rId9" imgW="1091726" imgH="228501" progId="Equation.DSMT4">
                  <p:embed/>
                </p:oleObj>
              </mc:Choice>
              <mc:Fallback>
                <p:oleObj name="Equation" r:id="rId9" imgW="1091726" imgH="228501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429" y="3167555"/>
                        <a:ext cx="1498838" cy="3128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CD072D66-AE34-4DBD-A18F-405A058A254E}"/>
              </a:ext>
            </a:extLst>
          </p:cNvPr>
          <p:cNvSpPr txBox="1"/>
          <p:nvPr/>
        </p:nvSpPr>
        <p:spPr>
          <a:xfrm>
            <a:off x="660979" y="3370725"/>
            <a:ext cx="1767896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Звідси маємо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5" name="Объект 24">
            <a:extLst>
              <a:ext uri="{FF2B5EF4-FFF2-40B4-BE49-F238E27FC236}">
                <a16:creationId xmlns:a16="http://schemas.microsoft.com/office/drawing/2014/main" id="{2A6291BF-C82D-4D78-A5A7-F4A67E5126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340448"/>
              </p:ext>
            </p:extLst>
          </p:nvPr>
        </p:nvGraphicFramePr>
        <p:xfrm>
          <a:off x="3181691" y="3632089"/>
          <a:ext cx="606516" cy="537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name="Equation" r:id="rId11" imgW="507780" imgH="444307" progId="Equation.DSMT4">
                  <p:embed/>
                </p:oleObj>
              </mc:Choice>
              <mc:Fallback>
                <p:oleObj name="Equation" r:id="rId11" imgW="507780" imgH="44430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691" y="3632089"/>
                        <a:ext cx="606516" cy="5378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>
            <a:extLst>
              <a:ext uri="{FF2B5EF4-FFF2-40B4-BE49-F238E27FC236}">
                <a16:creationId xmlns:a16="http://schemas.microsoft.com/office/drawing/2014/main" id="{4E8B95BD-FA9E-4FCB-8CE5-E807FBA1C9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598971"/>
              </p:ext>
            </p:extLst>
          </p:nvPr>
        </p:nvGraphicFramePr>
        <p:xfrm>
          <a:off x="517525" y="4244975"/>
          <a:ext cx="498792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name="Equation" r:id="rId13" imgW="3162240" imgH="431640" progId="Equation.DSMT4">
                  <p:embed/>
                </p:oleObj>
              </mc:Choice>
              <mc:Fallback>
                <p:oleObj name="Equation" r:id="rId13" imgW="31622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17525" y="4244975"/>
                        <a:ext cx="4987925" cy="682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8">
            <a:extLst>
              <a:ext uri="{FF2B5EF4-FFF2-40B4-BE49-F238E27FC236}">
                <a16:creationId xmlns:a16="http://schemas.microsoft.com/office/drawing/2014/main" id="{4E8F833F-A5D1-439C-9841-59C4B5EAF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1400" y="491342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9" name="Объект 28">
            <a:extLst>
              <a:ext uri="{FF2B5EF4-FFF2-40B4-BE49-F238E27FC236}">
                <a16:creationId xmlns:a16="http://schemas.microsoft.com/office/drawing/2014/main" id="{FAA5314B-A730-4C4D-8583-44901886FF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970251"/>
              </p:ext>
            </p:extLst>
          </p:nvPr>
        </p:nvGraphicFramePr>
        <p:xfrm>
          <a:off x="660979" y="4949493"/>
          <a:ext cx="2606096" cy="1824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1" r:id="rId15" imgW="2740848" imgH="1981787" progId="Visio.Drawing.11">
                  <p:embed/>
                </p:oleObj>
              </mc:Choice>
              <mc:Fallback>
                <p:oleObj r:id="rId15" imgW="2740848" imgH="1981787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979" y="4949493"/>
                        <a:ext cx="2606096" cy="1824267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  <a:ln>
                        <a:solidFill>
                          <a:schemeClr val="accent6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2D7EB74E-A758-4953-904E-37F47BDECEC9}"/>
              </a:ext>
            </a:extLst>
          </p:cNvPr>
          <p:cNvSpPr txBox="1"/>
          <p:nvPr/>
        </p:nvSpPr>
        <p:spPr>
          <a:xfrm>
            <a:off x="3267075" y="5861626"/>
            <a:ext cx="29527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зарядженої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площини</a:t>
            </a:r>
            <a:endParaRPr lang="ru-UA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EAAF0B7-C49B-4EFB-BAB4-9ACDF195C090}"/>
              </a:ext>
            </a:extLst>
          </p:cNvPr>
          <p:cNvSpPr txBox="1"/>
          <p:nvPr/>
        </p:nvSpPr>
        <p:spPr>
          <a:xfrm>
            <a:off x="165678" y="891407"/>
            <a:ext cx="117387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Площина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поверхневу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щільність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заряду . В силу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симетрії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лінії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розташовані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перпендикулярно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зарядженій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площині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сумарний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потік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вектора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складовими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37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6759561" y="21333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C78456-C66F-4D41-B167-BFA9F8B9D77F}"/>
              </a:ext>
            </a:extLst>
          </p:cNvPr>
          <p:cNvSpPr txBox="1"/>
          <p:nvPr/>
        </p:nvSpPr>
        <p:spPr>
          <a:xfrm>
            <a:off x="3119438" y="290561"/>
            <a:ext cx="61055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U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дивергенції</a:t>
            </a:r>
            <a:r>
              <a:rPr lang="ru-U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 для </a:t>
            </a:r>
            <a:r>
              <a:rPr lang="ru-UA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зарядженої</a:t>
            </a:r>
            <a:r>
              <a:rPr lang="ru-UA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endParaRPr lang="ru-UA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87631-A892-4A05-BC46-1DEE1CC37935}"/>
                  </a:ext>
                </a:extLst>
              </p:cNvPr>
              <p:cNvSpPr txBox="1"/>
              <p:nvPr/>
            </p:nvSpPr>
            <p:spPr>
              <a:xfrm>
                <a:off x="92365" y="1027962"/>
                <a:ext cx="11785310" cy="705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цій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зворотній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задачі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за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заданою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залежністю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просторових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координат вектора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індукції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UA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</m:acc>
                    <m:r>
                      <a:rPr lang="en-US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</m:oMath>
                </a14:m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знайдемо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розподіл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зарядів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для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джерела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UA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його</a:t>
                </a:r>
                <a:r>
                  <a:rPr lang="ru-UA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створило.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87631-A892-4A05-BC46-1DEE1CC379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65" y="1027962"/>
                <a:ext cx="11785310" cy="705642"/>
              </a:xfrm>
              <a:prstGeom prst="rect">
                <a:avLst/>
              </a:prstGeom>
              <a:blipFill>
                <a:blip r:embed="rId5"/>
                <a:stretch>
                  <a:fillRect l="-414" b="-10435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AEB39F01-B961-4F5E-9EBB-EBC2C1A9B3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0434432"/>
              </p:ext>
            </p:extLst>
          </p:nvPr>
        </p:nvGraphicFramePr>
        <p:xfrm>
          <a:off x="184731" y="3646235"/>
          <a:ext cx="2876978" cy="2286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" r:id="rId6" imgW="1977380" imgH="1584960" progId="Visio.Drawing.11">
                  <p:embed/>
                </p:oleObj>
              </mc:Choice>
              <mc:Fallback>
                <p:oleObj r:id="rId6" imgW="1977380" imgH="158496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31" y="3646235"/>
                        <a:ext cx="2876978" cy="228682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solidFill>
                          <a:srgbClr val="00B0F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49D7B12-D0E1-4474-925A-3E87F8471164}"/>
              </a:ext>
            </a:extLst>
          </p:cNvPr>
          <p:cNvSpPr txBox="1"/>
          <p:nvPr/>
        </p:nvSpPr>
        <p:spPr>
          <a:xfrm>
            <a:off x="184731" y="1733604"/>
            <a:ext cx="61055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 поставлено так:</a:t>
            </a:r>
          </a:p>
        </p:txBody>
      </p:sp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4FEEC479-77BF-4F5D-ACD2-D8D77E9D74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061681"/>
              </p:ext>
            </p:extLst>
          </p:nvPr>
        </p:nvGraphicFramePr>
        <p:xfrm>
          <a:off x="958715" y="2030174"/>
          <a:ext cx="5026305" cy="407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3" name="Equation" r:id="rId8" imgW="4076640" imgH="330120" progId="Equation.DSMT4">
                  <p:embed/>
                </p:oleObj>
              </mc:Choice>
              <mc:Fallback>
                <p:oleObj name="Equation" r:id="rId8" imgW="4076640" imgH="3301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715" y="2030174"/>
                        <a:ext cx="5026305" cy="4071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9">
            <a:extLst>
              <a:ext uri="{FF2B5EF4-FFF2-40B4-BE49-F238E27FC236}">
                <a16:creationId xmlns:a16="http://schemas.microsoft.com/office/drawing/2014/main" id="{66CC3155-F689-4AD1-A798-54FF8F85B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2030174"/>
            <a:ext cx="10245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при </a:t>
            </a:r>
            <a:endParaRPr kumimoji="0" lang="ru-RU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E091B7B-7F78-4005-A498-2BF2C214AE8D}"/>
              </a:ext>
            </a:extLst>
          </p:cNvPr>
          <p:cNvSpPr txBox="1"/>
          <p:nvPr/>
        </p:nvSpPr>
        <p:spPr>
          <a:xfrm>
            <a:off x="184731" y="3276903"/>
            <a:ext cx="29347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пер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шій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області, </a:t>
            </a:r>
            <a:endParaRPr lang="ru-UA" dirty="0"/>
          </a:p>
        </p:txBody>
      </p:sp>
      <p:graphicFrame>
        <p:nvGraphicFramePr>
          <p:cNvPr id="41" name="Объект 40">
            <a:extLst>
              <a:ext uri="{FF2B5EF4-FFF2-40B4-BE49-F238E27FC236}">
                <a16:creationId xmlns:a16="http://schemas.microsoft.com/office/drawing/2014/main" id="{7607BFC3-5863-40AF-BAE0-D56BBF5DB4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3009030"/>
              </p:ext>
            </p:extLst>
          </p:nvPr>
        </p:nvGraphicFramePr>
        <p:xfrm>
          <a:off x="2085770" y="3351662"/>
          <a:ext cx="747368" cy="2198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4" name="Equation" r:id="rId10" imgW="647700" imgH="190500" progId="Equation.DSMT4">
                  <p:embed/>
                </p:oleObj>
              </mc:Choice>
              <mc:Fallback>
                <p:oleObj name="Equation" r:id="rId10" imgW="647700" imgH="1905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770" y="3351662"/>
                        <a:ext cx="747368" cy="2198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Объект 44">
            <a:extLst>
              <a:ext uri="{FF2B5EF4-FFF2-40B4-BE49-F238E27FC236}">
                <a16:creationId xmlns:a16="http://schemas.microsoft.com/office/drawing/2014/main" id="{2E3BC353-9B8A-4BDC-94B6-CC7F698308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593559"/>
              </p:ext>
            </p:extLst>
          </p:nvPr>
        </p:nvGraphicFramePr>
        <p:xfrm>
          <a:off x="3146773" y="4230793"/>
          <a:ext cx="3681612" cy="1441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5" name="Equation" r:id="rId12" imgW="2616120" imgH="1028520" progId="Equation.DSMT4">
                  <p:embed/>
                </p:oleObj>
              </mc:Choice>
              <mc:Fallback>
                <p:oleObj name="Equation" r:id="rId12" imgW="2616120" imgH="10285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773" y="4230793"/>
                        <a:ext cx="3681612" cy="14414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>
            <a:extLst>
              <a:ext uri="{FF2B5EF4-FFF2-40B4-BE49-F238E27FC236}">
                <a16:creationId xmlns:a16="http://schemas.microsoft.com/office/drawing/2014/main" id="{B4F6FED4-1139-438C-B905-9D79BC55839C}"/>
              </a:ext>
            </a:extLst>
          </p:cNvPr>
          <p:cNvSpPr txBox="1"/>
          <p:nvPr/>
        </p:nvSpPr>
        <p:spPr>
          <a:xfrm>
            <a:off x="99667" y="5922775"/>
            <a:ext cx="57391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Заряджена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куля з </a:t>
            </a:r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рівномірною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щільністю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заряду</a:t>
            </a:r>
          </a:p>
        </p:txBody>
      </p:sp>
      <p:graphicFrame>
        <p:nvGraphicFramePr>
          <p:cNvPr id="60" name="Объект 59">
            <a:extLst>
              <a:ext uri="{FF2B5EF4-FFF2-40B4-BE49-F238E27FC236}">
                <a16:creationId xmlns:a16="http://schemas.microsoft.com/office/drawing/2014/main" id="{F35EBBA1-07BF-438C-9F6B-90727CB356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21560"/>
              </p:ext>
            </p:extLst>
          </p:nvPr>
        </p:nvGraphicFramePr>
        <p:xfrm>
          <a:off x="6546850" y="33369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6" name="Equation" r:id="rId14" imgW="114120" imgH="177480" progId="Equation.DSMT4">
                  <p:embed/>
                </p:oleObj>
              </mc:Choice>
              <mc:Fallback>
                <p:oleObj name="Equation" r:id="rId14" imgW="114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546850" y="3336925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" name="Рисунок 60">
            <a:extLst>
              <a:ext uri="{FF2B5EF4-FFF2-40B4-BE49-F238E27FC236}">
                <a16:creationId xmlns:a16="http://schemas.microsoft.com/office/drawing/2014/main" id="{32B1699D-B363-448C-900B-F735F6442FAB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sharpenSoften amount="44000"/>
                    </a14:imgEffect>
                    <a14:imgEffect>
                      <a14:brightnessContrast bright="21000" contrast="10000"/>
                    </a14:imgEffect>
                  </a14:imgLayer>
                </a14:imgProps>
              </a:ext>
            </a:extLst>
          </a:blip>
          <a:srcRect l="2311" t="8250" r="1718" b="5762"/>
          <a:stretch/>
        </p:blipFill>
        <p:spPr>
          <a:xfrm>
            <a:off x="6837812" y="1766339"/>
            <a:ext cx="5178909" cy="2958315"/>
          </a:xfrm>
          <a:prstGeom prst="rect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</p:pic>
      <p:graphicFrame>
        <p:nvGraphicFramePr>
          <p:cNvPr id="63" name="Объект 62">
            <a:extLst>
              <a:ext uri="{FF2B5EF4-FFF2-40B4-BE49-F238E27FC236}">
                <a16:creationId xmlns:a16="http://schemas.microsoft.com/office/drawing/2014/main" id="{0E6D9B7A-B4BA-4AEA-96DE-078E11F784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489182"/>
              </p:ext>
            </p:extLst>
          </p:nvPr>
        </p:nvGraphicFramePr>
        <p:xfrm>
          <a:off x="8371755" y="4010279"/>
          <a:ext cx="192405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7" name="Equation" r:id="rId18" imgW="1923884" imgH="714182" progId="Equation.DSMT4">
                  <p:embed/>
                </p:oleObj>
              </mc:Choice>
              <mc:Fallback>
                <p:oleObj name="Equation" r:id="rId18" imgW="1923884" imgH="71418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371755" y="4010279"/>
                        <a:ext cx="1924050" cy="71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>
            <a:extLst>
              <a:ext uri="{FF2B5EF4-FFF2-40B4-BE49-F238E27FC236}">
                <a16:creationId xmlns:a16="http://schemas.microsoft.com/office/drawing/2014/main" id="{87517114-49DD-42EB-BEFA-84606BEFC807}"/>
              </a:ext>
            </a:extLst>
          </p:cNvPr>
          <p:cNvSpPr txBox="1"/>
          <p:nvPr/>
        </p:nvSpPr>
        <p:spPr>
          <a:xfrm>
            <a:off x="6290255" y="5626708"/>
            <a:ext cx="565596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рівність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говорить про те,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зазначеній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є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кулею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щільність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заряду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постійна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8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8" grpId="0"/>
      <p:bldP spid="39" grpId="0"/>
      <p:bldP spid="49" grpId="0"/>
      <p:bldP spid="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6759561" y="21333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5E04D1-E279-4EE7-AECF-19D1E113A41C}"/>
              </a:ext>
            </a:extLst>
          </p:cNvPr>
          <p:cNvSpPr txBox="1"/>
          <p:nvPr/>
        </p:nvSpPr>
        <p:spPr>
          <a:xfrm>
            <a:off x="3806477" y="267225"/>
            <a:ext cx="6117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</a:rPr>
              <a:t>У другій області,   </a:t>
            </a:r>
            <a:endParaRPr lang="ru-UA" dirty="0"/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9AD6C6C9-CFF9-4B65-AB1C-8ED9CF16C7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657429"/>
              </p:ext>
            </p:extLst>
          </p:nvPr>
        </p:nvGraphicFramePr>
        <p:xfrm>
          <a:off x="5553222" y="330166"/>
          <a:ext cx="939018" cy="243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6" name="Equation" r:id="rId5" imgW="685800" imgH="177480" progId="Equation.DSMT4">
                  <p:embed/>
                </p:oleObj>
              </mc:Choice>
              <mc:Fallback>
                <p:oleObj name="Equation" r:id="rId5" imgW="685800" imgH="177480" progId="Equation.DSMT4">
                  <p:embed/>
                  <p:pic>
                    <p:nvPicPr>
                      <p:cNvPr id="56" name="Объект 55">
                        <a:extLst>
                          <a:ext uri="{FF2B5EF4-FFF2-40B4-BE49-F238E27FC236}">
                            <a16:creationId xmlns:a16="http://schemas.microsoft.com/office/drawing/2014/main" id="{5B56C81D-72B7-4A58-8A87-4B4B29E08B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53222" y="330166"/>
                        <a:ext cx="939018" cy="2434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49DCD55E-6336-4BBC-B179-D64F62B257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062857"/>
              </p:ext>
            </p:extLst>
          </p:nvPr>
        </p:nvGraphicFramePr>
        <p:xfrm>
          <a:off x="3243314" y="1550399"/>
          <a:ext cx="4588625" cy="804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tion" r:id="rId7" imgW="3695700" imgH="647700" progId="Equation.DSMT4">
                  <p:embed/>
                </p:oleObj>
              </mc:Choice>
              <mc:Fallback>
                <p:oleObj name="Equation" r:id="rId7" imgW="3695700" imgH="647700" progId="Equation.DSMT4">
                  <p:embed/>
                  <p:pic>
                    <p:nvPicPr>
                      <p:cNvPr id="58" name="Объект 57">
                        <a:extLst>
                          <a:ext uri="{FF2B5EF4-FFF2-40B4-BE49-F238E27FC236}">
                            <a16:creationId xmlns:a16="http://schemas.microsoft.com/office/drawing/2014/main" id="{5DB74894-5722-4BE1-822C-94E4C06281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314" y="1550399"/>
                        <a:ext cx="4588625" cy="8041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9DA23E00-EBC8-4DD4-80E0-2455C43229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031775"/>
              </p:ext>
            </p:extLst>
          </p:nvPr>
        </p:nvGraphicFramePr>
        <p:xfrm>
          <a:off x="3882030" y="823920"/>
          <a:ext cx="2061570" cy="599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8" name="Equation" r:id="rId9" imgW="1739880" imgH="495000" progId="Equation.DSMT4">
                  <p:embed/>
                </p:oleObj>
              </mc:Choice>
              <mc:Fallback>
                <p:oleObj name="Equation" r:id="rId9" imgW="1739880" imgH="495000" progId="Equation.DSMT4">
                  <p:embed/>
                  <p:pic>
                    <p:nvPicPr>
                      <p:cNvPr id="24" name="Объект 23">
                        <a:extLst>
                          <a:ext uri="{FF2B5EF4-FFF2-40B4-BE49-F238E27FC236}">
                            <a16:creationId xmlns:a16="http://schemas.microsoft.com/office/drawing/2014/main" id="{5A320E6E-6B2F-4DFB-87F8-E8D1AD5CD8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2030" y="823920"/>
                        <a:ext cx="2061570" cy="5990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1F1CB5D-AEF2-4F58-8E41-B903AE4B9F03}"/>
              </a:ext>
            </a:extLst>
          </p:cNvPr>
          <p:cNvSpPr txBox="1"/>
          <p:nvPr/>
        </p:nvSpPr>
        <p:spPr>
          <a:xfrm>
            <a:off x="3102263" y="965663"/>
            <a:ext cx="9773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при </a:t>
            </a:r>
            <a:endParaRPr lang="ru-UA" dirty="0"/>
          </a:p>
        </p:txBody>
      </p:sp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D704F445-73CC-450F-80AA-A04BFBFFCE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33428"/>
              </p:ext>
            </p:extLst>
          </p:nvPr>
        </p:nvGraphicFramePr>
        <p:xfrm>
          <a:off x="184728" y="838192"/>
          <a:ext cx="2917535" cy="2319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r:id="rId11" imgW="1977380" imgH="1584960" progId="Visio.Drawing.11">
                  <p:embed/>
                </p:oleObj>
              </mc:Choice>
              <mc:Fallback>
                <p:oleObj r:id="rId11" imgW="1977380" imgH="1584960" progId="Visio.Drawing.11">
                  <p:embed/>
                  <p:pic>
                    <p:nvPicPr>
                      <p:cNvPr id="11" name="Объект 10">
                        <a:extLst>
                          <a:ext uri="{FF2B5EF4-FFF2-40B4-BE49-F238E27FC236}">
                            <a16:creationId xmlns:a16="http://schemas.microsoft.com/office/drawing/2014/main" id="{AEB39F01-B961-4F5E-9EBB-EBC2C1A9B3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28" y="838192"/>
                        <a:ext cx="2917535" cy="2319067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solidFill>
                          <a:srgbClr val="00B0F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F16E1522-2632-4B75-BE7A-9576853D433C}"/>
              </a:ext>
            </a:extLst>
          </p:cNvPr>
          <p:cNvSpPr txBox="1"/>
          <p:nvPr/>
        </p:nvSpPr>
        <p:spPr>
          <a:xfrm>
            <a:off x="-101600" y="3126140"/>
            <a:ext cx="35242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Заряджена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куля з </a:t>
            </a:r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рівномірною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щільністю</a:t>
            </a:r>
            <a:r>
              <a:rPr lang="ru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заряду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800C59A-D8EB-4FE5-97D4-BFF2D24C11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4827"/>
              </p:ext>
            </p:extLst>
          </p:nvPr>
        </p:nvGraphicFramePr>
        <p:xfrm>
          <a:off x="7831939" y="1076195"/>
          <a:ext cx="4166951" cy="1814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Equation" r:id="rId13" imgW="4025880" imgH="1752480" progId="Equation.DSMT4">
                  <p:embed/>
                </p:oleObj>
              </mc:Choice>
              <mc:Fallback>
                <p:oleObj name="Equation" r:id="rId13" imgW="4025880" imgH="1752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>
                        <a:lum bright="-2000" contrast="100000"/>
                      </a:blip>
                      <a:stretch>
                        <a:fillRect/>
                      </a:stretch>
                    </p:blipFill>
                    <p:spPr>
                      <a:xfrm>
                        <a:off x="7831939" y="1076195"/>
                        <a:ext cx="4166951" cy="1814004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FBE3179-9F46-486F-AFAD-9B87330E8D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144684"/>
              </p:ext>
            </p:extLst>
          </p:nvPr>
        </p:nvGraphicFramePr>
        <p:xfrm>
          <a:off x="7831939" y="2915605"/>
          <a:ext cx="15748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1" name="Equation" r:id="rId15" imgW="1574640" imgH="774360" progId="Equation.DSMT4">
                  <p:embed/>
                </p:oleObj>
              </mc:Choice>
              <mc:Fallback>
                <p:oleObj name="Equation" r:id="rId15" imgW="1574640" imgH="774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831939" y="2915605"/>
                        <a:ext cx="1574800" cy="774700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384F96C-B038-41EC-9E39-5860D31430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977460"/>
              </p:ext>
            </p:extLst>
          </p:nvPr>
        </p:nvGraphicFramePr>
        <p:xfrm>
          <a:off x="4041558" y="2381652"/>
          <a:ext cx="2260339" cy="16321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name="Equation" r:id="rId17" imgW="1638000" imgH="1180800" progId="Equation.DSMT4">
                  <p:embed/>
                </p:oleObj>
              </mc:Choice>
              <mc:Fallback>
                <p:oleObj name="Equation" r:id="rId17" imgW="1638000" imgH="1180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041558" y="2381652"/>
                        <a:ext cx="2260339" cy="16321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0FB7F008-344A-46FA-8DE3-FB4DDFB9BA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56585"/>
              </p:ext>
            </p:extLst>
          </p:nvPr>
        </p:nvGraphicFramePr>
        <p:xfrm>
          <a:off x="3806477" y="4503410"/>
          <a:ext cx="2730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3" name="Equation" r:id="rId19" imgW="2730240" imgH="571320" progId="Equation.DSMT4">
                  <p:embed/>
                </p:oleObj>
              </mc:Choice>
              <mc:Fallback>
                <p:oleObj name="Equation" r:id="rId19" imgW="273024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806477" y="4503410"/>
                        <a:ext cx="27305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D3912C9C-CF25-416C-A610-93A5F902D70A}"/>
              </a:ext>
            </a:extLst>
          </p:cNvPr>
          <p:cNvSpPr txBox="1"/>
          <p:nvPr/>
        </p:nvSpPr>
        <p:spPr>
          <a:xfrm>
            <a:off x="242301" y="5186847"/>
            <a:ext cx="11280832" cy="4580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28600" algn="just">
              <a:lnSpc>
                <a:spcPct val="150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Равенство нулю дивергенции поля вне шара указывает на то, что там заряды отсутствуют.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37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0" y="781336"/>
            <a:ext cx="12192000" cy="9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343" y="53048"/>
            <a:ext cx="757237" cy="686627"/>
          </a:xfrm>
          <a:prstGeom prst="rect">
            <a:avLst/>
          </a:prstGeom>
        </p:spPr>
      </p:pic>
      <p:sp>
        <p:nvSpPr>
          <p:cNvPr id="12" name="Заголовок 5"/>
          <p:cNvSpPr txBox="1">
            <a:spLocks/>
          </p:cNvSpPr>
          <p:nvPr/>
        </p:nvSpPr>
        <p:spPr>
          <a:xfrm>
            <a:off x="11772901" y="53048"/>
            <a:ext cx="390542" cy="3602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6759561" y="213334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1890459"/>
            <a:ext cx="9144000" cy="2387600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1661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6538</TotalTime>
  <Words>263</Words>
  <Application>Microsoft Office PowerPoint</Application>
  <PresentationFormat>Широкоэкранный</PresentationFormat>
  <Paragraphs>50</Paragraphs>
  <Slides>8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Тема Office</vt:lpstr>
      <vt:lpstr>Equation</vt:lpstr>
      <vt:lpstr>Visio.Drawing.11</vt:lpstr>
      <vt:lpstr>Національний аерокосмічний університет ім. М.Є. Жуковського  “Харківський авіаційний інститут” </vt:lpstr>
      <vt:lpstr> Рівність Гауса-Остроградського має вигляд:</vt:lpstr>
      <vt:lpstr>Презентация PowerPoint</vt:lpstr>
      <vt:lpstr>Розрахунок поля зарядженої сфери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o.v.sereda@student.khai.edu</cp:lastModifiedBy>
  <cp:revision>103</cp:revision>
  <dcterms:created xsi:type="dcterms:W3CDTF">2023-06-02T12:10:14Z</dcterms:created>
  <dcterms:modified xsi:type="dcterms:W3CDTF">2023-11-10T07:40:02Z</dcterms:modified>
</cp:coreProperties>
</file>