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5" r:id="rId3"/>
    <p:sldId id="266" r:id="rId4"/>
    <p:sldId id="257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04" autoAdjust="0"/>
    <p:restoredTop sz="95256" autoAdjust="0"/>
  </p:normalViewPr>
  <p:slideViewPr>
    <p:cSldViewPr snapToGrid="0">
      <p:cViewPr varScale="1">
        <p:scale>
          <a:sx n="91" d="100"/>
          <a:sy n="91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6C536-4042-4889-90FC-5296674E1819}" type="datetimeFigureOut">
              <a:rPr lang="ru-UA" smtClean="0"/>
              <a:t>06.03.2024</a:t>
            </a:fld>
            <a:endParaRPr lang="ru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6C95F-6BB4-432D-B1E0-B0438F1384F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7302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B6C95F-6BB4-432D-B1E0-B0438F1384F9}" type="slidenum">
              <a:rPr lang="ru-UA" smtClean="0"/>
              <a:t>4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97019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7B2341-C083-27CA-3555-469E2C1534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EDAA0D3B-1142-60EC-AF52-C5BF273D0A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8683BCF9-E1CE-F81F-16CF-3A8E8B3BEA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5315184C-07E6-5755-4815-4FBB0147AC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B6C95F-6BB4-432D-B1E0-B0438F1384F9}" type="slidenum">
              <a:rPr lang="ru-UA" smtClean="0"/>
              <a:t>5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03993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6672B5-1474-4942-F249-76B57DB844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46279D13-881D-54E4-2CA7-4773F2CF4F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CD944F95-C4F9-F724-7E64-BD11E48C72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BA3534A5-DAAA-244C-E459-AB334A47D0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B6C95F-6BB4-432D-B1E0-B0438F1384F9}" type="slidenum">
              <a:rPr lang="ru-UA" smtClean="0"/>
              <a:t>6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21662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A94E5B-67C2-2DFF-2549-5602CEC9DA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>
            <a:extLst>
              <a:ext uri="{FF2B5EF4-FFF2-40B4-BE49-F238E27FC236}">
                <a16:creationId xmlns:a16="http://schemas.microsoft.com/office/drawing/2014/main" id="{F09CBB3D-6A94-A7ED-BB76-77C0D5AD1F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>
            <a:extLst>
              <a:ext uri="{FF2B5EF4-FFF2-40B4-BE49-F238E27FC236}">
                <a16:creationId xmlns:a16="http://schemas.microsoft.com/office/drawing/2014/main" id="{2B25508E-5722-F6F3-FD3B-B4EF5B805C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D09EB549-8D22-28E5-5616-BAD44F6B3F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B6C95F-6BB4-432D-B1E0-B0438F1384F9}" type="slidenum">
              <a:rPr lang="ru-UA" smtClean="0"/>
              <a:t>7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880580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46EF2-B8DE-4DA8-8FCA-665044BF3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D4EB19FC-4460-FD25-50F2-BF10B9E2E8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3FB44AE-15D1-AC67-CF4B-89F35BE6A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06.03.2024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C99A2D8-01E3-4D22-8112-89ADF0F8F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B8A545E-5CB7-46CD-D32B-3D4D609FF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4511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79428-9701-C75E-8877-B518F6E4F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BABD9FE-2701-8D5C-3EA7-7E7EEF364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BB1810C-47D4-D59B-5119-94180231D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06.03.2024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7EC83CE-5002-F8F2-6505-C0B984E0C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4F73836-7F12-CDB6-8867-60C9B5B1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1819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5F1723D3-F67A-FED8-A400-A5133FA25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81BE48D-C34D-C714-B415-0F78A8B267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FD3FE9E-03CA-05F7-0885-039C28F3A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06.03.2024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0EE695B-69B2-DB1D-9B57-66EB0F213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5FD4E29-6F81-F422-6F3D-A1DA7A010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8722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E69005-BB66-5567-82B8-C3B643BF7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530D56B-7AED-9E9C-CA90-B0E7359AE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451C529-A167-08C6-E806-86E00A9C6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06.03.2024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32F1C72-B328-988C-7845-ADCC184CC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9B80D31-10FB-7178-E7AB-E10E5216D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2795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067701-ECB9-44DE-A7AD-A644476B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A4CD776-97BC-78CA-649B-8F8CE04B5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AFC7BA8-7104-F137-E4AF-84FE8124E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06.03.2024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F119A3A-1A16-0F42-C26B-1DE8CF2BA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0E9C02F-5A99-4FFC-EE84-5FD8D6FB3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780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45294C-2075-F7D5-1134-67FE5B3D8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13B9558-0400-3C5A-3CA4-535A2C146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0A57544-30E8-481B-50AB-3F9D1F48E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B251645-82ED-98A5-3132-FF8DC82BB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06.03.2024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F0EC135-3C53-0580-D6AF-DC56DC7F4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A5C69E6-5618-E8BD-B57A-2CF674B69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0386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EA25DD-5625-B60C-5317-2B22DC273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1CFE096-8B9D-3B9A-8DB8-F5BF2FC30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DF5D1EB7-0ACA-08D9-B827-8D0ED485A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00AAFD6A-D7A2-EBDC-4BA9-572F6C73D3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52CE225A-E7BB-60E4-F9EE-3C6F00A651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4C3368BF-78F3-6A76-87FF-80AA676D2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06.03.2024</a:t>
            </a:fld>
            <a:endParaRPr lang="ru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88BE2A63-FCA0-572C-97BC-F4B92D43A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1AE26CBE-0125-83E3-6089-5A244C62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29700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4BE4DB-4C7E-B4B4-6FFC-DB618AAC9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C0BDFF03-A023-0E8C-E1B9-B7E2C8264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06.03.2024</a:t>
            </a:fld>
            <a:endParaRPr lang="ru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5390F4BA-5D41-AB4B-1961-F6FDBB435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9D948465-14F2-6AEC-A810-6C9953B1F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6047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4B28935E-314B-BE57-D01C-33EF0355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06.03.2024</a:t>
            </a:fld>
            <a:endParaRPr lang="ru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CF28F96F-E8AC-F621-BF7E-A39D82419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4FB6720-CC25-7A15-B093-743EA0830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9428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0C6924-62EA-FE0B-9E6F-678B26B8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2E292C0-3297-9C70-E3E9-6629C8692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C645263B-A074-50CB-4071-B020D36189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8E312C7-7BE5-E4AD-D672-EFB088C45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06.03.2024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57E2DD3-E459-E608-DFE1-8CB76DE75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145B5C1-E80F-8509-27D6-E2D1F5BA7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5829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77DB8-EF46-90CB-139A-2AC83C859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711F946B-1EF8-DA0F-D180-852F8BF0E3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140F2BB-903D-FCF3-D8FC-343A59986C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6881833-B9D9-B144-B0A3-F0099EADF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06.03.2024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61049BC-514F-5330-B184-6AFBB3754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A434A69-41A8-97FB-4066-DB7268EBC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913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B69E85EE-0370-3246-2D95-AEDA05559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4469D68-4116-5137-700C-F972976EE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64722DF-DE43-B24E-DC00-EA9D6923AC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76FAD-E753-4004-96B7-4BCF981880A2}" type="datetimeFigureOut">
              <a:rPr lang="ru-UA" smtClean="0"/>
              <a:t>06.03.2024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8B9E2BC-BA6B-D72E-3B02-1CFF9C9FC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47C149A-EEB7-3552-CAD9-88D6404D72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2431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7B77D8-D9A5-5739-1657-C885AEFBA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710" y="1507788"/>
            <a:ext cx="11454580" cy="2907628"/>
          </a:xfrm>
        </p:spPr>
        <p:txBody>
          <a:bodyPr>
            <a:normAutofit/>
          </a:bodyPr>
          <a:lstStyle/>
          <a:p>
            <a: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  <a:t>Лекція 3.</a:t>
            </a:r>
            <a:b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  <a:t>Безплатформні інерціальні навігаційні системи (БІНС)</a:t>
            </a:r>
          </a:p>
        </p:txBody>
      </p:sp>
    </p:spTree>
    <p:extLst>
      <p:ext uri="{BB962C8B-B14F-4D97-AF65-F5344CB8AC3E}">
        <p14:creationId xmlns:p14="http://schemas.microsoft.com/office/powerpoint/2010/main" val="2943703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50DE8-B19B-8698-5201-F29FF8C85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6026956-C6E8-4272-8D52-145063FB6DAC}"/>
              </a:ext>
            </a:extLst>
          </p:cNvPr>
          <p:cNvSpPr txBox="1"/>
          <p:nvPr/>
        </p:nvSpPr>
        <p:spPr>
          <a:xfrm>
            <a:off x="5489642" y="731915"/>
            <a:ext cx="1212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ІНС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7AE258-2533-AC22-2A50-B68CBC0A5A33}"/>
              </a:ext>
            </a:extLst>
          </p:cNvPr>
          <p:cNvSpPr txBox="1"/>
          <p:nvPr/>
        </p:nvSpPr>
        <p:spPr>
          <a:xfrm>
            <a:off x="2094690" y="1496387"/>
            <a:ext cx="2127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Платформні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3D658D-D231-213C-5961-C0C5CEB9EA03}"/>
              </a:ext>
            </a:extLst>
          </p:cNvPr>
          <p:cNvSpPr txBox="1"/>
          <p:nvPr/>
        </p:nvSpPr>
        <p:spPr>
          <a:xfrm>
            <a:off x="7859950" y="1496387"/>
            <a:ext cx="2127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Безплатформні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25D0A6E-4C00-BB77-5DB8-FF6565AC6B7F}"/>
              </a:ext>
            </a:extLst>
          </p:cNvPr>
          <p:cNvSpPr txBox="1"/>
          <p:nvPr/>
        </p:nvSpPr>
        <p:spPr>
          <a:xfrm>
            <a:off x="768486" y="2209269"/>
            <a:ext cx="1828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Некоректована платформа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EB2F3BF-EFE1-787D-828E-EEB1C985AD16}"/>
              </a:ext>
            </a:extLst>
          </p:cNvPr>
          <p:cNvSpPr txBox="1"/>
          <p:nvPr/>
        </p:nvSpPr>
        <p:spPr>
          <a:xfrm>
            <a:off x="3450076" y="2209268"/>
            <a:ext cx="1828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Горизонтальна платформа</a:t>
            </a:r>
          </a:p>
        </p:txBody>
      </p:sp>
      <p:sp>
        <p:nvSpPr>
          <p:cNvPr id="15" name="Прямокутник 14">
            <a:extLst>
              <a:ext uri="{FF2B5EF4-FFF2-40B4-BE49-F238E27FC236}">
                <a16:creationId xmlns:a16="http://schemas.microsoft.com/office/drawing/2014/main" id="{62383CFF-0E55-CFD0-672F-3C743681C190}"/>
              </a:ext>
            </a:extLst>
          </p:cNvPr>
          <p:cNvSpPr/>
          <p:nvPr/>
        </p:nvSpPr>
        <p:spPr>
          <a:xfrm>
            <a:off x="5288604" y="661349"/>
            <a:ext cx="1614792" cy="5058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6" name="Прямокутник 15">
            <a:extLst>
              <a:ext uri="{FF2B5EF4-FFF2-40B4-BE49-F238E27FC236}">
                <a16:creationId xmlns:a16="http://schemas.microsoft.com/office/drawing/2014/main" id="{81AE2090-BFBF-E649-3DE0-BAD665AC5E87}"/>
              </a:ext>
            </a:extLst>
          </p:cNvPr>
          <p:cNvSpPr/>
          <p:nvPr/>
        </p:nvSpPr>
        <p:spPr>
          <a:xfrm>
            <a:off x="2094690" y="1428134"/>
            <a:ext cx="2127114" cy="5058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7" name="Прямокутник 16">
            <a:extLst>
              <a:ext uri="{FF2B5EF4-FFF2-40B4-BE49-F238E27FC236}">
                <a16:creationId xmlns:a16="http://schemas.microsoft.com/office/drawing/2014/main" id="{88749140-1D0F-B5B2-8986-8B1AF414E924}"/>
              </a:ext>
            </a:extLst>
          </p:cNvPr>
          <p:cNvSpPr/>
          <p:nvPr/>
        </p:nvSpPr>
        <p:spPr>
          <a:xfrm>
            <a:off x="7859949" y="1428134"/>
            <a:ext cx="2127114" cy="5058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8" name="Прямокутник 17">
            <a:extLst>
              <a:ext uri="{FF2B5EF4-FFF2-40B4-BE49-F238E27FC236}">
                <a16:creationId xmlns:a16="http://schemas.microsoft.com/office/drawing/2014/main" id="{723854CF-E579-4250-02E3-4422E26A522F}"/>
              </a:ext>
            </a:extLst>
          </p:cNvPr>
          <p:cNvSpPr/>
          <p:nvPr/>
        </p:nvSpPr>
        <p:spPr>
          <a:xfrm>
            <a:off x="434503" y="2209268"/>
            <a:ext cx="244488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9" name="Прямокутник 18">
            <a:extLst>
              <a:ext uri="{FF2B5EF4-FFF2-40B4-BE49-F238E27FC236}">
                <a16:creationId xmlns:a16="http://schemas.microsoft.com/office/drawing/2014/main" id="{DB6111A8-2C61-F5C4-6E94-4AFDE64E2A10}"/>
              </a:ext>
            </a:extLst>
          </p:cNvPr>
          <p:cNvSpPr/>
          <p:nvPr/>
        </p:nvSpPr>
        <p:spPr>
          <a:xfrm>
            <a:off x="3142035" y="2209268"/>
            <a:ext cx="244488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cxnSp>
        <p:nvCxnSpPr>
          <p:cNvPr id="21" name="Пряма сполучна лінія 20">
            <a:extLst>
              <a:ext uri="{FF2B5EF4-FFF2-40B4-BE49-F238E27FC236}">
                <a16:creationId xmlns:a16="http://schemas.microsoft.com/office/drawing/2014/main" id="{99E30D5D-033F-E2D3-3B6A-09FB5896D041}"/>
              </a:ext>
            </a:extLst>
          </p:cNvPr>
          <p:cNvCxnSpPr>
            <a:stCxn id="15" idx="2"/>
            <a:endCxn id="16" idx="0"/>
          </p:cNvCxnSpPr>
          <p:nvPr/>
        </p:nvCxnSpPr>
        <p:spPr>
          <a:xfrm flipH="1">
            <a:off x="3158247" y="1167187"/>
            <a:ext cx="2937753" cy="2609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 сполучна лінія 21">
            <a:extLst>
              <a:ext uri="{FF2B5EF4-FFF2-40B4-BE49-F238E27FC236}">
                <a16:creationId xmlns:a16="http://schemas.microsoft.com/office/drawing/2014/main" id="{97425E58-4D53-9064-136B-93558869990C}"/>
              </a:ext>
            </a:extLst>
          </p:cNvPr>
          <p:cNvCxnSpPr>
            <a:cxnSpLocks/>
            <a:stCxn id="15" idx="2"/>
            <a:endCxn id="17" idx="0"/>
          </p:cNvCxnSpPr>
          <p:nvPr/>
        </p:nvCxnSpPr>
        <p:spPr>
          <a:xfrm>
            <a:off x="6096000" y="1167187"/>
            <a:ext cx="2827506" cy="2609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 сполучна лінія 24">
            <a:extLst>
              <a:ext uri="{FF2B5EF4-FFF2-40B4-BE49-F238E27FC236}">
                <a16:creationId xmlns:a16="http://schemas.microsoft.com/office/drawing/2014/main" id="{C3C466D7-299C-DF8F-734D-B94DD59D952B}"/>
              </a:ext>
            </a:extLst>
          </p:cNvPr>
          <p:cNvCxnSpPr>
            <a:cxnSpLocks/>
            <a:stCxn id="16" idx="2"/>
            <a:endCxn id="18" idx="0"/>
          </p:cNvCxnSpPr>
          <p:nvPr/>
        </p:nvCxnSpPr>
        <p:spPr>
          <a:xfrm flipH="1">
            <a:off x="1656945" y="1933972"/>
            <a:ext cx="1501302" cy="275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 сполучна лінія 27">
            <a:extLst>
              <a:ext uri="{FF2B5EF4-FFF2-40B4-BE49-F238E27FC236}">
                <a16:creationId xmlns:a16="http://schemas.microsoft.com/office/drawing/2014/main" id="{66E49D6E-752D-9FC6-2862-B859A58B4773}"/>
              </a:ext>
            </a:extLst>
          </p:cNvPr>
          <p:cNvCxnSpPr>
            <a:cxnSpLocks/>
            <a:stCxn id="19" idx="0"/>
            <a:endCxn id="16" idx="2"/>
          </p:cNvCxnSpPr>
          <p:nvPr/>
        </p:nvCxnSpPr>
        <p:spPr>
          <a:xfrm flipH="1" flipV="1">
            <a:off x="3158247" y="1933972"/>
            <a:ext cx="1206230" cy="2752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BAA6A9B8-7AB8-FD4F-2CBF-D901721307EB}"/>
              </a:ext>
            </a:extLst>
          </p:cNvPr>
          <p:cNvSpPr txBox="1"/>
          <p:nvPr/>
        </p:nvSpPr>
        <p:spPr>
          <a:xfrm>
            <a:off x="4443919" y="183524"/>
            <a:ext cx="3304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За способом розміщення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BFE664C-E4BC-C28A-D9E3-D22BD77F3505}"/>
              </a:ext>
            </a:extLst>
          </p:cNvPr>
          <p:cNvSpPr txBox="1"/>
          <p:nvPr/>
        </p:nvSpPr>
        <p:spPr>
          <a:xfrm>
            <a:off x="4364477" y="3738343"/>
            <a:ext cx="3304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За роллю обчислювача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82EA3E7-A577-802E-1835-39CEDEF552BE}"/>
              </a:ext>
            </a:extLst>
          </p:cNvPr>
          <p:cNvSpPr txBox="1"/>
          <p:nvPr/>
        </p:nvSpPr>
        <p:spPr>
          <a:xfrm>
            <a:off x="5410200" y="4374180"/>
            <a:ext cx="1212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ІНС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CABA29D-130E-726D-BCDB-2CD2EBDCBD5E}"/>
              </a:ext>
            </a:extLst>
          </p:cNvPr>
          <p:cNvSpPr txBox="1"/>
          <p:nvPr/>
        </p:nvSpPr>
        <p:spPr>
          <a:xfrm>
            <a:off x="2015248" y="5138652"/>
            <a:ext cx="2127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Геометричні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4267573-D298-EE96-E023-712F75AF9CC3}"/>
              </a:ext>
            </a:extLst>
          </p:cNvPr>
          <p:cNvSpPr txBox="1"/>
          <p:nvPr/>
        </p:nvSpPr>
        <p:spPr>
          <a:xfrm>
            <a:off x="7780508" y="5138652"/>
            <a:ext cx="2127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Аналітичні</a:t>
            </a:r>
          </a:p>
        </p:txBody>
      </p:sp>
      <p:sp>
        <p:nvSpPr>
          <p:cNvPr id="38" name="Прямокутник 37">
            <a:extLst>
              <a:ext uri="{FF2B5EF4-FFF2-40B4-BE49-F238E27FC236}">
                <a16:creationId xmlns:a16="http://schemas.microsoft.com/office/drawing/2014/main" id="{3445EC3A-E9DA-5329-4A45-F77E8430E849}"/>
              </a:ext>
            </a:extLst>
          </p:cNvPr>
          <p:cNvSpPr/>
          <p:nvPr/>
        </p:nvSpPr>
        <p:spPr>
          <a:xfrm>
            <a:off x="5209162" y="4303614"/>
            <a:ext cx="1614792" cy="5058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9" name="Прямокутник 38">
            <a:extLst>
              <a:ext uri="{FF2B5EF4-FFF2-40B4-BE49-F238E27FC236}">
                <a16:creationId xmlns:a16="http://schemas.microsoft.com/office/drawing/2014/main" id="{2430A602-35DF-2B0C-8E24-B645727CC71E}"/>
              </a:ext>
            </a:extLst>
          </p:cNvPr>
          <p:cNvSpPr/>
          <p:nvPr/>
        </p:nvSpPr>
        <p:spPr>
          <a:xfrm>
            <a:off x="2015248" y="5070399"/>
            <a:ext cx="2127114" cy="5058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0" name="Прямокутник 39">
            <a:extLst>
              <a:ext uri="{FF2B5EF4-FFF2-40B4-BE49-F238E27FC236}">
                <a16:creationId xmlns:a16="http://schemas.microsoft.com/office/drawing/2014/main" id="{048CFAFE-9853-3DDE-1512-6F8DC65E2D48}"/>
              </a:ext>
            </a:extLst>
          </p:cNvPr>
          <p:cNvSpPr/>
          <p:nvPr/>
        </p:nvSpPr>
        <p:spPr>
          <a:xfrm>
            <a:off x="7780507" y="5070399"/>
            <a:ext cx="2127114" cy="5058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cxnSp>
        <p:nvCxnSpPr>
          <p:cNvPr id="43" name="Пряма сполучна лінія 42">
            <a:extLst>
              <a:ext uri="{FF2B5EF4-FFF2-40B4-BE49-F238E27FC236}">
                <a16:creationId xmlns:a16="http://schemas.microsoft.com/office/drawing/2014/main" id="{0A551950-9A35-125C-2A90-20EB507CE596}"/>
              </a:ext>
            </a:extLst>
          </p:cNvPr>
          <p:cNvCxnSpPr>
            <a:stCxn id="38" idx="2"/>
            <a:endCxn id="39" idx="0"/>
          </p:cNvCxnSpPr>
          <p:nvPr/>
        </p:nvCxnSpPr>
        <p:spPr>
          <a:xfrm flipH="1">
            <a:off x="3078805" y="4809452"/>
            <a:ext cx="2937753" cy="2609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 сполучна лінія 43">
            <a:extLst>
              <a:ext uri="{FF2B5EF4-FFF2-40B4-BE49-F238E27FC236}">
                <a16:creationId xmlns:a16="http://schemas.microsoft.com/office/drawing/2014/main" id="{9E134C27-6ED1-E204-F34B-46D937347517}"/>
              </a:ext>
            </a:extLst>
          </p:cNvPr>
          <p:cNvCxnSpPr>
            <a:cxnSpLocks/>
            <a:stCxn id="38" idx="2"/>
            <a:endCxn id="40" idx="0"/>
          </p:cNvCxnSpPr>
          <p:nvPr/>
        </p:nvCxnSpPr>
        <p:spPr>
          <a:xfrm>
            <a:off x="6016558" y="4809452"/>
            <a:ext cx="2827506" cy="2609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DACD1936-2F2A-1123-2400-5AA12016758D}"/>
              </a:ext>
            </a:extLst>
          </p:cNvPr>
          <p:cNvSpPr txBox="1"/>
          <p:nvPr/>
        </p:nvSpPr>
        <p:spPr>
          <a:xfrm>
            <a:off x="4953000" y="5138652"/>
            <a:ext cx="2127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Напіваналітичні</a:t>
            </a:r>
          </a:p>
        </p:txBody>
      </p:sp>
      <p:sp>
        <p:nvSpPr>
          <p:cNvPr id="48" name="Прямокутник 47">
            <a:extLst>
              <a:ext uri="{FF2B5EF4-FFF2-40B4-BE49-F238E27FC236}">
                <a16:creationId xmlns:a16="http://schemas.microsoft.com/office/drawing/2014/main" id="{DE4E40B5-D2D0-F5AD-4287-D58F2BB32D62}"/>
              </a:ext>
            </a:extLst>
          </p:cNvPr>
          <p:cNvSpPr/>
          <p:nvPr/>
        </p:nvSpPr>
        <p:spPr>
          <a:xfrm>
            <a:off x="4953000" y="5070399"/>
            <a:ext cx="2127114" cy="5058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cxnSp>
        <p:nvCxnSpPr>
          <p:cNvPr id="49" name="Пряма сполучна лінія 48">
            <a:extLst>
              <a:ext uri="{FF2B5EF4-FFF2-40B4-BE49-F238E27FC236}">
                <a16:creationId xmlns:a16="http://schemas.microsoft.com/office/drawing/2014/main" id="{3A2652BE-FD29-CF88-32EC-5F04E6FD2A5E}"/>
              </a:ext>
            </a:extLst>
          </p:cNvPr>
          <p:cNvCxnSpPr>
            <a:cxnSpLocks/>
            <a:stCxn id="48" idx="0"/>
            <a:endCxn id="38" idx="2"/>
          </p:cNvCxnSpPr>
          <p:nvPr/>
        </p:nvCxnSpPr>
        <p:spPr>
          <a:xfrm flipV="1">
            <a:off x="6016557" y="4809452"/>
            <a:ext cx="1" cy="2609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486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41938E-FFB3-C7EF-583C-FA35F9FBEF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3E86547-044F-59E7-4519-3DFE956C840F}"/>
              </a:ext>
            </a:extLst>
          </p:cNvPr>
          <p:cNvSpPr txBox="1"/>
          <p:nvPr/>
        </p:nvSpPr>
        <p:spPr>
          <a:xfrm>
            <a:off x="596629" y="926600"/>
            <a:ext cx="60279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ПІНС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vs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БІНС</a:t>
            </a:r>
          </a:p>
          <a:p>
            <a:pPr algn="just"/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algn="just">
              <a:buFont typeface="+mj-lt"/>
              <a:buAutoNum type="arabicPeriod"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Використання платформи.</a:t>
            </a:r>
          </a:p>
          <a:p>
            <a:pPr marL="360363" algn="just">
              <a:buFont typeface="+mj-lt"/>
              <a:buAutoNum type="arabicPeriod"/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algn="just">
              <a:buFont typeface="+mj-lt"/>
              <a:buAutoNum type="arabicPeriod"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Гнучкість та мобільність.</a:t>
            </a:r>
          </a:p>
          <a:p>
            <a:pPr marL="360363" algn="just">
              <a:buFont typeface="+mj-lt"/>
              <a:buAutoNum type="arabicPeriod"/>
            </a:pPr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algn="just">
              <a:buFont typeface="+mj-lt"/>
              <a:buAutoNum type="arabicPeriod"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Точність та стабільність.</a:t>
            </a:r>
          </a:p>
        </p:txBody>
      </p:sp>
      <p:pic>
        <p:nvPicPr>
          <p:cNvPr id="1030" name="Picture 6" descr="Волоконно-оптический гироскоп | НИЦ Световодной фотоники">
            <a:extLst>
              <a:ext uri="{FF2B5EF4-FFF2-40B4-BE49-F238E27FC236}">
                <a16:creationId xmlns:a16="http://schemas.microsoft.com/office/drawing/2014/main" id="{395A7CF7-7CDF-2B57-F24F-6E1BF9E1DD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1496" y="620949"/>
            <a:ext cx="4333875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FF4B49F-FF49-3EA8-DAEE-1C6E9A86F7DC}"/>
              </a:ext>
            </a:extLst>
          </p:cNvPr>
          <p:cNvSpPr txBox="1"/>
          <p:nvPr/>
        </p:nvSpPr>
        <p:spPr>
          <a:xfrm>
            <a:off x="7594769" y="5578813"/>
            <a:ext cx="3667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Волоконно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-оптичний гіроскоп</a:t>
            </a:r>
          </a:p>
        </p:txBody>
      </p:sp>
    </p:spTree>
    <p:extLst>
      <p:ext uri="{BB962C8B-B14F-4D97-AF65-F5344CB8AC3E}">
        <p14:creationId xmlns:p14="http://schemas.microsoft.com/office/powerpoint/2010/main" val="328555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A86206-8AB5-561A-E64E-8E9F3E16D9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1603B13-A5C4-1DF9-6C95-51689B68D2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4602" y="489354"/>
            <a:ext cx="9482796" cy="5661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343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A4F18D-62AD-915F-CE82-35921816E2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A575D83-4DBE-27F0-D6EB-0414E9AEB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6595" y="503968"/>
            <a:ext cx="9511635" cy="597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380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E09A02-18A9-6703-1243-EA79782A7B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396310C-E9BC-39EE-DF7C-6EF99EEDBC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30805" y="595619"/>
            <a:ext cx="8373198" cy="4998754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44E48C1-00BE-49F1-A77F-335FB901B7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7463" y="1172904"/>
            <a:ext cx="7954537" cy="4998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40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4712BC-222A-C53D-8F80-7BF75CAD01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249CC47-896C-D6B2-87EC-7EB4D8471A87}"/>
              </a:ext>
            </a:extLst>
          </p:cNvPr>
          <p:cNvSpPr txBox="1"/>
          <p:nvPr/>
        </p:nvSpPr>
        <p:spPr>
          <a:xfrm>
            <a:off x="975198" y="147229"/>
            <a:ext cx="106778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БСЦО – обчислювачі окремих систем ПНК (ІНС, СПС, САУ), призначені для виконання математичних операцій.</a:t>
            </a:r>
          </a:p>
          <a:p>
            <a:pPr indent="361950" algn="just"/>
            <a:endParaRPr lang="uk-UA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/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БЦОМ – призначені для вирішення завдань навігації, стабілізації, управління; ізольовані від інших БЦОМ.</a:t>
            </a:r>
          </a:p>
        </p:txBody>
      </p:sp>
      <p:pic>
        <p:nvPicPr>
          <p:cNvPr id="2050" name="Picture 2" descr="Применение уравнения лагранжа второго рода к исследованию движения  механической системы»">
            <a:extLst>
              <a:ext uri="{FF2B5EF4-FFF2-40B4-BE49-F238E27FC236}">
                <a16:creationId xmlns:a16="http://schemas.microsoft.com/office/drawing/2014/main" id="{AF617322-77AE-FD64-955E-55A831A04A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609" y="2869909"/>
            <a:ext cx="7313233" cy="2775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67889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3545</TotalTime>
  <Words>85</Words>
  <Application>Microsoft Office PowerPoint</Application>
  <PresentationFormat>Широкий екран</PresentationFormat>
  <Paragraphs>29</Paragraphs>
  <Slides>7</Slides>
  <Notes>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Лекція 3.  Безплатформні інерціальні навігаційні системи (БІНС)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1.  Принцип побудови та алгоритмічного забезпечення ПНК</dc:title>
  <dc:creator>Дмитрий Сокол</dc:creator>
  <cp:lastModifiedBy>Дмитрий Сокол</cp:lastModifiedBy>
  <cp:revision>44</cp:revision>
  <dcterms:created xsi:type="dcterms:W3CDTF">2024-02-20T17:45:21Z</dcterms:created>
  <dcterms:modified xsi:type="dcterms:W3CDTF">2024-03-06T11:33:05Z</dcterms:modified>
</cp:coreProperties>
</file>