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57" r:id="rId5"/>
    <p:sldId id="267" r:id="rId6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5256" autoAdjust="0"/>
  </p:normalViewPr>
  <p:slideViewPr>
    <p:cSldViewPr snapToGrid="0">
      <p:cViewPr varScale="1">
        <p:scale>
          <a:sx n="79" d="100"/>
          <a:sy n="79" d="100"/>
        </p:scale>
        <p:origin x="11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C536-4042-4889-90FC-5296674E1819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C95F-6BB4-432D-B1E0-B0438F1384F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30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6C95F-6BB4-432D-B1E0-B0438F1384F9}" type="slidenum">
              <a:rPr lang="ru-UA" smtClean="0"/>
              <a:t>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97019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B2341-C083-27CA-3555-469E2C153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EDAA0D3B-1142-60EC-AF52-C5BF273D0A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8683BCF9-E1CE-F81F-16CF-3A8E8B3BEA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315184C-07E6-5755-4815-4FBB0147AC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6C95F-6BB4-432D-B1E0-B0438F1384F9}" type="slidenum">
              <a:rPr lang="ru-UA" smtClean="0"/>
              <a:t>5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399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6EF2-B8DE-4DA8-8FCA-665044BF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EB19FC-4460-FD25-50F2-BF10B9E2E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FB44AE-15D1-AC67-CF4B-89F35BE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99A2D8-01E3-4D22-8112-89ADF0F8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8A545E-5CB7-46CD-D32B-3D4D609F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1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79428-9701-C75E-8877-B518F6E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BABD9FE-2701-8D5C-3EA7-7E7EEF36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810C-47D4-D59B-5119-94180231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EC83CE-5002-F8F2-6505-C0B984E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F73836-7F12-CDB6-8867-60C9B5B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819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F1723D3-F67A-FED8-A400-A5133FA2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81BE48D-C34D-C714-B415-0F78A8B26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D3FE9E-03CA-05F7-0885-039C28F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695B-69B2-DB1D-9B57-66EB0F21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FD4E29-6F81-F422-6F3D-A1DA7A0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7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69005-BB66-5567-82B8-C3B643BF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D56B-7AED-9E9C-CA90-B0E735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1C529-A167-08C6-E806-86E00A9C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2F1C72-B328-988C-7845-ADCC184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9B80D31-10FB-7178-E7AB-E10E5216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95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67701-ECB9-44DE-A7AD-A644476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4CD776-97BC-78CA-649B-8F8CE04B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FC7BA8-7104-F137-E4AF-84FE812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F119A3A-1A16-0F42-C26B-1DE8CF2B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E9C02F-5A99-4FFC-EE84-5FD8D6FB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78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5294C-2075-F7D5-1134-67FE5B3D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3B9558-0400-3C5A-3CA4-535A2C146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A57544-30E8-481B-50AB-3F9D1F48E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251645-82ED-98A5-3132-FF8DC82B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EC135-3C53-0580-D6AF-DC56DC7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5C69E6-5618-E8BD-B57A-2CF674B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A25DD-5625-B60C-5317-2B22DC27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CFE096-8B9D-3B9A-8DB8-F5BF2FC3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F5D1EB7-0ACA-08D9-B827-8D0ED485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AAFD6A-D7A2-EBDC-4BA9-572F6C73D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CE225A-E7BB-60E4-F9EE-3C6F00A65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3368BF-78F3-6A76-87FF-80AA676D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8BE2A63-FCA0-572C-97BC-F4B92D43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AE26CBE-0125-83E3-6089-5A244C62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970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BE4DB-4C7E-B4B4-6FFC-DB618AAC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BDFF03-A023-0E8C-E1B9-B7E2C826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90F4BA-5D41-AB4B-1961-F6FDBB43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948465-14F2-6AEC-A810-6C9953B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6047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B28935E-314B-BE57-D01C-33EF035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F28F96F-E8AC-F621-BF7E-A39D8241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4FB6720-CC25-7A15-B093-743EA083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42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C6924-62EA-FE0B-9E6F-678B26B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E292C0-3297-9C70-E3E9-6629C8692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645263B-A074-50CB-4071-B020D361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E312C7-7BE5-E4AD-D672-EFB088C4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7E2DD3-E459-E608-DFE1-8CB76DE7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45B5C1-E80F-8509-27D6-E2D1F5B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2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7DB8-EF46-90CB-139A-2AC83C8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11F946B-1EF8-DA0F-D180-852F8BF0E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40F2BB-903D-FCF3-D8FC-343A59986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6881833-B9D9-B144-B0A3-F0099EA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1049BC-514F-5330-B184-6AFBB37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434A69-41A8-97FB-4066-DB7268E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1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69E85EE-0370-3246-2D95-AEDA055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469D68-4116-5137-700C-F972976E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4722DF-DE43-B24E-DC00-EA9D6923A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B9E2BC-BA6B-D72E-3B02-1CFF9C9FC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7C149A-EEB7-3552-CAD9-88D6404D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43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5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png"/><Relationship Id="rId5" Type="http://schemas.openxmlformats.org/officeDocument/2006/relationships/image" Target="../media/image2.emf"/><Relationship Id="rId15" Type="http://schemas.openxmlformats.org/officeDocument/2006/relationships/image" Target="../media/image6.e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77D8-D9A5-5739-1657-C885AEFBA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10" y="1507788"/>
            <a:ext cx="11454580" cy="2907628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Лекція 4.</a:t>
            </a: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Основні алгоритми обробки інформації у ПНК</a:t>
            </a:r>
          </a:p>
        </p:txBody>
      </p:sp>
    </p:spTree>
    <p:extLst>
      <p:ext uri="{BB962C8B-B14F-4D97-AF65-F5344CB8AC3E}">
        <p14:creationId xmlns:p14="http://schemas.microsoft.com/office/powerpoint/2010/main" val="29437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D2FCF6-B557-A000-29FA-8E651DE7F2C7}"/>
              </a:ext>
            </a:extLst>
          </p:cNvPr>
          <p:cNvSpPr txBox="1"/>
          <p:nvPr/>
        </p:nvSpPr>
        <p:spPr>
          <a:xfrm>
            <a:off x="7654463" y="3253227"/>
            <a:ext cx="854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ФНЧ: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3" name="Об'єкт 62">
            <a:extLst>
              <a:ext uri="{FF2B5EF4-FFF2-40B4-BE49-F238E27FC236}">
                <a16:creationId xmlns:a16="http://schemas.microsoft.com/office/drawing/2014/main" id="{44BF4442-DCD0-C8EE-2C77-E6D503F79B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925891"/>
              </p:ext>
            </p:extLst>
          </p:nvPr>
        </p:nvGraphicFramePr>
        <p:xfrm>
          <a:off x="876660" y="743395"/>
          <a:ext cx="5256521" cy="293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838665" imgH="2720434" progId="Visio.Drawing.11">
                  <p:embed/>
                </p:oleObj>
              </mc:Choice>
              <mc:Fallback>
                <p:oleObj r:id="rId2" imgW="4838665" imgH="2720434" progId="Visio.Drawing.11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660" y="743395"/>
                        <a:ext cx="5256521" cy="29361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" name="Об'єкт 1023">
            <a:extLst>
              <a:ext uri="{FF2B5EF4-FFF2-40B4-BE49-F238E27FC236}">
                <a16:creationId xmlns:a16="http://schemas.microsoft.com/office/drawing/2014/main" id="{FF590C6E-C2E5-B414-7830-9D6B6B20A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820130"/>
              </p:ext>
            </p:extLst>
          </p:nvPr>
        </p:nvGraphicFramePr>
        <p:xfrm>
          <a:off x="7301099" y="743395"/>
          <a:ext cx="3574917" cy="427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67015" imgH="295190" progId="Equation.DSMT4">
                  <p:embed/>
                </p:oleObj>
              </mc:Choice>
              <mc:Fallback>
                <p:oleObj name="Equation" r:id="rId4" imgW="2467015" imgH="29519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01099" y="743395"/>
                        <a:ext cx="3574917" cy="427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" name="Об'єкт 1024">
            <a:extLst>
              <a:ext uri="{FF2B5EF4-FFF2-40B4-BE49-F238E27FC236}">
                <a16:creationId xmlns:a16="http://schemas.microsoft.com/office/drawing/2014/main" id="{DCEBF798-5660-9D4A-62C4-B23132E311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043914"/>
              </p:ext>
            </p:extLst>
          </p:nvPr>
        </p:nvGraphicFramePr>
        <p:xfrm>
          <a:off x="7654463" y="4999078"/>
          <a:ext cx="2944720" cy="461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66706" imgH="323989" progId="Equation.DSMT4">
                  <p:embed/>
                </p:oleObj>
              </mc:Choice>
              <mc:Fallback>
                <p:oleObj name="Equation" r:id="rId6" imgW="2066706" imgH="3239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54463" y="4999078"/>
                        <a:ext cx="2944720" cy="461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Об'єкт 1031">
            <a:extLst>
              <a:ext uri="{FF2B5EF4-FFF2-40B4-BE49-F238E27FC236}">
                <a16:creationId xmlns:a16="http://schemas.microsoft.com/office/drawing/2014/main" id="{FB750E86-EFC6-9A42-BD0E-AD19A2A300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950526"/>
              </p:ext>
            </p:extLst>
          </p:nvPr>
        </p:nvGraphicFramePr>
        <p:xfrm>
          <a:off x="7301099" y="5822302"/>
          <a:ext cx="3842317" cy="427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16120" imgH="291960" progId="Equation.DSMT4">
                  <p:embed/>
                </p:oleObj>
              </mc:Choice>
              <mc:Fallback>
                <p:oleObj name="Equation" r:id="rId8" imgW="26161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01099" y="5822302"/>
                        <a:ext cx="3842317" cy="427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35" name="TextBox 1034">
                <a:extLst>
                  <a:ext uri="{FF2B5EF4-FFF2-40B4-BE49-F238E27FC236}">
                    <a16:creationId xmlns:a16="http://schemas.microsoft.com/office/drawing/2014/main" id="{FC97A13E-28D7-54F5-C79A-996930458FEA}"/>
                  </a:ext>
                </a:extLst>
              </p:cNvPr>
              <p:cNvSpPr txBox="1"/>
              <p:nvPr/>
            </p:nvSpPr>
            <p:spPr>
              <a:xfrm>
                <a:off x="8382970" y="3108187"/>
                <a:ext cx="1660998" cy="6594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UA" b="1" i="1" smtClean="0"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ru-UA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</m:d>
                      <m:r>
                        <a:rPr lang="ru-UA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UA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𝑻𝒑</m:t>
                          </m:r>
                          <m:r>
                            <a:rPr lang="ru-UA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UA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ru-UA" b="1" dirty="0"/>
              </a:p>
            </p:txBody>
          </p:sp>
        </mc:Choice>
        <mc:Fallback xmlns="">
          <p:sp>
            <p:nvSpPr>
              <p:cNvPr id="1035" name="TextBox 1034">
                <a:extLst>
                  <a:ext uri="{FF2B5EF4-FFF2-40B4-BE49-F238E27FC236}">
                    <a16:creationId xmlns:a16="http://schemas.microsoft.com/office/drawing/2014/main" id="{FC97A13E-28D7-54F5-C79A-996930458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970" y="3108187"/>
                <a:ext cx="1660998" cy="6594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5" name="TextBox 1044">
                <a:extLst>
                  <a:ext uri="{FF2B5EF4-FFF2-40B4-BE49-F238E27FC236}">
                    <a16:creationId xmlns:a16="http://schemas.microsoft.com/office/drawing/2014/main" id="{8B43291B-90AC-A973-09FB-0C8DF2897AA0}"/>
                  </a:ext>
                </a:extLst>
              </p:cNvPr>
              <p:cNvSpPr txBox="1"/>
              <p:nvPr/>
            </p:nvSpPr>
            <p:spPr>
              <a:xfrm>
                <a:off x="8134358" y="3848245"/>
                <a:ext cx="2526760" cy="657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UA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UA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ru-UA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UA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</m:d>
                        </m:e>
                      </m:d>
                      <m:r>
                        <a:rPr lang="ru-UA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UA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𝑻𝒑</m:t>
                          </m:r>
                        </m:num>
                        <m:den>
                          <m:r>
                            <a:rPr lang="ru-UA" b="1" i="1">
                              <a:latin typeface="Cambria Math" panose="02040503050406030204" pitchFamily="18" charset="0"/>
                            </a:rPr>
                            <m:t>𝑻𝒑</m:t>
                          </m:r>
                          <m:r>
                            <a:rPr lang="ru-UA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UA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ru-UA" b="1" dirty="0"/>
              </a:p>
            </p:txBody>
          </p:sp>
        </mc:Choice>
        <mc:Fallback xmlns="">
          <p:sp>
            <p:nvSpPr>
              <p:cNvPr id="1045" name="TextBox 1044">
                <a:extLst>
                  <a:ext uri="{FF2B5EF4-FFF2-40B4-BE49-F238E27FC236}">
                    <a16:creationId xmlns:a16="http://schemas.microsoft.com/office/drawing/2014/main" id="{8B43291B-90AC-A973-09FB-0C8DF2897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358" y="3848245"/>
                <a:ext cx="2526760" cy="6575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0" name="TextBox 1049">
            <a:extLst>
              <a:ext uri="{FF2B5EF4-FFF2-40B4-BE49-F238E27FC236}">
                <a16:creationId xmlns:a16="http://schemas.microsoft.com/office/drawing/2014/main" id="{3F87DC88-5218-A4DE-1F9A-68474C5FF299}"/>
              </a:ext>
            </a:extLst>
          </p:cNvPr>
          <p:cNvSpPr txBox="1"/>
          <p:nvPr/>
        </p:nvSpPr>
        <p:spPr>
          <a:xfrm>
            <a:off x="7654463" y="3992355"/>
            <a:ext cx="854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>
                <a:latin typeface="Arial" panose="020B0604020202020204" pitchFamily="34" charset="0"/>
                <a:cs typeface="Times New Roman" panose="02020603050405020304" pitchFamily="18" charset="0"/>
              </a:rPr>
              <a:t>ФВЧ</a:t>
            </a:r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54" name="Об'єкт 1053">
            <a:extLst>
              <a:ext uri="{FF2B5EF4-FFF2-40B4-BE49-F238E27FC236}">
                <a16:creationId xmlns:a16="http://schemas.microsoft.com/office/drawing/2014/main" id="{03C749CC-B08A-5E94-94A4-96B25077B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880997"/>
              </p:ext>
            </p:extLst>
          </p:nvPr>
        </p:nvGraphicFramePr>
        <p:xfrm>
          <a:off x="1440996" y="4197217"/>
          <a:ext cx="4060893" cy="2416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2" imgW="4788713" imgH="2867863" progId="Visio.Drawing.11">
                  <p:embed/>
                </p:oleObj>
              </mc:Choice>
              <mc:Fallback>
                <p:oleObj r:id="rId12" imgW="4788713" imgH="2867863" progId="Visio.Drawing.11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0996" y="4197217"/>
                        <a:ext cx="4060893" cy="2416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8" name="Об'єкт 1067">
            <a:extLst>
              <a:ext uri="{FF2B5EF4-FFF2-40B4-BE49-F238E27FC236}">
                <a16:creationId xmlns:a16="http://schemas.microsoft.com/office/drawing/2014/main" id="{DF056645-1C35-D8D7-0134-E060A055CC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988142"/>
              </p:ext>
            </p:extLst>
          </p:nvPr>
        </p:nvGraphicFramePr>
        <p:xfrm>
          <a:off x="7440207" y="1596259"/>
          <a:ext cx="276191" cy="359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0435" imgH="247671" progId="Equation.DSMT4">
                  <p:embed/>
                </p:oleObj>
              </mc:Choice>
              <mc:Fallback>
                <p:oleObj name="Equation" r:id="rId14" imgW="190435" imgH="24767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440207" y="1596259"/>
                        <a:ext cx="276191" cy="359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9" name="Об'єкт 1068">
            <a:extLst>
              <a:ext uri="{FF2B5EF4-FFF2-40B4-BE49-F238E27FC236}">
                <a16:creationId xmlns:a16="http://schemas.microsoft.com/office/drawing/2014/main" id="{149145E3-2C76-9DCB-AF70-B0169C3C7E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563013"/>
              </p:ext>
            </p:extLst>
          </p:nvPr>
        </p:nvGraphicFramePr>
        <p:xfrm>
          <a:off x="7440207" y="2194837"/>
          <a:ext cx="312512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9515" imgH="247671" progId="Equation.DSMT4">
                  <p:embed/>
                </p:oleObj>
              </mc:Choice>
              <mc:Fallback>
                <p:oleObj name="Equation" r:id="rId16" imgW="209515" imgH="24767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440207" y="2194837"/>
                        <a:ext cx="312512" cy="369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0" name="TextBox 1069">
            <a:extLst>
              <a:ext uri="{FF2B5EF4-FFF2-40B4-BE49-F238E27FC236}">
                <a16:creationId xmlns:a16="http://schemas.microsoft.com/office/drawing/2014/main" id="{1A1FBE7A-3EC7-48E1-2D17-C8459A01360E}"/>
              </a:ext>
            </a:extLst>
          </p:cNvPr>
          <p:cNvSpPr txBox="1"/>
          <p:nvPr/>
        </p:nvSpPr>
        <p:spPr>
          <a:xfrm>
            <a:off x="7752719" y="1568319"/>
            <a:ext cx="294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- низькочастотний шум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1" name="TextBox 1070">
            <a:extLst>
              <a:ext uri="{FF2B5EF4-FFF2-40B4-BE49-F238E27FC236}">
                <a16:creationId xmlns:a16="http://schemas.microsoft.com/office/drawing/2014/main" id="{63540626-EA64-1F02-2077-04DB021F844C}"/>
              </a:ext>
            </a:extLst>
          </p:cNvPr>
          <p:cNvSpPr txBox="1"/>
          <p:nvPr/>
        </p:nvSpPr>
        <p:spPr>
          <a:xfrm>
            <a:off x="7752719" y="2162408"/>
            <a:ext cx="294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- високочастотний шум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2D331FFF-9F98-4CC9-3133-BE807FDFA016}"/>
              </a:ext>
            </a:extLst>
          </p:cNvPr>
          <p:cNvSpPr txBox="1"/>
          <p:nvPr/>
        </p:nvSpPr>
        <p:spPr>
          <a:xfrm>
            <a:off x="2018807" y="140929"/>
            <a:ext cx="295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Arial" panose="020B0604020202020204" pitchFamily="34" charset="0"/>
                <a:cs typeface="Times New Roman" panose="02020603050405020304" pitchFamily="18" charset="0"/>
              </a:rPr>
              <a:t>Схема компенсації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1938E-FFB3-C7EF-583C-FA35F9FBE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D6DF2A0-932C-4FCD-0CE0-05F950B1F8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4003" y="2011216"/>
            <a:ext cx="7498850" cy="298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Об'єкт 2">
            <a:extLst>
              <a:ext uri="{FF2B5EF4-FFF2-40B4-BE49-F238E27FC236}">
                <a16:creationId xmlns:a16="http://schemas.microsoft.com/office/drawing/2014/main" id="{5B8F082E-B8FE-1CC4-B8C8-F8EB25C076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360874"/>
              </p:ext>
            </p:extLst>
          </p:nvPr>
        </p:nvGraphicFramePr>
        <p:xfrm>
          <a:off x="2882791" y="503744"/>
          <a:ext cx="631031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10911" imgH="867271" progId="Equation.DSMT4">
                  <p:embed/>
                </p:oleObj>
              </mc:Choice>
              <mc:Fallback>
                <p:oleObj name="Equation" r:id="rId3" imgW="6310911" imgH="86727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2791" y="503744"/>
                        <a:ext cx="6310313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52541FC-6264-B996-8CAC-9404F39327A6}"/>
              </a:ext>
            </a:extLst>
          </p:cNvPr>
          <p:cNvSpPr txBox="1"/>
          <p:nvPr/>
        </p:nvSpPr>
        <p:spPr>
          <a:xfrm>
            <a:off x="2311056" y="752465"/>
            <a:ext cx="60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Times New Roman" panose="02020603050405020304" pitchFamily="18" charset="0"/>
              </a:rPr>
              <a:t>D =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86206-8AB5-561A-E64E-8E9F3E16D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'єкт 4">
            <a:extLst>
              <a:ext uri="{FF2B5EF4-FFF2-40B4-BE49-F238E27FC236}">
                <a16:creationId xmlns:a16="http://schemas.microsoft.com/office/drawing/2014/main" id="{4F1D64D6-2300-78E6-875B-FA6EF9D44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814132"/>
              </p:ext>
            </p:extLst>
          </p:nvPr>
        </p:nvGraphicFramePr>
        <p:xfrm>
          <a:off x="363249" y="320013"/>
          <a:ext cx="6652929" cy="230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585972" imgH="1247851" progId="Visio.Drawing.11">
                  <p:embed/>
                </p:oleObj>
              </mc:Choice>
              <mc:Fallback>
                <p:oleObj r:id="rId3" imgW="3585972" imgH="12478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49" y="320013"/>
                        <a:ext cx="6652929" cy="2305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'єкт 5">
            <a:extLst>
              <a:ext uri="{FF2B5EF4-FFF2-40B4-BE49-F238E27FC236}">
                <a16:creationId xmlns:a16="http://schemas.microsoft.com/office/drawing/2014/main" id="{1C0319F6-83B8-335F-23D4-3A2C95D217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381430"/>
              </p:ext>
            </p:extLst>
          </p:nvPr>
        </p:nvGraphicFramePr>
        <p:xfrm>
          <a:off x="7516425" y="974005"/>
          <a:ext cx="3811149" cy="498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19291" imgH="343068" progId="Equation.DSMT4">
                  <p:embed/>
                </p:oleObj>
              </mc:Choice>
              <mc:Fallback>
                <p:oleObj name="Equation" r:id="rId5" imgW="2619291" imgH="34306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16425" y="974005"/>
                        <a:ext cx="3811149" cy="498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'єкт 8">
            <a:extLst>
              <a:ext uri="{FF2B5EF4-FFF2-40B4-BE49-F238E27FC236}">
                <a16:creationId xmlns:a16="http://schemas.microsoft.com/office/drawing/2014/main" id="{7A164FD7-C274-D002-B581-3F585A904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472505"/>
              </p:ext>
            </p:extLst>
          </p:nvPr>
        </p:nvGraphicFramePr>
        <p:xfrm>
          <a:off x="698459" y="3190671"/>
          <a:ext cx="5982510" cy="3259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4493971" imgH="2448763" progId="Visio.Drawing.11">
                  <p:embed/>
                </p:oleObj>
              </mc:Choice>
              <mc:Fallback>
                <p:oleObj r:id="rId7" imgW="4493971" imgH="2448763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459" y="3190671"/>
                        <a:ext cx="5982510" cy="32595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73C6E82-4209-108C-FFF8-D3A2D67AF1CD}"/>
              </a:ext>
            </a:extLst>
          </p:cNvPr>
          <p:cNvSpPr txBox="1"/>
          <p:nvPr/>
        </p:nvSpPr>
        <p:spPr>
          <a:xfrm>
            <a:off x="4045501" y="3442916"/>
            <a:ext cx="750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ФНЧ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C4B40B-E013-9A7E-211A-C728E48A9133}"/>
              </a:ext>
            </a:extLst>
          </p:cNvPr>
          <p:cNvSpPr txBox="1"/>
          <p:nvPr/>
        </p:nvSpPr>
        <p:spPr>
          <a:xfrm>
            <a:off x="4045501" y="5782245"/>
            <a:ext cx="750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ФВЧ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Об'єкт 11">
            <a:extLst>
              <a:ext uri="{FF2B5EF4-FFF2-40B4-BE49-F238E27FC236}">
                <a16:creationId xmlns:a16="http://schemas.microsoft.com/office/drawing/2014/main" id="{54C2F7B0-1519-D5E5-3A0E-DA636E41E6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669286"/>
              </p:ext>
            </p:extLst>
          </p:nvPr>
        </p:nvGraphicFramePr>
        <p:xfrm>
          <a:off x="7860374" y="4590833"/>
          <a:ext cx="2829228" cy="459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819392" imgH="295190" progId="Equation.DSMT4">
                  <p:embed/>
                </p:oleObj>
              </mc:Choice>
              <mc:Fallback>
                <p:oleObj name="Equation" r:id="rId9" imgW="1819392" imgH="29519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60374" y="4590833"/>
                        <a:ext cx="2829228" cy="459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434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4F18D-62AD-915F-CE82-35921816E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'єкт 4">
            <a:extLst>
              <a:ext uri="{FF2B5EF4-FFF2-40B4-BE49-F238E27FC236}">
                <a16:creationId xmlns:a16="http://schemas.microsoft.com/office/drawing/2014/main" id="{AAA5B6C3-822B-0707-280C-6905B1FE0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780669"/>
              </p:ext>
            </p:extLst>
          </p:nvPr>
        </p:nvGraphicFramePr>
        <p:xfrm>
          <a:off x="3527897" y="1034921"/>
          <a:ext cx="5136205" cy="3014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162044" imgH="2448763" progId="Visio.Drawing.11">
                  <p:embed/>
                </p:oleObj>
              </mc:Choice>
              <mc:Fallback>
                <p:oleObj r:id="rId3" imgW="4162044" imgH="244876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897" y="1034921"/>
                        <a:ext cx="5136205" cy="3014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21030B-30BC-79B7-B66F-8055A9AAF24F}"/>
              </a:ext>
            </a:extLst>
          </p:cNvPr>
          <p:cNvSpPr txBox="1"/>
          <p:nvPr/>
        </p:nvSpPr>
        <p:spPr>
          <a:xfrm>
            <a:off x="4704341" y="330065"/>
            <a:ext cx="278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Arial" panose="020B0604020202020204" pitchFamily="34" charset="0"/>
                <a:cs typeface="Times New Roman" panose="02020603050405020304" pitchFamily="18" charset="0"/>
              </a:rPr>
              <a:t>Схема фільтрації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'єкт 6">
            <a:extLst>
              <a:ext uri="{FF2B5EF4-FFF2-40B4-BE49-F238E27FC236}">
                <a16:creationId xmlns:a16="http://schemas.microsoft.com/office/drawing/2014/main" id="{17BF1FF6-FEB5-1E9B-ABD0-F7BAA32801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524980"/>
              </p:ext>
            </p:extLst>
          </p:nvPr>
        </p:nvGraphicFramePr>
        <p:xfrm>
          <a:off x="766662" y="4466550"/>
          <a:ext cx="4252810" cy="436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76325" imgH="295190" progId="Equation.DSMT4">
                  <p:embed/>
                </p:oleObj>
              </mc:Choice>
              <mc:Fallback>
                <p:oleObj name="Equation" r:id="rId5" imgW="2876325" imgH="29519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6662" y="4466550"/>
                        <a:ext cx="4252810" cy="436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'єкт 7">
            <a:extLst>
              <a:ext uri="{FF2B5EF4-FFF2-40B4-BE49-F238E27FC236}">
                <a16:creationId xmlns:a16="http://schemas.microsoft.com/office/drawing/2014/main" id="{76684ECA-9CA1-8EB6-0FA0-B4297B0CB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976716"/>
              </p:ext>
            </p:extLst>
          </p:nvPr>
        </p:nvGraphicFramePr>
        <p:xfrm>
          <a:off x="6454504" y="4458799"/>
          <a:ext cx="5325691" cy="45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0906" imgH="304909" progId="Equation.DSMT4">
                  <p:embed/>
                </p:oleObj>
              </mc:Choice>
              <mc:Fallback>
                <p:oleObj name="Equation" r:id="rId7" imgW="3590906" imgH="30490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54504" y="4458799"/>
                        <a:ext cx="5325691" cy="45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'єкт 8">
            <a:extLst>
              <a:ext uri="{FF2B5EF4-FFF2-40B4-BE49-F238E27FC236}">
                <a16:creationId xmlns:a16="http://schemas.microsoft.com/office/drawing/2014/main" id="{9CE2C81C-5AF9-8A43-E77B-0AE1874B4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752692"/>
              </p:ext>
            </p:extLst>
          </p:nvPr>
        </p:nvGraphicFramePr>
        <p:xfrm>
          <a:off x="1677214" y="5702558"/>
          <a:ext cx="2431706" cy="45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86041" imgH="276110" progId="Equation.DSMT4">
                  <p:embed/>
                </p:oleObj>
              </mc:Choice>
              <mc:Fallback>
                <p:oleObj name="Equation" r:id="rId9" imgW="1486041" imgH="27611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77214" y="5702558"/>
                        <a:ext cx="2431706" cy="45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'єкт 9">
            <a:extLst>
              <a:ext uri="{FF2B5EF4-FFF2-40B4-BE49-F238E27FC236}">
                <a16:creationId xmlns:a16="http://schemas.microsoft.com/office/drawing/2014/main" id="{1C5F3DD3-7384-3CF9-EFE6-26344DE6B5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700877"/>
              </p:ext>
            </p:extLst>
          </p:nvPr>
        </p:nvGraphicFramePr>
        <p:xfrm>
          <a:off x="5839649" y="5726962"/>
          <a:ext cx="4650632" cy="427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314793" imgH="304909" progId="Equation.DSMT4">
                  <p:embed/>
                </p:oleObj>
              </mc:Choice>
              <mc:Fallback>
                <p:oleObj name="Equation" r:id="rId11" imgW="3314793" imgH="30490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839649" y="5726962"/>
                        <a:ext cx="4650632" cy="427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1A6014F-4543-C468-D678-D121AF185ACA}"/>
              </a:ext>
            </a:extLst>
          </p:cNvPr>
          <p:cNvSpPr txBox="1"/>
          <p:nvPr/>
        </p:nvSpPr>
        <p:spPr>
          <a:xfrm>
            <a:off x="5475467" y="4500157"/>
            <a:ext cx="750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або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4F54A7-B88C-81CC-69F1-9C58E9528BB1}"/>
              </a:ext>
            </a:extLst>
          </p:cNvPr>
          <p:cNvSpPr txBox="1"/>
          <p:nvPr/>
        </p:nvSpPr>
        <p:spPr>
          <a:xfrm>
            <a:off x="4599167" y="5743916"/>
            <a:ext cx="750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Arial" panose="020B0604020202020204" pitchFamily="34" charset="0"/>
                <a:cs typeface="Times New Roman" panose="02020603050405020304" pitchFamily="18" charset="0"/>
              </a:rPr>
              <a:t>тоді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380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3830</TotalTime>
  <Words>40</Words>
  <Application>Microsoft Office PowerPoint</Application>
  <PresentationFormat>Широкий екран</PresentationFormat>
  <Paragraphs>16</Paragraphs>
  <Slides>5</Slides>
  <Notes>2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Тема Office</vt:lpstr>
      <vt:lpstr>Visio.Drawing.11</vt:lpstr>
      <vt:lpstr>Equation</vt:lpstr>
      <vt:lpstr>Лекція 4.  Основні алгоритми обробки інформації у ПНК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 Принцип побудови та алгоритмічного забезпечення ПНК</dc:title>
  <dc:creator>Дмитрий Сокол</dc:creator>
  <cp:lastModifiedBy>Дмитрий Сокол</cp:lastModifiedBy>
  <cp:revision>53</cp:revision>
  <dcterms:created xsi:type="dcterms:W3CDTF">2024-02-20T17:45:21Z</dcterms:created>
  <dcterms:modified xsi:type="dcterms:W3CDTF">2024-03-27T10:09:53Z</dcterms:modified>
</cp:coreProperties>
</file>