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04" autoAdjust="0"/>
    <p:restoredTop sz="95256" autoAdjust="0"/>
  </p:normalViewPr>
  <p:slideViewPr>
    <p:cSldViewPr snapToGrid="0">
      <p:cViewPr varScale="1">
        <p:scale>
          <a:sx n="95" d="100"/>
          <a:sy n="95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6C536-4042-4889-90FC-5296674E1819}" type="datetimeFigureOut">
              <a:rPr lang="ru-UA" smtClean="0"/>
              <a:t>28.02.2024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6C95F-6BB4-432D-B1E0-B0438F1384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30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C95F-6BB4-432D-B1E0-B0438F1384F9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701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46EF2-B8DE-4DA8-8FCA-665044BF3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4EB19FC-4460-FD25-50F2-BF10B9E2E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FB44AE-15D1-AC67-CF4B-89F35BE6A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6FAD-E753-4004-96B7-4BCF981880A2}" type="datetimeFigureOut">
              <a:rPr lang="ru-UA" smtClean="0"/>
              <a:t>28.02.2024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99A2D8-01E3-4D22-8112-89ADF0F8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8A545E-5CB7-46CD-D32B-3D4D609F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B9B0-ADA9-47E7-A4B0-67D01E16D24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511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79428-9701-C75E-8877-B518F6E4F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BABD9FE-2701-8D5C-3EA7-7E7EEF364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B1810C-47D4-D59B-5119-94180231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6FAD-E753-4004-96B7-4BCF981880A2}" type="datetimeFigureOut">
              <a:rPr lang="ru-UA" smtClean="0"/>
              <a:t>28.02.2024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7EC83CE-5002-F8F2-6505-C0B984E0C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F73836-7F12-CDB6-8867-60C9B5B1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B9B0-ADA9-47E7-A4B0-67D01E16D24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819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F1723D3-F67A-FED8-A400-A5133FA25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81BE48D-C34D-C714-B415-0F78A8B26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E9E-03CA-05F7-0885-039C28F3A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6FAD-E753-4004-96B7-4BCF981880A2}" type="datetimeFigureOut">
              <a:rPr lang="ru-UA" smtClean="0"/>
              <a:t>28.02.2024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0EE695B-69B2-DB1D-9B57-66EB0F21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FD4E29-6F81-F422-6F3D-A1DA7A01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B9B0-ADA9-47E7-A4B0-67D01E16D24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722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9005-BB66-5567-82B8-C3B643BF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30D56B-7AED-9E9C-CA90-B0E7359AE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51C529-A167-08C6-E806-86E00A9C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6FAD-E753-4004-96B7-4BCF981880A2}" type="datetimeFigureOut">
              <a:rPr lang="ru-UA" smtClean="0"/>
              <a:t>28.02.2024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2F1C72-B328-988C-7845-ADCC184C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B80D31-10FB-7178-E7AB-E10E5216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B9B0-ADA9-47E7-A4B0-67D01E16D24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795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67701-ECB9-44DE-A7AD-A644476B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4CD776-97BC-78CA-649B-8F8CE04B5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FC7BA8-7104-F137-E4AF-84FE8124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6FAD-E753-4004-96B7-4BCF981880A2}" type="datetimeFigureOut">
              <a:rPr lang="ru-UA" smtClean="0"/>
              <a:t>28.02.2024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119A3A-1A16-0F42-C26B-1DE8CF2B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E9C02F-5A99-4FFC-EE84-5FD8D6FB3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B9B0-ADA9-47E7-A4B0-67D01E16D24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780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5294C-2075-F7D5-1134-67FE5B3D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3B9558-0400-3C5A-3CA4-535A2C146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0A57544-30E8-481B-50AB-3F9D1F48E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251645-82ED-98A5-3132-FF8DC82B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6FAD-E753-4004-96B7-4BCF981880A2}" type="datetimeFigureOut">
              <a:rPr lang="ru-UA" smtClean="0"/>
              <a:t>28.02.2024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F0EC135-3C53-0580-D6AF-DC56DC7F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5C69E6-5618-E8BD-B57A-2CF674B6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B9B0-ADA9-47E7-A4B0-67D01E16D24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386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A25DD-5625-B60C-5317-2B22DC27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1CFE096-8B9D-3B9A-8DB8-F5BF2FC30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F5D1EB7-0ACA-08D9-B827-8D0ED485A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AAFD6A-D7A2-EBDC-4BA9-572F6C73D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2CE225A-E7BB-60E4-F9EE-3C6F00A65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C3368BF-78F3-6A76-87FF-80AA676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6FAD-E753-4004-96B7-4BCF981880A2}" type="datetimeFigureOut">
              <a:rPr lang="ru-UA" smtClean="0"/>
              <a:t>28.02.2024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8BE2A63-FCA0-572C-97BC-F4B92D43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AE26CBE-0125-83E3-6089-5A244C62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B9B0-ADA9-47E7-A4B0-67D01E16D24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970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BE4DB-4C7E-B4B4-6FFC-DB618AAC9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0BDFF03-A023-0E8C-E1B9-B7E2C826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6FAD-E753-4004-96B7-4BCF981880A2}" type="datetimeFigureOut">
              <a:rPr lang="ru-UA" smtClean="0"/>
              <a:t>28.02.2024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390F4BA-5D41-AB4B-1961-F6FDBB43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D948465-14F2-6AEC-A810-6C9953B1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B9B0-ADA9-47E7-A4B0-67D01E16D24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047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B28935E-314B-BE57-D01C-33EF0355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6FAD-E753-4004-96B7-4BCF981880A2}" type="datetimeFigureOut">
              <a:rPr lang="ru-UA" smtClean="0"/>
              <a:t>28.02.2024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F28F96F-E8AC-F621-BF7E-A39D8241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FB6720-CC25-7A15-B093-743EA083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B9B0-ADA9-47E7-A4B0-67D01E16D24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428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C6924-62EA-FE0B-9E6F-678B26B8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E292C0-3297-9C70-E3E9-6629C8692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645263B-A074-50CB-4071-B020D3618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8E312C7-7BE5-E4AD-D672-EFB088C4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6FAD-E753-4004-96B7-4BCF981880A2}" type="datetimeFigureOut">
              <a:rPr lang="ru-UA" smtClean="0"/>
              <a:t>28.02.2024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57E2DD3-E459-E608-DFE1-8CB76DE7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145B5C1-E80F-8509-27D6-E2D1F5BA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B9B0-ADA9-47E7-A4B0-67D01E16D24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29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77DB8-EF46-90CB-139A-2AC83C85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11F946B-1EF8-DA0F-D180-852F8BF0E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140F2BB-903D-FCF3-D8FC-343A59986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6881833-B9D9-B144-B0A3-F0099EAD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6FAD-E753-4004-96B7-4BCF981880A2}" type="datetimeFigureOut">
              <a:rPr lang="ru-UA" smtClean="0"/>
              <a:t>28.02.2024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61049BC-514F-5330-B184-6AFBB375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A434A69-41A8-97FB-4066-DB7268EB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B9B0-ADA9-47E7-A4B0-67D01E16D24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13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69E85EE-0370-3246-2D95-AEDA0555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4469D68-4116-5137-700C-F972976EE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4722DF-DE43-B24E-DC00-EA9D6923A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76FAD-E753-4004-96B7-4BCF981880A2}" type="datetimeFigureOut">
              <a:rPr lang="ru-UA" smtClean="0"/>
              <a:t>28.02.2024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B9E2BC-BA6B-D72E-3B02-1CFF9C9FC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7C149A-EEB7-3552-CAD9-88D6404D7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AB9B0-ADA9-47E7-A4B0-67D01E16D24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43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B77D8-D9A5-5739-1657-C885AEFBA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710" y="1406011"/>
            <a:ext cx="11454580" cy="3077497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Лекція 2.</a:t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Призначення і принципи побудови основних систем ПНК</a:t>
            </a:r>
          </a:p>
        </p:txBody>
      </p:sp>
    </p:spTree>
    <p:extLst>
      <p:ext uri="{BB962C8B-B14F-4D97-AF65-F5344CB8AC3E}">
        <p14:creationId xmlns:p14="http://schemas.microsoft.com/office/powerpoint/2010/main" val="294370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50DE8-B19B-8698-5201-F29FF8C85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962ABB7C-F9DF-797D-FFF5-F891272CC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15722"/>
              </p:ext>
            </p:extLst>
          </p:nvPr>
        </p:nvGraphicFramePr>
        <p:xfrm>
          <a:off x="3503330" y="72259"/>
          <a:ext cx="5185339" cy="671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332326" imgH="8206693" progId="Visio.Drawing.11">
                  <p:embed/>
                </p:oleObj>
              </mc:Choice>
              <mc:Fallback>
                <p:oleObj r:id="rId2" imgW="6332326" imgH="8206693" progId="Visio.Drawing.11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962ABB7C-F9DF-797D-FFF5-F891272CC6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330" y="72259"/>
                        <a:ext cx="5185339" cy="6713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48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86206-8AB5-561A-E64E-8E9F3E16D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EA938D-45EA-31D1-2586-32A31D2648DE}"/>
              </a:ext>
            </a:extLst>
          </p:cNvPr>
          <p:cNvSpPr txBox="1"/>
          <p:nvPr/>
        </p:nvSpPr>
        <p:spPr>
          <a:xfrm>
            <a:off x="757084" y="566678"/>
            <a:ext cx="106778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При проектуванні бортових цифрових обчислювачів для ПНК можуть бути використані наступні структурні варіанти: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бортові спеціалізовані цифрові обчислювачі (БСЦО);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бортові цифрові обчислювальні машини (БЦОМ);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бортові цифрові обчислювальні системи (БЦОС) або комплекси (БЦОК).</a:t>
            </a:r>
          </a:p>
          <a:p>
            <a:pPr indent="361950"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БСЦО – обчислювачі окремих систем ПНК (ІНС, СПС, САУ), призначені для виконання математичних операцій.</a:t>
            </a:r>
          </a:p>
          <a:p>
            <a:pPr indent="361950"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БЦОМ – призначені для вирішення завдань навігації, стабілізації, управління; ізольовані від інших БЦОМ.</a:t>
            </a:r>
          </a:p>
          <a:p>
            <a:pPr indent="361950"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БЦОС (багатомашинні, мультипроцесорні) – застосовується при проектуванні інтегрованих ПНК шляхом об'єднання БЦОМ в єдину систему з метою розширення процесів автоматизації контролю і управління.</a:t>
            </a:r>
          </a:p>
          <a:p>
            <a:pPr indent="361950"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Багатомашинні: дуплексні,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триплексні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– паралельне виконання задач;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триплексні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– також для реалізації мажоритарного принципу; дуальні – суміжне, комплексне вирішення задачі.</a:t>
            </a:r>
          </a:p>
        </p:txBody>
      </p:sp>
    </p:spTree>
    <p:extLst>
      <p:ext uri="{BB962C8B-B14F-4D97-AF65-F5344CB8AC3E}">
        <p14:creationId xmlns:p14="http://schemas.microsoft.com/office/powerpoint/2010/main" val="173434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11AD2-487F-6F49-047B-C102AF8CF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Два акселерометра, губка для посуды и четыре гайки / Хабр">
            <a:extLst>
              <a:ext uri="{FF2B5EF4-FFF2-40B4-BE49-F238E27FC236}">
                <a16:creationId xmlns:a16="http://schemas.microsoft.com/office/drawing/2014/main" id="{2CF6B733-832F-B5E6-34D5-A8081AAA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24" y="1261611"/>
            <a:ext cx="4051860" cy="46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DAB93F0-1D65-1BE1-55C2-1FAFBD872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0" y="2229265"/>
            <a:ext cx="2573273" cy="25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91B15E-CF71-4F48-8FF3-D6F6DE43E1C9}"/>
              </a:ext>
            </a:extLst>
          </p:cNvPr>
          <p:cNvSpPr txBox="1"/>
          <p:nvPr/>
        </p:nvSpPr>
        <p:spPr>
          <a:xfrm>
            <a:off x="3283974" y="245805"/>
            <a:ext cx="5624051" cy="49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Інерціальні навігаційні системи (ІНС)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8C303-E085-EAF0-7DA0-2BBE4F539FC1}"/>
              </a:ext>
            </a:extLst>
          </p:cNvPr>
          <p:cNvSpPr txBox="1"/>
          <p:nvPr/>
        </p:nvSpPr>
        <p:spPr>
          <a:xfrm>
            <a:off x="116104" y="1356013"/>
            <a:ext cx="2261113" cy="87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Акселерометр </a:t>
            </a:r>
            <a:r>
              <a:rPr lang="uk-UA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триосьовий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GY291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34" name="Picture 10" descr="Акселерометр для самолета - Все производители в области авиации">
            <a:extLst>
              <a:ext uri="{FF2B5EF4-FFF2-40B4-BE49-F238E27FC236}">
                <a16:creationId xmlns:a16="http://schemas.microsoft.com/office/drawing/2014/main" id="{13821C26-331C-F715-1AAD-7DA09B58B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51" y="2295147"/>
            <a:ext cx="2573273" cy="25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B5113D-27CF-53FD-557B-A5103BFBE1D9}"/>
              </a:ext>
            </a:extLst>
          </p:cNvPr>
          <p:cNvSpPr txBox="1"/>
          <p:nvPr/>
        </p:nvSpPr>
        <p:spPr>
          <a:xfrm>
            <a:off x="2938732" y="1360839"/>
            <a:ext cx="2261113" cy="87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Однокомпонентні акселерометри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36" name="Picture 12" descr="Как это работает? | Акселерометр - Hi-News.ru">
            <a:extLst>
              <a:ext uri="{FF2B5EF4-FFF2-40B4-BE49-F238E27FC236}">
                <a16:creationId xmlns:a16="http://schemas.microsoft.com/office/drawing/2014/main" id="{31A5AB05-8621-7739-CD53-AFA83F361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213" y="3429000"/>
            <a:ext cx="4841787" cy="326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8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4632F-F8F7-6F8F-3DEF-FF0DF4C26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379874B1-BF36-FADE-BAFF-F0A63B786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" y="1948343"/>
            <a:ext cx="3679174" cy="212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6DD46C-D1E5-7396-769F-63723C7796F4}"/>
              </a:ext>
            </a:extLst>
          </p:cNvPr>
          <p:cNvSpPr txBox="1"/>
          <p:nvPr/>
        </p:nvSpPr>
        <p:spPr>
          <a:xfrm>
            <a:off x="3283974" y="245805"/>
            <a:ext cx="5624051" cy="49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Інерціальні навігаційні системи (ІНС)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9637E-1E72-16F2-C2CE-E03E3F169235}"/>
              </a:ext>
            </a:extLst>
          </p:cNvPr>
          <p:cNvSpPr txBox="1"/>
          <p:nvPr/>
        </p:nvSpPr>
        <p:spPr>
          <a:xfrm>
            <a:off x="958647" y="1359784"/>
            <a:ext cx="1912373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МЕМС-гіроскоп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31C1786E-FA42-1010-4BBC-6E8683E1F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371" y="1715722"/>
            <a:ext cx="3999256" cy="299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0F7C86-5976-225C-B1DA-1C1888940303}"/>
              </a:ext>
            </a:extLst>
          </p:cNvPr>
          <p:cNvSpPr txBox="1"/>
          <p:nvPr/>
        </p:nvSpPr>
        <p:spPr>
          <a:xfrm>
            <a:off x="4862830" y="1126561"/>
            <a:ext cx="2411104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Лазерний гіроскоп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TFOG-01 Трьохосьовий волоконно-оптичний гіроскоп">
            <a:extLst>
              <a:ext uri="{FF2B5EF4-FFF2-40B4-BE49-F238E27FC236}">
                <a16:creationId xmlns:a16="http://schemas.microsoft.com/office/drawing/2014/main" id="{E91EAF7D-F4E5-1C65-3242-299AB7B89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78" y="1715722"/>
            <a:ext cx="3369292" cy="336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53CB5-8783-56F1-042A-9ABC61F45649}"/>
              </a:ext>
            </a:extLst>
          </p:cNvPr>
          <p:cNvSpPr txBox="1"/>
          <p:nvPr/>
        </p:nvSpPr>
        <p:spPr>
          <a:xfrm>
            <a:off x="8554494" y="842470"/>
            <a:ext cx="3006827" cy="87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Трьохосьовий </a:t>
            </a:r>
            <a:r>
              <a:rPr lang="uk-UA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волоконно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-оптичний гіроскоп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5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B37AD-BE94-EDDB-17D3-FB217B581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C70BCE-8731-B8D8-36A6-7520823EA682}"/>
              </a:ext>
            </a:extLst>
          </p:cNvPr>
          <p:cNvSpPr txBox="1"/>
          <p:nvPr/>
        </p:nvSpPr>
        <p:spPr>
          <a:xfrm>
            <a:off x="3283974" y="245805"/>
            <a:ext cx="5624051" cy="49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Інерціальні навігаційні системи (ІНС)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577A37-EFCD-0917-C196-A940A8951A3F}"/>
              </a:ext>
            </a:extLst>
          </p:cNvPr>
          <p:cNvSpPr txBox="1"/>
          <p:nvPr/>
        </p:nvSpPr>
        <p:spPr>
          <a:xfrm>
            <a:off x="4483509" y="1219699"/>
            <a:ext cx="3224980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Датчик кутових швидкостей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Датчик угловой скорости — Википедия">
            <a:extLst>
              <a:ext uri="{FF2B5EF4-FFF2-40B4-BE49-F238E27FC236}">
                <a16:creationId xmlns:a16="http://schemas.microsoft.com/office/drawing/2014/main" id="{C9FABE7E-DD19-7331-3090-42C1F4222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26" y="1677453"/>
            <a:ext cx="7165435" cy="477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3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6E9AB-33B4-2290-1CC6-6925D5ED1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DDE49F-6781-E2D3-8A20-68486F3487FF}"/>
              </a:ext>
            </a:extLst>
          </p:cNvPr>
          <p:cNvSpPr txBox="1"/>
          <p:nvPr/>
        </p:nvSpPr>
        <p:spPr>
          <a:xfrm>
            <a:off x="3283974" y="245805"/>
            <a:ext cx="5624051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Аерометричні датчики ПНК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20E4A7-FC75-C623-4F50-717BBEE1B205}"/>
              </a:ext>
            </a:extLst>
          </p:cNvPr>
          <p:cNvSpPr txBox="1"/>
          <p:nvPr/>
        </p:nvSpPr>
        <p:spPr>
          <a:xfrm>
            <a:off x="524389" y="983501"/>
            <a:ext cx="3224980" cy="87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Висотомір (барометричний, радіотехнічний, ГНСС)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Висотомір ВД-30, ВД-20, ВД-10, ВД-25К (ID#747910882), купить на Prom.ua">
            <a:extLst>
              <a:ext uri="{FF2B5EF4-FFF2-40B4-BE49-F238E27FC236}">
                <a16:creationId xmlns:a16="http://schemas.microsoft.com/office/drawing/2014/main" id="{E709844F-D71B-5CF1-8E5E-19017C200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1403"/>
            <a:ext cx="3919794" cy="29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орректор высоты КВ-11">
            <a:extLst>
              <a:ext uri="{FF2B5EF4-FFF2-40B4-BE49-F238E27FC236}">
                <a16:creationId xmlns:a16="http://schemas.microsoft.com/office/drawing/2014/main" id="{68335E7F-CDA1-B37D-F11F-2F413DBC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89" y="1681315"/>
            <a:ext cx="2831908" cy="379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AE8BA9-DEE6-2928-AB7E-BDC02A5CB54F}"/>
              </a:ext>
            </a:extLst>
          </p:cNvPr>
          <p:cNvSpPr txBox="1"/>
          <p:nvPr/>
        </p:nvSpPr>
        <p:spPr>
          <a:xfrm>
            <a:off x="4185989" y="1302217"/>
            <a:ext cx="2831908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Коректор висоти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6" descr="Аналоговый вариометр - 5361 - Winter - для самолета">
            <a:extLst>
              <a:ext uri="{FF2B5EF4-FFF2-40B4-BE49-F238E27FC236}">
                <a16:creationId xmlns:a16="http://schemas.microsoft.com/office/drawing/2014/main" id="{7040F887-423F-2A3A-55E5-C6E7438F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29" y="1959077"/>
            <a:ext cx="2939374" cy="303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06DD7E-79C4-6582-CDBF-D78E2F9B4299}"/>
              </a:ext>
            </a:extLst>
          </p:cNvPr>
          <p:cNvSpPr txBox="1"/>
          <p:nvPr/>
        </p:nvSpPr>
        <p:spPr>
          <a:xfrm>
            <a:off x="8316495" y="1223561"/>
            <a:ext cx="2831908" cy="45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Варіометр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D3EDD9-7257-92A8-09D7-C888AE922C2C}"/>
              </a:ext>
            </a:extLst>
          </p:cNvPr>
          <p:cNvSpPr txBox="1"/>
          <p:nvPr/>
        </p:nvSpPr>
        <p:spPr>
          <a:xfrm>
            <a:off x="152399" y="5810445"/>
            <a:ext cx="11887199" cy="87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>
              <a:lnSpc>
                <a:spcPct val="150000"/>
              </a:lnSpc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 частиною єдиної системи: СПС (система повітряних сигналів), ІКВШП (інформаційні комплекси </a:t>
            </a:r>
            <a:r>
              <a:rPr lang="uk-UA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висотно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-швидкісних параметрів) тощо.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82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3345</TotalTime>
  <Words>208</Words>
  <Application>Microsoft Office PowerPoint</Application>
  <PresentationFormat>Широкий екран</PresentationFormat>
  <Paragraphs>27</Paragraphs>
  <Slides>7</Slides>
  <Notes>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Visio.Drawing.11</vt:lpstr>
      <vt:lpstr>Лекція 2.  Призначення і принципи побудови основних систем ПНК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1.  Принцип побудови та алгоритмічного забезпечення ПНК</dc:title>
  <dc:creator>Дмитрий Сокол</dc:creator>
  <cp:lastModifiedBy>Дмитрий Сокол</cp:lastModifiedBy>
  <cp:revision>35</cp:revision>
  <dcterms:created xsi:type="dcterms:W3CDTF">2024-02-20T17:45:21Z</dcterms:created>
  <dcterms:modified xsi:type="dcterms:W3CDTF">2024-03-01T10:28:25Z</dcterms:modified>
</cp:coreProperties>
</file>