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</p:sldMasterIdLst>
  <p:notesMasterIdLst>
    <p:notesMasterId r:id="rId77"/>
  </p:notesMasterIdLst>
  <p:sldIdLst>
    <p:sldId id="256" r:id="rId7"/>
    <p:sldId id="257" r:id="rId8"/>
    <p:sldId id="25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4" r:id="rId23"/>
    <p:sldId id="275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  <p:sldId id="292" r:id="rId40"/>
    <p:sldId id="293" r:id="rId41"/>
    <p:sldId id="294" r:id="rId42"/>
    <p:sldId id="295" r:id="rId43"/>
    <p:sldId id="296" r:id="rId44"/>
    <p:sldId id="297" r:id="rId45"/>
    <p:sldId id="298" r:id="rId46"/>
    <p:sldId id="299" r:id="rId47"/>
    <p:sldId id="300" r:id="rId48"/>
    <p:sldId id="301" r:id="rId49"/>
    <p:sldId id="302" r:id="rId50"/>
    <p:sldId id="303" r:id="rId51"/>
    <p:sldId id="304" r:id="rId52"/>
    <p:sldId id="305" r:id="rId53"/>
    <p:sldId id="306" r:id="rId54"/>
    <p:sldId id="307" r:id="rId55"/>
    <p:sldId id="308" r:id="rId56"/>
    <p:sldId id="309" r:id="rId57"/>
    <p:sldId id="310" r:id="rId58"/>
    <p:sldId id="311" r:id="rId59"/>
    <p:sldId id="312" r:id="rId60"/>
    <p:sldId id="313" r:id="rId61"/>
    <p:sldId id="314" r:id="rId62"/>
    <p:sldId id="315" r:id="rId63"/>
    <p:sldId id="316" r:id="rId64"/>
    <p:sldId id="317" r:id="rId65"/>
    <p:sldId id="318" r:id="rId66"/>
    <p:sldId id="319" r:id="rId67"/>
    <p:sldId id="320" r:id="rId68"/>
    <p:sldId id="321" r:id="rId69"/>
    <p:sldId id="322" r:id="rId70"/>
    <p:sldId id="323" r:id="rId71"/>
    <p:sldId id="324" r:id="rId72"/>
    <p:sldId id="325" r:id="rId73"/>
    <p:sldId id="326" r:id="rId74"/>
    <p:sldId id="327" r:id="rId75"/>
    <p:sldId id="328" r:id="rId76"/>
  </p:sldIdLst>
  <p:sldSz cx="9144000" cy="6858000" type="screen4x3"/>
  <p:notesSz cx="6858000" cy="91440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5pPr>
    <a:lvl6pPr marL="22860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6pPr>
    <a:lvl7pPr marL="27432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7pPr>
    <a:lvl8pPr marL="32004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8pPr>
    <a:lvl9pPr marL="3657600" algn="l" defTabSz="914400" rtl="0" eaLnBrk="1" latinLnBrk="0" hangingPunct="1">
      <a:defRPr kern="1200">
        <a:solidFill>
          <a:schemeClr val="bg1"/>
        </a:solidFill>
        <a:latin typeface="Arial" panose="020B0604020202020204" pitchFamily="34" charset="0"/>
        <a:ea typeface="+mn-ea"/>
        <a:cs typeface="DejaVu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77" y="720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presProps" Target="presProps.xml"/><Relationship Id="rId8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0" y="695325"/>
            <a:ext cx="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4813" cy="4113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altLang="en-US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21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969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174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379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584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789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993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98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608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813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222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2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427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632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5837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041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24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451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656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861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06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27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31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475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680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7885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089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294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499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704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909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113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318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741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523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728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9933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137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342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547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752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957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161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36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94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571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776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1981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18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39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595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2800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005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209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414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15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619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3824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029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233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438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643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848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053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257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462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355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5667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560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765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2ADF8-B3F6-4ADD-B8CB-5E01F1E8AA6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6231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4BFA62-4DD0-44C6-9CCB-BF2DE78C747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62921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3E4BD4-7772-4CBA-BF9C-B3071B5E4D6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293395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ористуваць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8013" cy="12493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F415A-C38B-4A57-9164-1C6BF90FBB5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172466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A80DB8-654F-4B39-8E06-729FB902663A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82466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8E2AC8-EABF-4256-BDB8-22CF9924308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148033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778D4-0B85-4062-8CC3-A4FD42893D5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9779262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DBD75-BC19-41B0-9F28-72229714C41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05405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AFAAD-A212-4604-A9DC-279D8B9F96A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22469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FDF9B-EFD8-47A9-AC10-3AF11142550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93993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F6EB31-5B5E-4239-BC45-952CE774F3B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09900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E2B31-4A8E-41DB-9BB4-C1729C5F1D8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765452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5DE75F-1F77-47E2-8013-5B50F3E0759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504421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82AA4F-1627-4FA2-A027-5AEF0860E4F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84736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2284A0-7226-4DE2-AA54-AA999278DA7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739658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B6366-AB47-48AF-97D2-750BD030789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0559636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AD8E99-7A2D-4F45-A538-CE2191A9547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841610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AD37A-3641-49FD-BEAD-C4C8E15C550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9702614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45FEE-07C9-46B1-85F6-5079EC10208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24263316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9D41C9-1A23-4CB1-A4EC-7B1123572C4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6638065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867E9-6252-4598-A8A7-EAF2270DAA3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75035613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3A2FD9-2BAF-423E-A1A5-F38328E9129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1953112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FBCF82-9FA9-41A3-A25E-ED32AFF0C6A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5692811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2C94-CE6B-46AD-ADA3-FA91CB0A619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56361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E294D-00EA-4222-BB99-AB2A38850A9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05557908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2A5AE4-27D7-4B9F-905C-7F9484E0476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14630662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8DA1A2-4587-4EEF-A196-7BCE2DDF99C1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5189292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B171-2B8A-4078-B7CC-8A2CEA66E89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0857151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88D55A-9747-4ED8-8CA6-BCDCB9618A1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757373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D6684E-6033-4F11-A5BD-0E07BF2F6A4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9605035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63231-1B7E-48AA-AB23-920E48C661F4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9049266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931E8E-BAF1-4EA4-BD64-5FDE2DB7F47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61381551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3038CA-BAA5-4BA0-BF4D-F699C920002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912446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9ACF3-135F-4433-848E-41DD7500008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2960605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BDBA8-6514-4C1F-9561-104C1F875D0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5462712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FE2AEE-5070-4A89-B5FD-01736DFFB31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4871710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2B7CA-3E84-4692-B37E-0F842F05238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0794778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884FE-516A-4E08-865F-C06BD0FA8CF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5345919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274C4F-53CF-4304-9DF0-9ABCFABE5A1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64540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8AD2F-F6BA-4444-8B8E-8E49079590E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142724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2D9251-87FF-4882-B952-C378448C1D2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507349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6EF41-366D-4E39-83C8-1975917A084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2079606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A104A-9EA5-4623-9CF0-13319AEFDF2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766486591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1F285-B6B7-4463-8E4E-59DE6A08D92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88009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A7CE03-9460-48BA-9DC5-4F3FDA5C618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5701583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A7D37E-5CD4-47A9-B546-5AC15C103A5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88715535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90FAE-6F02-443F-8F7C-D06AAD2C4E4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40213483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66D811-3A45-4573-B966-7D852299F1A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79077714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3D0739-A94B-4D0A-9B9E-23F79BA3D69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14235991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22911-7B3D-49D9-B671-49828F5267D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983990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5CB613-733F-4AA7-8AD1-EA342D30AD4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02433613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0627A-E71D-4D5E-A19C-5F241F53C06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2204456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B2ADDE-CE33-483B-B686-4AE463DCD4F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3409322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7AC49-9D11-4ABF-8533-3281DAF4C60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95206976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9F3592-4C7C-42C0-BEC9-CAD73A1C4A0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54611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8F5405-D61C-49AC-BD1F-9975F1E99303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47512293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774825"/>
            <a:ext cx="4037013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6613" y="1774825"/>
            <a:ext cx="4038600" cy="46243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2D0893-63C6-4F2E-B65E-85953BFC2A0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956570670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829446-5541-477C-A1EF-8D56D1DB74D5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2485357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2EBC3-8663-4833-9F1D-FB490ED04E69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39086715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214F4-54F6-4BF8-B9B7-52C99D4C2536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69354701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3D1F31-CEF7-476E-8332-E339D1D0303E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260141826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41E540-2149-4679-BB88-81A8F490815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140838406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2D33F7-369E-4F40-B301-E296FA8E6D2B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2140223466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2400"/>
            <a:ext cx="2055813" cy="6246813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152400"/>
            <a:ext cx="6019800" cy="6246813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5BE32-BDFB-443F-864E-0967421BB8D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455729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3D9D62-CF76-4234-9CB2-E6AF9BB4F5E2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800794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EA9661-52D3-44E5-AC66-D06CC2AB636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663323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en-US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06C877-D21E-4600-9E03-6B1E6DACED4D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  <p:extLst>
      <p:ext uri="{BB962C8B-B14F-4D97-AF65-F5344CB8AC3E}">
        <p14:creationId xmlns:p14="http://schemas.microsoft.com/office/powerpoint/2010/main" val="3543124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080" dir="5400000" algn="ctr" rotWithShape="0">
              <a:srgbClr val="000000">
                <a:alpha val="60022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7" name="Rectangle 2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477000"/>
            <a:ext cx="21320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031" name="Text Box 6"/>
          <p:cNvSpPr txBox="1">
            <a:spLocks noChangeArrowheads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204200" y="6477000"/>
            <a:ext cx="731838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>
              <a:buClrTx/>
              <a:buSzPct val="100000"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mtClean="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DC6DF38B-9889-4C8A-ABC5-5F94FE0B45F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  <p:sldLayoutId id="2147483665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ChangeArrowheads="1"/>
          </p:cNvSpPr>
          <p:nvPr/>
        </p:nvSpPr>
        <p:spPr bwMode="auto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080" dir="5400000" algn="ctr" rotWithShape="0">
              <a:srgbClr val="000000">
                <a:alpha val="60022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477000"/>
            <a:ext cx="21320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2055" name="Text Box 6"/>
          <p:cNvSpPr txBox="1">
            <a:spLocks noChangeArrowheads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204200" y="6477000"/>
            <a:ext cx="731838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2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A1EE3771-9CE4-4F90-9165-67F6DB1470CC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477000"/>
            <a:ext cx="21320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204200" y="6477000"/>
            <a:ext cx="731838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fld id="{EDAA5AD4-875D-420C-88F2-553ABDD91DCF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080" dir="5400000" algn="ctr" rotWithShape="0">
              <a:srgbClr val="000000">
                <a:alpha val="60022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4102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4103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477000"/>
            <a:ext cx="21320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105" name="Text Box 8"/>
          <p:cNvSpPr txBox="1">
            <a:spLocks noChangeArrowheads="1"/>
          </p:cNvSpPr>
          <p:nvPr/>
        </p:nvSpPr>
        <p:spPr bwMode="auto">
          <a:xfrm>
            <a:off x="2640013" y="6477000"/>
            <a:ext cx="55086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8204200" y="6477000"/>
            <a:ext cx="731838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fld id="{8E0D79B0-E4F1-4001-8533-3B79500D20B0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BDDC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ChangeArrowheads="1"/>
          </p:cNvSpPr>
          <p:nvPr/>
        </p:nvSpPr>
        <p:spPr bwMode="auto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080" dir="5400000" algn="ctr" rotWithShape="0">
              <a:srgbClr val="000000">
                <a:alpha val="60022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3" name="Rectangle 2"/>
          <p:cNvSpPr>
            <a:spLocks noChangeArrowheads="1"/>
          </p:cNvSpPr>
          <p:nvPr/>
        </p:nvSpPr>
        <p:spPr bwMode="auto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4" name="Rectangle 3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5126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5127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7"/>
          <p:cNvSpPr>
            <a:spLocks noGrp="1" noChangeArrowheads="1"/>
          </p:cNvSpPr>
          <p:nvPr>
            <p:ph type="dt"/>
          </p:nvPr>
        </p:nvSpPr>
        <p:spPr bwMode="auto">
          <a:xfrm>
            <a:off x="165100" y="1169988"/>
            <a:ext cx="2520950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129" name="Text Box 8"/>
          <p:cNvSpPr txBox="1">
            <a:spLocks noChangeArrowheads="1"/>
          </p:cNvSpPr>
          <p:nvPr/>
        </p:nvSpPr>
        <p:spPr bwMode="auto">
          <a:xfrm>
            <a:off x="3035300" y="1169988"/>
            <a:ext cx="5194300" cy="201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8339138" y="1169988"/>
            <a:ext cx="731837" cy="20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fld id="{2B593846-3273-452B-BF92-EAC0CD358B57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10080" dir="10800000" algn="ctr" rotWithShape="0">
              <a:srgbClr val="000000">
                <a:alpha val="60022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52400"/>
            <a:ext cx="8228013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4572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title text format</a:t>
            </a:r>
          </a:p>
        </p:txBody>
      </p:sp>
      <p:sp>
        <p:nvSpPr>
          <p:cNvPr id="614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4825"/>
            <a:ext cx="8228013" cy="4624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720" tIns="9144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the outline text format</a:t>
            </a:r>
          </a:p>
          <a:p>
            <a:pPr lvl="1"/>
            <a:r>
              <a:rPr lang="en-GB" altLang="en-US" smtClean="0"/>
              <a:t>Second Outline Level</a:t>
            </a:r>
          </a:p>
          <a:p>
            <a:pPr lvl="2"/>
            <a:r>
              <a:rPr lang="en-GB" altLang="en-US" smtClean="0"/>
              <a:t>Third Outline Level</a:t>
            </a:r>
          </a:p>
          <a:p>
            <a:pPr lvl="3"/>
            <a:r>
              <a:rPr lang="en-GB" altLang="en-US" smtClean="0"/>
              <a:t>Fourth Outline Level</a:t>
            </a:r>
          </a:p>
          <a:p>
            <a:pPr lvl="4"/>
            <a:r>
              <a:rPr lang="en-GB" altLang="en-US" smtClean="0"/>
              <a:t>Fifth Outline Level</a:t>
            </a:r>
          </a:p>
          <a:p>
            <a:pPr lvl="4"/>
            <a:r>
              <a:rPr lang="en-GB" altLang="en-US" smtClean="0"/>
              <a:t>Sixth Outline Level</a:t>
            </a:r>
          </a:p>
          <a:p>
            <a:pPr lvl="4"/>
            <a:r>
              <a:rPr lang="en-GB" altLang="en-US" smtClean="0"/>
              <a:t>Seventh Outline Level</a:t>
            </a:r>
          </a:p>
        </p:txBody>
      </p:sp>
      <p:sp>
        <p:nvSpPr>
          <p:cNvPr id="2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477000"/>
            <a:ext cx="2132013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457200" algn="l"/>
                <a:tab pos="914400" algn="l"/>
                <a:tab pos="1371600" algn="l"/>
                <a:tab pos="18288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151" name="Text Box 6"/>
          <p:cNvSpPr txBox="1">
            <a:spLocks noChangeArrowheads="1"/>
          </p:cNvSpPr>
          <p:nvPr/>
        </p:nvSpPr>
        <p:spPr bwMode="auto">
          <a:xfrm>
            <a:off x="2640013" y="6376988"/>
            <a:ext cx="3836987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8204200" y="6477000"/>
            <a:ext cx="731838" cy="27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buClrTx/>
              <a:buSzPct val="100000"/>
              <a:buFontTx/>
              <a:buNone/>
              <a:tabLst>
                <a:tab pos="457200" algn="l"/>
              </a:tabLst>
              <a:defRPr sz="1200" smtClean="0">
                <a:solidFill>
                  <a:srgbClr val="3F3F3F"/>
                </a:solidFill>
                <a:latin typeface="+mn-lt"/>
              </a:defRPr>
            </a:lvl1pPr>
          </a:lstStyle>
          <a:p>
            <a:pPr>
              <a:defRPr/>
            </a:pPr>
            <a:fld id="{E91112F3-E7C0-4B0C-90D0-8031C7071F38}" type="slidenum">
              <a:rPr lang="ru-RU" altLang="en-US"/>
              <a:pPr>
                <a:defRPr/>
              </a:pPr>
              <a:t>‹№›</a:t>
            </a:fld>
            <a:endParaRPr lang="ru-R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 kern="1200">
          <a:solidFill>
            <a:srgbClr val="84B7E2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500" b="1">
          <a:solidFill>
            <a:srgbClr val="84B7E2"/>
          </a:solidFill>
          <a:latin typeface="Calibri" panose="020F0502020204030204" pitchFamily="34" charset="0"/>
          <a:cs typeface="DejaVu Sans" charset="0"/>
        </a:defRPr>
      </a:lvl9pPr>
    </p:titleStyle>
    <p:body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1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2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3.bin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4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6.bin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8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subTitle" idx="4294967295"/>
          </p:nvPr>
        </p:nvSpPr>
        <p:spPr>
          <a:xfrm>
            <a:off x="457200" y="1774825"/>
            <a:ext cx="8229600" cy="3297238"/>
          </a:xfrm>
        </p:spPr>
        <p:txBody>
          <a:bodyPr rIns="91440" bIns="45720"/>
          <a:lstStyle/>
          <a:p>
            <a:pPr marL="438150" indent="-317500" algn="ctr" eaLnBrk="1" hangingPunct="1">
              <a:buClrTx/>
              <a:buSzPct val="8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ru-RU" altLang="en-US" sz="2800" b="1" smtClean="0">
                <a:latin typeface="Arial" panose="020B0604020202020204" pitchFamily="34" charset="0"/>
              </a:rPr>
              <a:t>ТЕМА</a:t>
            </a:r>
            <a:r>
              <a:rPr lang="ru-RU" altLang="en-US" b="1" smtClean="0">
                <a:latin typeface="Arial" panose="020B0604020202020204" pitchFamily="34" charset="0"/>
              </a:rPr>
              <a:t> 8</a:t>
            </a:r>
            <a:r>
              <a:rPr lang="ru-RU" altLang="en-US" smtClean="0"/>
              <a:t>.</a:t>
            </a:r>
            <a:r>
              <a:rPr lang="ru-RU" altLang="en-US" smtClean="0">
                <a:latin typeface="Arial" panose="020B0604020202020204" pitchFamily="34" charset="0"/>
              </a:rPr>
              <a:t> </a:t>
            </a:r>
            <a:r>
              <a:rPr lang="ru-RU" altLang="en-US" b="1" smtClean="0">
                <a:latin typeface="Arial" panose="020B0604020202020204" pitchFamily="34" charset="0"/>
              </a:rPr>
              <a:t>Основні і оборотні фонди. Собівартість і ціна продукції підприємства</a:t>
            </a:r>
          </a:p>
          <a:p>
            <a:pPr marL="438150" indent="-317500" algn="ctr" eaLnBrk="1" hangingPunct="1">
              <a:buClrTx/>
              <a:buSzPct val="80000"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endParaRPr lang="ru-RU" altLang="en-US" b="1" smtClean="0">
              <a:latin typeface="Arial" panose="020B0604020202020204" pitchFamily="34" charset="0"/>
            </a:endParaRPr>
          </a:p>
        </p:txBody>
      </p:sp>
      <p:pic>
        <p:nvPicPr>
          <p:cNvPr id="8195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705350"/>
            <a:ext cx="21526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84138" indent="358775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</a:t>
            </a:r>
            <a:r>
              <a:rPr lang="uk-UA" altLang="en-US" sz="3000" i="1" dirty="0" smtClean="0">
                <a:solidFill>
                  <a:srgbClr val="B95B22"/>
                </a:solidFill>
                <a:latin typeface="Calibri" panose="020F0502020204030204" pitchFamily="34" charset="0"/>
              </a:rPr>
              <a:t>оборотних виробничих фондів</a:t>
            </a:r>
            <a:r>
              <a:rPr lang="uk-UA" altLang="en-US" sz="3000" dirty="0" smtClean="0">
                <a:solidFill>
                  <a:srgbClr val="B95B22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відносяться: сировина, основні і допоміжні матеріали, напівфабрикати, паливо, тара, запчастини, малоцінні і швидкозношувані інструменти, незавершене виробництво. </a:t>
            </a:r>
          </a:p>
          <a:p>
            <a:pPr marL="84138" indent="358775"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4138" indent="358775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</a:t>
            </a:r>
            <a:r>
              <a:rPr lang="uk-UA" altLang="en-US" sz="3000" i="1" dirty="0" smtClean="0">
                <a:solidFill>
                  <a:srgbClr val="B95B22"/>
                </a:solidFill>
                <a:latin typeface="Calibri" panose="020F0502020204030204" pitchFamily="34" charset="0"/>
              </a:rPr>
              <a:t>фондів обігу</a:t>
            </a:r>
            <a:r>
              <a:rPr lang="uk-UA" altLang="en-US" sz="3000" dirty="0" smtClean="0">
                <a:solidFill>
                  <a:srgbClr val="B95B22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відносять: кошти підприємства, вкладені в запаси готової продукції, товари відвантажені, але не оплачені, кошти в розрахунках, грошові кошти в касі та на рахунках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323528" y="1772816"/>
            <a:ext cx="8001000" cy="365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536575" algn="just" eaLnBrk="1" hangingPunct="1">
              <a:buClrTx/>
              <a:buSzPct val="80000"/>
              <a:buFontTx/>
              <a:buNone/>
            </a:pPr>
            <a:r>
              <a:rPr lang="uk-UA" altLang="en-US" sz="3200" b="1" u="sng" dirty="0" smtClean="0">
                <a:solidFill>
                  <a:srgbClr val="B95B22"/>
                </a:solidFill>
                <a:latin typeface="Calibri" panose="020F0502020204030204" pitchFamily="34" charset="0"/>
              </a:rPr>
              <a:t>Собівартість продукції</a:t>
            </a:r>
            <a:r>
              <a:rPr lang="uk-UA" altLang="en-US" sz="3200" b="1" dirty="0" smtClean="0">
                <a:solidFill>
                  <a:srgbClr val="B95B22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вартісна оцінка природних ресурсів,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які використовуються в процесі виробництва продукції,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сировини, матеріалів, палива, енергії, основних фондів, трудових ресурсів, а також інших витрат на її виробництво і реалізацію. 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Text Box 2"/>
          <p:cNvSpPr txBox="1">
            <a:spLocks noChangeArrowheads="1"/>
          </p:cNvSpPr>
          <p:nvPr/>
        </p:nvSpPr>
        <p:spPr bwMode="auto">
          <a:xfrm>
            <a:off x="142875" y="1785938"/>
            <a:ext cx="885825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Собівартість продукції відображає тільки ту </a:t>
            </a:r>
            <a:r>
              <a:rPr lang="uk-UA" altLang="en-US" sz="3200" i="1" dirty="0" smtClean="0">
                <a:solidFill>
                  <a:srgbClr val="578279"/>
                </a:solidFill>
                <a:latin typeface="Calibri" panose="020F0502020204030204" pitchFamily="34" charset="0"/>
              </a:rPr>
              <a:t>частину праці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(Упредметнена і жива), яка </a:t>
            </a:r>
            <a:r>
              <a:rPr lang="uk-UA" altLang="en-US" sz="3200" u="sng" dirty="0" smtClean="0">
                <a:solidFill>
                  <a:srgbClr val="BA8F2D"/>
                </a:solidFill>
                <a:latin typeface="Calibri" panose="020F0502020204030204" pitchFamily="34" charset="0"/>
              </a:rPr>
              <a:t>безпосередньо оплачується підприємством</a:t>
            </a:r>
            <a:r>
              <a:rPr lang="uk-UA" altLang="en-US" sz="3200" u="sng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b="1" i="1" dirty="0" smtClean="0">
                <a:solidFill>
                  <a:srgbClr val="578279"/>
                </a:solidFill>
                <a:latin typeface="Calibri" panose="020F0502020204030204" pitchFamily="34" charset="0"/>
              </a:rPr>
              <a:t>До упредметненої праці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відносяться: матеріали, сировину, паливо, знос обладнання, інструменту і </a:t>
            </a:r>
            <a:r>
              <a:rPr lang="uk-UA" alt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т.д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.; </a:t>
            </a:r>
          </a:p>
          <a:p>
            <a:pPr eaLnBrk="1" hangingPunct="1">
              <a:spcBef>
                <a:spcPts val="1200"/>
              </a:spcBef>
              <a:buClrTx/>
              <a:buSzPct val="80000"/>
              <a:buFontTx/>
              <a:buNone/>
            </a:pPr>
            <a:r>
              <a:rPr lang="uk-UA" altLang="en-US" sz="3200" b="1" i="1" dirty="0" smtClean="0">
                <a:solidFill>
                  <a:srgbClr val="578279"/>
                </a:solidFill>
                <a:latin typeface="Calibri" panose="020F0502020204030204" pitchFamily="34" charset="0"/>
              </a:rPr>
              <a:t>До живої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заробітна плата працюючих.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b="1" i="1" dirty="0" smtClean="0">
                <a:solidFill>
                  <a:srgbClr val="79B9AE"/>
                </a:solidFill>
                <a:latin typeface="Calibri" panose="020F0502020204030204" pitchFamily="34" charset="0"/>
              </a:rPr>
              <a:t>Ціна</a:t>
            </a:r>
            <a:r>
              <a:rPr lang="uk-UA" altLang="en-US" sz="3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сума, що виручається від реалізації продукції. 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Ціна більше собівартості на деяку певну величину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spcAft>
                <a:spcPts val="1200"/>
              </a:spcAft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Ціни на окремі предмети можуть бути більше або менше вартості. </a:t>
            </a:r>
          </a:p>
          <a:p>
            <a:pPr eaLnBrk="1" hangingPunct="1">
              <a:spcAft>
                <a:spcPts val="1200"/>
              </a:spcAft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spcAft>
                <a:spcPts val="1200"/>
              </a:spcAft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Але сума цін на всі предмети, які звертаються в суспільстві дорівнює їх суспільно-необхідної вартості.</a:t>
            </a:r>
          </a:p>
          <a:p>
            <a:pPr eaLnBrk="1" hangingPunct="1">
              <a:spcAft>
                <a:spcPts val="1200"/>
              </a:spcAft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547664" y="404664"/>
            <a:ext cx="41773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en-US" b="1" i="1" dirty="0" err="1" smtClean="0">
                <a:solidFill>
                  <a:srgbClr val="578279"/>
                </a:solidFill>
              </a:rPr>
              <a:t>Класифікація</a:t>
            </a:r>
            <a:r>
              <a:rPr lang="ru-RU" altLang="en-US" b="1" i="1" dirty="0" smtClean="0">
                <a:solidFill>
                  <a:srgbClr val="578279"/>
                </a:solidFill>
              </a:rPr>
              <a:t> </a:t>
            </a:r>
            <a:r>
              <a:rPr lang="ru-RU" altLang="en-US" b="1" i="1" dirty="0" err="1" smtClean="0">
                <a:solidFill>
                  <a:srgbClr val="578279"/>
                </a:solidFill>
              </a:rPr>
              <a:t>виробничих</a:t>
            </a:r>
            <a:r>
              <a:rPr lang="ru-RU" altLang="en-US" b="1" i="1" dirty="0" smtClean="0">
                <a:solidFill>
                  <a:srgbClr val="578279"/>
                </a:solidFill>
              </a:rPr>
              <a:t> затрат</a:t>
            </a:r>
            <a:endParaRPr lang="en-US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014450"/>
              </p:ext>
            </p:extLst>
          </p:nvPr>
        </p:nvGraphicFramePr>
        <p:xfrm>
          <a:off x="1520969" y="1700808"/>
          <a:ext cx="6096000" cy="3205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337933077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5484302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mtClean="0"/>
                        <a:t>Фактори</a:t>
                      </a:r>
                      <a:r>
                        <a:rPr lang="uk-UA" baseline="0" smtClean="0"/>
                        <a:t> класифікації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smtClean="0"/>
                        <a:t>Види витрат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7960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Економічне</a:t>
                      </a:r>
                      <a:r>
                        <a:rPr lang="uk-UA" baseline="0" dirty="0" smtClean="0"/>
                        <a:t> групування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uk-UA" dirty="0" smtClean="0"/>
                        <a:t>За економічними елементами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smtClean="0"/>
                        <a:t>В калькуляційному розрізі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3239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На одиницю виробу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 прямі</a:t>
                      </a:r>
                    </a:p>
                    <a:p>
                      <a:r>
                        <a:rPr lang="uk-UA" smtClean="0"/>
                        <a:t>- непрямі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8975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За </a:t>
                      </a:r>
                      <a:r>
                        <a:rPr lang="ru-RU" dirty="0" err="1" smtClean="0"/>
                        <a:t>ступенем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участі</a:t>
                      </a:r>
                      <a:r>
                        <a:rPr lang="ru-RU" baseline="0" dirty="0" smtClean="0"/>
                        <a:t> в </a:t>
                      </a:r>
                      <a:r>
                        <a:rPr lang="ru-RU" baseline="0" dirty="0" err="1" smtClean="0"/>
                        <a:t>виробничому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процесі</a:t>
                      </a:r>
                      <a:r>
                        <a:rPr lang="ru-RU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 smtClean="0"/>
                        <a:t>- основні</a:t>
                      </a:r>
                    </a:p>
                    <a:p>
                      <a:r>
                        <a:rPr lang="uk-UA" dirty="0" smtClean="0"/>
                        <a:t>- накладні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117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mtClean="0"/>
                        <a:t>В</a:t>
                      </a:r>
                      <a:r>
                        <a:rPr lang="uk-UA" baseline="0" smtClean="0"/>
                        <a:t> залежності від обсягу виробництва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uk-UA" baseline="0" dirty="0" smtClean="0"/>
                        <a:t>Постійні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uk-UA" baseline="0" dirty="0" smtClean="0"/>
                        <a:t>Змінні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834079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Text Box 2"/>
          <p:cNvSpPr txBox="1">
            <a:spLocks noChangeArrowheads="1"/>
          </p:cNvSpPr>
          <p:nvPr/>
        </p:nvSpPr>
        <p:spPr bwMode="auto">
          <a:xfrm>
            <a:off x="395536" y="1772816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spcBef>
                <a:spcPts val="1200"/>
              </a:spcBef>
              <a:buClrTx/>
              <a:buSzPct val="80000"/>
              <a:buFontTx/>
              <a:buNone/>
            </a:pPr>
            <a:r>
              <a:rPr lang="uk-UA" altLang="en-US" sz="2800" b="1" i="1" dirty="0" smtClean="0">
                <a:solidFill>
                  <a:srgbClr val="DD8047"/>
                </a:solidFill>
                <a:latin typeface="Calibri" panose="020F0502020204030204" pitchFamily="34" charset="0"/>
              </a:rPr>
              <a:t>Економічні елементи</a:t>
            </a:r>
            <a:r>
              <a:rPr lang="uk-UA" altLang="en-US" sz="2800" b="1" dirty="0" smtClean="0">
                <a:solidFill>
                  <a:srgbClr val="DD8047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однорідні витрати, які не залежать від того, на якій ділянці виробничого процесу і для яких цілей ці витрати проводилися.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41325" indent="-323850"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5988" algn="l"/>
                <a:tab pos="1830388" algn="l"/>
                <a:tab pos="2744788" algn="l"/>
                <a:tab pos="3659188" algn="l"/>
                <a:tab pos="4573588" algn="l"/>
                <a:tab pos="5487988" algn="l"/>
                <a:tab pos="6402388" algn="l"/>
                <a:tab pos="7316788" algn="l"/>
                <a:tab pos="8231188" algn="l"/>
                <a:tab pos="9145588" algn="l"/>
                <a:tab pos="10059988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дає уявлення про загальні витрати на виробництво за якийсь період, </a:t>
            </a:r>
          </a:p>
          <a:p>
            <a:pPr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дає можливість пов'язати план по собівартості з іншими витратами (з фондами на матеріали, фондами заробітної плати, амортизаційними фондами і т.д.) і, що </a:t>
            </a:r>
          </a:p>
          <a:p>
            <a:pPr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найголовніше - пов'язати витрати підприємства з державним бюджетом. </a:t>
            </a:r>
          </a:p>
          <a:p>
            <a:pPr marL="442913" indent="-322263" eaLnBrk="1" hangingPunct="1">
              <a:lnSpc>
                <a:spcPct val="80000"/>
              </a:lnSpc>
              <a:buSzPct val="80000"/>
              <a:defRPr/>
            </a:pPr>
            <a:endParaRPr lang="uk-UA" altLang="en-US" sz="2000" dirty="0" smtClean="0">
              <a:latin typeface="Calibri" panose="020F0502020204030204" pitchFamily="34" charset="0"/>
            </a:endParaRPr>
          </a:p>
          <a:p>
            <a:pPr marL="442913" indent="-322263" eaLnBrk="1" hangingPunct="1">
              <a:lnSpc>
                <a:spcPct val="80000"/>
              </a:lnSpc>
              <a:buSzPct val="80000"/>
              <a:defRPr/>
            </a:pPr>
            <a:r>
              <a:rPr lang="uk-UA" altLang="en-US" sz="2000" dirty="0" smtClean="0">
                <a:latin typeface="Calibri" panose="020F0502020204030204" pitchFamily="34" charset="0"/>
              </a:rPr>
              <a:t>Державний бюджет складається за економічними елементами (тому це угруповання ще називається «в бюджетному розрізі»).</a:t>
            </a:r>
            <a:endParaRPr lang="uk-UA" altLang="en-US" sz="2000" dirty="0" smtClean="0">
              <a:latin typeface="Calibri" panose="020F0502020204030204" pitchFamily="34" charset="0"/>
            </a:endParaRPr>
          </a:p>
        </p:txBody>
      </p:sp>
      <p:sp>
        <p:nvSpPr>
          <p:cNvPr id="2" name="Прямокутник 1"/>
          <p:cNvSpPr/>
          <p:nvPr/>
        </p:nvSpPr>
        <p:spPr>
          <a:xfrm>
            <a:off x="1331640" y="476672"/>
            <a:ext cx="61745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Групування витрат за економічними елементами 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536575" eaLnBrk="1" hangingPunct="1"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Угруповання витрат в бюджетному розрізі не пов'язує витрати з конкретними виробами і не дає можливості розраховувати їх собівартість (при випуску більше 1 найменування виробів).</a:t>
            </a:r>
          </a:p>
          <a:p>
            <a:pPr marL="0" indent="536575" eaLnBrk="1" hangingPunct="1"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536575" eaLnBrk="1" hangingPunct="1"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Для можливості розрахунку собівартості окремих виробів, аналізу шляхів зниження собівартості, розрахунку цін, організації госпрозрахунку витрати групуються також в так званому </a:t>
            </a:r>
            <a:r>
              <a:rPr lang="uk-UA" altLang="en-US" sz="2700" b="1" u="sng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калькуляційної розрізі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ru-RU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186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Всі витрати в залежності від </a:t>
            </a: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способу віднесення їх на окремі види продукції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діляться на дві групи: 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1204" name="Rectangle 3"/>
          <p:cNvSpPr>
            <a:spLocks noChangeArrowheads="1"/>
          </p:cNvSpPr>
          <p:nvPr/>
        </p:nvSpPr>
        <p:spPr bwMode="auto">
          <a:xfrm>
            <a:off x="4357688" y="4000500"/>
            <a:ext cx="3240087" cy="703263"/>
          </a:xfrm>
          <a:prstGeom prst="rect">
            <a:avLst/>
          </a:prstGeom>
          <a:solidFill>
            <a:srgbClr val="FFFFFF"/>
          </a:solidFill>
          <a:ln w="47880" cap="sq">
            <a:solidFill>
              <a:srgbClr val="DD8047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4000" b="1">
                <a:solidFill>
                  <a:srgbClr val="DD8047"/>
                </a:solidFill>
                <a:latin typeface="Calibri" panose="020F0502020204030204" pitchFamily="34" charset="0"/>
              </a:rPr>
              <a:t>непрямі</a:t>
            </a:r>
          </a:p>
        </p:txBody>
      </p:sp>
      <p:sp>
        <p:nvSpPr>
          <p:cNvPr id="51205" name="Rectangle 4"/>
          <p:cNvSpPr>
            <a:spLocks noChangeArrowheads="1"/>
          </p:cNvSpPr>
          <p:nvPr/>
        </p:nvSpPr>
        <p:spPr bwMode="auto">
          <a:xfrm>
            <a:off x="857250" y="4000500"/>
            <a:ext cx="3240088" cy="642938"/>
          </a:xfrm>
          <a:prstGeom prst="rect">
            <a:avLst/>
          </a:prstGeom>
          <a:solidFill>
            <a:srgbClr val="FFFFFF"/>
          </a:solidFill>
          <a:ln w="47880" cap="sq">
            <a:solidFill>
              <a:srgbClr val="94B6D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3600" b="1">
                <a:solidFill>
                  <a:srgbClr val="558BB8"/>
                </a:solidFill>
                <a:latin typeface="Calibri" panose="020F0502020204030204" pitchFamily="34" charset="0"/>
              </a:rPr>
              <a:t>прямі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329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625475" eaLnBrk="1" hangingPunct="1"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Статутний капітал (фонд)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зафіксована у вартісному вираженні сума матеріальних і нематеріальних цінностей, які передаються підприємству в постійне користування власниками цих цінностей. 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1024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5" y="4705350"/>
            <a:ext cx="2152650" cy="215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Прямими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називаються витрати, які безпосередньо відносяться до певного виробу, пов'язані з його виготовленням і можуть бути легко і точно розраховані на кожну одиницю виробу. </a:t>
            </a:r>
          </a:p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Наприклад, основні матеріали, покупні вироби, основна зарплата виробничих робітників, витрати на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спецоснащення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і освоєння виробництва (при точних розрахунках).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84138" indent="547688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Непрямими 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називають витрати, які взагалі неможливо або недоцільно розраховувати на окремий вид продукції.</a:t>
            </a:r>
          </a:p>
          <a:p>
            <a:pPr marL="84138" indent="547688"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84138" indent="547688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Наприклад, заробітна плата інженерно-технічних працівників і службовців цеху і заводу, витрати на ремонт, освітлення та опалення будівель і т.п., не можуть бути безпосередньо віднесені на собівартість окремих видів продукції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SzPct val="80000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Численні непрямі витрати в статтях калькуляції об'єднані статтями:</a:t>
            </a:r>
          </a:p>
          <a:p>
            <a:pPr eaLnBrk="1" hangingPunct="1">
              <a:buSzPct val="80000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Витрати на утримання обладнання цеху;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На утримання будівлі цеху і цехового персоналу ІТП, службовців, допоміжних робітників.</a:t>
            </a:r>
          </a:p>
          <a:p>
            <a:pPr eaLnBrk="1" hangingPunct="1">
              <a:buSzPct val="80000"/>
              <a:defRPr/>
            </a:pPr>
            <a:endParaRPr lang="ru-RU" altLang="en-US" sz="28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179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За рівнем участі у виробничому процесі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всі витрати діляться на: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9395" name="Rectangle 2"/>
          <p:cNvSpPr>
            <a:spLocks noChangeArrowheads="1"/>
          </p:cNvSpPr>
          <p:nvPr/>
        </p:nvSpPr>
        <p:spPr bwMode="auto">
          <a:xfrm>
            <a:off x="4357688" y="4000500"/>
            <a:ext cx="3240087" cy="703263"/>
          </a:xfrm>
          <a:prstGeom prst="rect">
            <a:avLst/>
          </a:prstGeom>
          <a:noFill/>
          <a:ln w="47880" cap="sq">
            <a:solidFill>
              <a:srgbClr val="D8B25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4000" b="1">
                <a:solidFill>
                  <a:srgbClr val="D8B25C"/>
                </a:solidFill>
                <a:latin typeface="Calibri" panose="020F0502020204030204" pitchFamily="34" charset="0"/>
              </a:rPr>
              <a:t>накладні</a:t>
            </a:r>
          </a:p>
        </p:txBody>
      </p:sp>
      <p:sp>
        <p:nvSpPr>
          <p:cNvPr id="59396" name="Rectangle 3"/>
          <p:cNvSpPr>
            <a:spLocks noChangeArrowheads="1"/>
          </p:cNvSpPr>
          <p:nvPr/>
        </p:nvSpPr>
        <p:spPr bwMode="auto">
          <a:xfrm>
            <a:off x="857250" y="4000500"/>
            <a:ext cx="3240088" cy="642938"/>
          </a:xfrm>
          <a:prstGeom prst="rect">
            <a:avLst/>
          </a:prstGeom>
          <a:solidFill>
            <a:srgbClr val="FFFFFF"/>
          </a:solidFill>
          <a:ln w="47880" cap="sq">
            <a:solidFill>
              <a:srgbClr val="A5AB8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3600" b="1">
                <a:solidFill>
                  <a:srgbClr val="A5AB81"/>
                </a:solidFill>
                <a:latin typeface="Calibri" panose="020F0502020204030204" pitchFamily="34" charset="0"/>
              </a:rPr>
              <a:t>основні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основних відносяться ті витрати, які використовуються безпосередньо в процесі виготовлення виробів і залежать від технологічного процесу. 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основних відносяться більшість прямих витрат (крім витрат на освоєння продукції), а так само частина непрямих витрат (на утримання і обслуговування інструменту та обладнання).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144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12725"/>
            <a:ext cx="8229600" cy="125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358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накладних належать витрати з управління та загального обслуговування виробництва (на утримання будинків і персоналу цехів і заводоуправління і ін.), Тобто частина цехових непрямих витрат, загальнозаводські витрати,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позавиробничі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витрати,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витрати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на поставку виробництва.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349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9763" y="212725"/>
            <a:ext cx="8229600" cy="1255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Залежно від </a:t>
            </a: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обсягу виробництва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витрати діляться на: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6553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8750"/>
            <a:ext cx="822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5540" name="Rectangle 3"/>
          <p:cNvSpPr>
            <a:spLocks noChangeArrowheads="1"/>
          </p:cNvSpPr>
          <p:nvPr/>
        </p:nvSpPr>
        <p:spPr bwMode="auto">
          <a:xfrm>
            <a:off x="4357688" y="4000500"/>
            <a:ext cx="3240087" cy="1190625"/>
          </a:xfrm>
          <a:prstGeom prst="rect">
            <a:avLst/>
          </a:prstGeom>
          <a:noFill/>
          <a:ln w="47880" cap="sq">
            <a:solidFill>
              <a:srgbClr val="A8849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3600" b="1">
                <a:solidFill>
                  <a:srgbClr val="A88496"/>
                </a:solidFill>
                <a:latin typeface="Calibri" panose="020F0502020204030204" pitchFamily="34" charset="0"/>
              </a:rPr>
              <a:t>умовно-постійні</a:t>
            </a:r>
          </a:p>
        </p:txBody>
      </p:sp>
      <p:sp>
        <p:nvSpPr>
          <p:cNvPr id="65541" name="Rectangle 4"/>
          <p:cNvSpPr>
            <a:spLocks noChangeArrowheads="1"/>
          </p:cNvSpPr>
          <p:nvPr/>
        </p:nvSpPr>
        <p:spPr bwMode="auto">
          <a:xfrm>
            <a:off x="857250" y="4286250"/>
            <a:ext cx="3240088" cy="642938"/>
          </a:xfrm>
          <a:prstGeom prst="rect">
            <a:avLst/>
          </a:prstGeom>
          <a:noFill/>
          <a:ln w="47880" cap="sq">
            <a:solidFill>
              <a:srgbClr val="94B6D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>
            <a:spAutoFit/>
          </a:bodyPr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buClrTx/>
              <a:buFontTx/>
              <a:buNone/>
            </a:pPr>
            <a:r>
              <a:rPr lang="ru-RU" altLang="en-US" sz="3600" b="1">
                <a:solidFill>
                  <a:srgbClr val="558BB8"/>
                </a:solidFill>
                <a:latin typeface="Calibri" panose="020F0502020204030204" pitchFamily="34" charset="0"/>
              </a:rPr>
              <a:t>змінні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84138" indent="358775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змінних відносяться витрати, які змінюють свою величину пропорційно змінам обсягу виробництва (витрати на основні матеріали, покупні вироби, основну заробітну плату виробничих робітників, енергію, інструмент і т.п.)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 умовно-постійних належать витрати, які при зміні обсягу виробництва або не змінюються зовсім або змінюються незначно (непропорційно). 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Наприклад, амортизаційні відрахування від вартості обладнання і будівель, витрати на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спецоснащення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і постановку виробництва, витрати на утримання будівель, зарплату ІТП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3" name="Text Box 2"/>
          <p:cNvSpPr txBox="1">
            <a:spLocks noChangeArrowheads="1"/>
          </p:cNvSpPr>
          <p:nvPr/>
        </p:nvSpPr>
        <p:spPr bwMode="auto">
          <a:xfrm>
            <a:off x="395536" y="1772816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встановлює всю суму витрат на плановий період, необхідних для випуску валової продукції.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складається на рік, квартал, місяць для кожного цеху і для заводу в цілому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на виробництво складається в бюджетному і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калькуляционном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розрізах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Text Box 2"/>
          <p:cNvSpPr txBox="1">
            <a:spLocks noChangeArrowheads="1"/>
          </p:cNvSpPr>
          <p:nvPr/>
        </p:nvSpPr>
        <p:spPr bwMode="auto">
          <a:xfrm>
            <a:off x="428625" y="2357438"/>
            <a:ext cx="8229600" cy="251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722313" indent="-6016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1196975" algn="l"/>
                <a:tab pos="2111375" algn="l"/>
                <a:tab pos="3025775" algn="l"/>
                <a:tab pos="3940175" algn="l"/>
                <a:tab pos="4854575" algn="l"/>
                <a:tab pos="5768975" algn="l"/>
                <a:tab pos="6683375" algn="l"/>
                <a:tab pos="7597775" algn="l"/>
                <a:tab pos="8512175" algn="l"/>
                <a:tab pos="9426575" algn="l"/>
                <a:tab pos="10340975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177800" indent="361950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Матеріально-технічну базу підприємства складають засоби праці та предмети праці, які об'єднуються в єдине поняття </a:t>
            </a:r>
            <a:r>
              <a:rPr lang="uk-UA" altLang="en-US" sz="3200" i="1" dirty="0" smtClean="0">
                <a:solidFill>
                  <a:srgbClr val="DD8047"/>
                </a:solidFill>
                <a:latin typeface="Calibri" panose="020F0502020204030204" pitchFamily="34" charset="0"/>
              </a:rPr>
              <a:t>виробничі фонди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 marL="177800" indent="361950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Виробничі фонди діляться на основні фонди та оборотні фонди.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1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в бюджетному розрізі враховує всі однорідні витрати, незалежно від того, де і для чого виробляються всередині цеху (заводу) ці витрати. </a:t>
            </a:r>
          </a:p>
          <a:p>
            <a:pPr marL="0" indent="442913"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442913"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Наприклад, за статтею «заробітна плата» проходить вся зарплата робітників, ІТП, службовців, як основних, так і допоміжних ділянок виробництва.</a:t>
            </a:r>
          </a:p>
          <a:p>
            <a:pPr marL="0" indent="442913"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442913"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Зміст кошторису в бюджетному розрізі відповідає змісту народногосподарського балансу і необхідно для включення витрат заводу в загальний баланс країни.</a:t>
            </a:r>
            <a:endParaRPr lang="uk-UA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9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536575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на виробництво в калькуляційної розрізі складається також на весь обсяг виробництва, але при цьому витрати згруповані за статтями прямих і непрямих витрат. </a:t>
            </a:r>
          </a:p>
          <a:p>
            <a:pPr marL="0" indent="536575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на виробництво цехів з додаванням витрат загальнозаводського характеру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ext Box 1"/>
          <p:cNvSpPr txBox="1">
            <a:spLocks noChangeArrowheads="1"/>
          </p:cNvSpPr>
          <p:nvPr/>
        </p:nvSpPr>
        <p:spPr bwMode="auto">
          <a:xfrm>
            <a:off x="467544" y="2276872"/>
            <a:ext cx="8229600" cy="243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Зміст і порядок планування окремих статей кошторису витрат на виробництво в калькуляційної розрізі.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6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Витрати за цією статті розраховуються на початку на одиницю виробу (деталь, вузол, прилад) прямим способом, потім </a:t>
            </a:r>
            <a:r>
              <a:rPr lang="uk-UA" alt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сумуються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з урахуванням обсягу валової продукції і зміни заділів незавершеного виробництва.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1331640" y="476672"/>
            <a:ext cx="523867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i="1" dirty="0" smtClean="0">
                <a:solidFill>
                  <a:srgbClr val="578279"/>
                </a:solidFill>
              </a:rPr>
              <a:t>1. Сировина і основні матеріали</a:t>
            </a:r>
            <a:endParaRPr lang="uk-UA" sz="24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50850" indent="-3302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25513" algn="l"/>
                <a:tab pos="1839913" algn="l"/>
                <a:tab pos="2754313" algn="l"/>
                <a:tab pos="3668713" algn="l"/>
                <a:tab pos="4583113" algn="l"/>
                <a:tab pos="5497513" algn="l"/>
                <a:tab pos="6411913" algn="l"/>
                <a:tab pos="7326313" algn="l"/>
                <a:tab pos="8240713" algn="l"/>
                <a:tab pos="9155113" algn="l"/>
                <a:tab pos="100695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Витрати на основний матеріал, що припадають на одиницю виробу (</a:t>
            </a: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З</a:t>
            </a:r>
            <a:r>
              <a:rPr lang="uk-UA" altLang="en-US" sz="27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мат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) Розраховуються наступним чином: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де </a:t>
            </a: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Н</a:t>
            </a:r>
            <a:r>
              <a:rPr lang="uk-UA" altLang="en-US" sz="27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рас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- норма витрати матеріалу на одиницю виробу в кг;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</a:t>
            </a: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Ц</a:t>
            </a:r>
            <a:r>
              <a:rPr lang="uk-UA" altLang="en-US" sz="27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пл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- планова ціна 1 кг цього матеріалу (з урахуванням оптової ціни і  транспортно-заготівельних витрат);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n - виробів номенклатури.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ru-RU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192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717698"/>
              </p:ext>
            </p:extLst>
          </p:nvPr>
        </p:nvGraphicFramePr>
        <p:xfrm>
          <a:off x="2051720" y="2924944"/>
          <a:ext cx="35052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Equation" r:id="rId4" imgW="1320567" imgH="448816" progId="Equation.DSMT4">
                  <p:embed/>
                </p:oleObj>
              </mc:Choice>
              <mc:Fallback>
                <p:oleObj name="Equation" r:id="rId4" imgW="1320567" imgH="44881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924944"/>
                        <a:ext cx="35052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1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2439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розраховуються також спочатку на одиницю виробу за нормами витрат і плановим цінами, потім множаться на обсяг виробництва.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3972" name="Object 3"/>
          <p:cNvGraphicFramePr>
            <a:graphicFrameLocks noChangeAspect="1"/>
          </p:cNvGraphicFramePr>
          <p:nvPr/>
        </p:nvGraphicFramePr>
        <p:xfrm>
          <a:off x="2303463" y="4014788"/>
          <a:ext cx="3748087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5" r:id="rId4" imgW="1378545" imgH="451018" progId="">
                  <p:embed/>
                </p:oleObj>
              </mc:Choice>
              <mc:Fallback>
                <p:oleObj r:id="rId4" imgW="1378545" imgH="451018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03463" y="4014788"/>
                        <a:ext cx="3748087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1331640" y="476672"/>
            <a:ext cx="41156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2. </a:t>
            </a:r>
            <a:r>
              <a:rPr lang="uk-UA" dirty="0" smtClean="0"/>
              <a:t>Покупні вироби та </a:t>
            </a:r>
            <a:r>
              <a:rPr lang="uk-UA" smtClean="0"/>
              <a:t>полуфабрикати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Text Box 2"/>
          <p:cNvSpPr txBox="1">
            <a:spLocks noChangeArrowheads="1"/>
          </p:cNvSpPr>
          <p:nvPr/>
        </p:nvSpPr>
        <p:spPr bwMode="auto">
          <a:xfrm>
            <a:off x="285750" y="1571625"/>
            <a:ext cx="8572500" cy="3643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95250" indent="-93663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569913" algn="l"/>
                <a:tab pos="1484313" algn="l"/>
                <a:tab pos="2398713" algn="l"/>
                <a:tab pos="3313113" algn="l"/>
                <a:tab pos="4227513" algn="l"/>
                <a:tab pos="5141913" algn="l"/>
                <a:tab pos="6056313" algn="l"/>
                <a:tab pos="6970713" algn="l"/>
                <a:tab pos="7885113" algn="l"/>
                <a:tab pos="8799513" algn="l"/>
                <a:tab pos="97139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це вартість різної утиль сировини (стружка, обрізки і т.д.) після виробництва</a:t>
            </a: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uk-UA" altLang="en-US" sz="14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uk-UA" altLang="en-US" sz="28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Вартість відходів дорівнює добутку ваги відходів на їх ціну: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en-US" alt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endParaRPr lang="en-US" alt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endParaRPr lang="en-US" altLang="en-US" sz="28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86020" name="Object 3"/>
          <p:cNvGraphicFramePr>
            <a:graphicFrameLocks noChangeAspect="1"/>
          </p:cNvGraphicFramePr>
          <p:nvPr/>
        </p:nvGraphicFramePr>
        <p:xfrm>
          <a:off x="2152650" y="3373438"/>
          <a:ext cx="4514850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024" r:id="rId4" imgW="1387735" imgH="454024" progId="">
                  <p:embed/>
                </p:oleObj>
              </mc:Choice>
              <mc:Fallback>
                <p:oleObj r:id="rId4" imgW="1387735" imgH="454024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2650" y="3373438"/>
                        <a:ext cx="4514850" cy="1109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021" name="Rectangle 4"/>
          <p:cNvSpPr>
            <a:spLocks noChangeArrowheads="1"/>
          </p:cNvSpPr>
          <p:nvPr/>
        </p:nvSpPr>
        <p:spPr bwMode="auto">
          <a:xfrm>
            <a:off x="571500" y="4642535"/>
            <a:ext cx="8143875" cy="1571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indent="53975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just"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Ціна відходів приймається за прейскурантами цін на відходи. Вона значно менша за ціну на вихідний матеріал.</a:t>
            </a:r>
          </a:p>
          <a:p>
            <a:pPr algn="just">
              <a:buClrTx/>
              <a:buSzPct val="80000"/>
              <a:buFontTx/>
              <a:buNone/>
            </a:pPr>
            <a:r>
              <a:rPr lang="uk-UA" altLang="en-US" sz="2400" b="1" dirty="0" smtClean="0">
                <a:solidFill>
                  <a:srgbClr val="0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Зворотні відходи  при підсумовуванні витрат віднімаються.</a:t>
            </a:r>
            <a:endParaRPr lang="uk-UA" altLang="en-US" sz="2400" b="1" dirty="0">
              <a:solidFill>
                <a:srgbClr val="000000"/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Прямокутник 5"/>
          <p:cNvSpPr/>
          <p:nvPr/>
        </p:nvSpPr>
        <p:spPr>
          <a:xfrm>
            <a:off x="1331640" y="476672"/>
            <a:ext cx="22388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3. Зворотні відходи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це </a:t>
            </a:r>
            <a:r>
              <a:rPr lang="uk-UA" altLang="en-US" sz="30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фонд прямої зарплати виробничих робітників 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за плановий період на весь обсяг валової продукції; розраховується за кожною ділянкою цеху і за заводом в цілому.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 розрахунках його враховуються трудомісткості і розряди робіт, умови роботи, що впливають на тарифні ставки і т.д. </a:t>
            </a:r>
            <a:endParaRPr lang="uk-UA" altLang="en-US" sz="3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49772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4. Основна заробітна плата робітникам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5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ru-RU" altLang="en-US" sz="3200">
                <a:solidFill>
                  <a:srgbClr val="000000"/>
                </a:solidFill>
                <a:latin typeface="Calibri" panose="020F0502020204030204" pitchFamily="34" charset="0"/>
              </a:rPr>
              <a:t>це фонд додаткової зарплати</a:t>
            </a: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38300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5. Додаткова заробітна плата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3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являють собою суму всіх видів доплат, які групуються як окремі кошториси витрат.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цехових витрат складається з окремих статей (15 планових статей), які діляться на дві великі групи: 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1) група А - витрати по утриманню та експлуатації обладнання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2) група В - </a:t>
            </a:r>
            <a:r>
              <a:rPr lang="uk-UA" alt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загальноцехові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23030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6.Цехові витрати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290" name="Group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442161"/>
              </p:ext>
            </p:extLst>
          </p:nvPr>
        </p:nvGraphicFramePr>
        <p:xfrm>
          <a:off x="285750" y="1571625"/>
          <a:ext cx="8545513" cy="5043489"/>
        </p:xfrm>
        <a:graphic>
          <a:graphicData uri="http://schemas.openxmlformats.org/drawingml/2006/table">
            <a:tbl>
              <a:tblPr/>
              <a:tblGrid>
                <a:gridCol w="4430713">
                  <a:extLst>
                    <a:ext uri="{9D8B030D-6E8A-4147-A177-3AD203B41FA5}">
                      <a16:colId xmlns:a16="http://schemas.microsoft.com/office/drawing/2014/main" val="4141011664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62423816"/>
                    </a:ext>
                  </a:extLst>
                </a:gridCol>
              </a:tblGrid>
              <a:tr h="396875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20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Основні фонди</a:t>
                      </a:r>
                      <a:endParaRPr kumimoji="0" lang="uk-UA" altLang="en-US" sz="20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8899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B6D2"/>
                    </a:solidFill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Оборотні фонди </a:t>
                      </a:r>
                      <a:endParaRPr kumimoji="0" lang="uk-UA" altLang="en-US" sz="20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8899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4B6D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1322831"/>
                  </a:ext>
                </a:extLst>
              </a:tr>
              <a:tr h="776288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не належать матеріально до створюваного продукту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матеріально переходять повністю в виготовлену продукцію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872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8810552"/>
                  </a:ext>
                </a:extLst>
              </a:tr>
              <a:tr h="993775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беруть участь в ряді виробничих циклів виготовлення продукції до повного зносу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споживаються протягом одного виробничого циклу виготовлення продукції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5495836"/>
                  </a:ext>
                </a:extLst>
              </a:tr>
              <a:tr h="1366838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вартість основних фондів частинами входить у вартість створюваного продукту в міру зносу речових елементів основних фондів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вартість оборотних фондів переноситься повністю у вартість готового продукту протягом одного виробничого циклу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CE5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8948855"/>
                  </a:ext>
                </a:extLst>
              </a:tr>
              <a:tr h="150971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після реалізації продукції вартість основних фондів відшкодовується частково і накопичується у відповідності з нормами зношеності основних фондів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uk-UA" altLang="en-US" sz="18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DejaVu Sans" charset="0"/>
                        </a:rPr>
                        <a:t>вартість оборотних фондів відшкодовується відразу ж після реалізації продукції. Це дає можливість придбати їх знову для нового циклу виробництва</a:t>
                      </a:r>
                      <a:endParaRPr kumimoji="0" lang="uk-UA" altLang="en-US" sz="18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DejaVu Sans" charset="0"/>
                      </a:endParaRPr>
                    </a:p>
                  </a:txBody>
                  <a:tcPr marL="90000" marR="90000" marT="84582" horzOverflow="overflow">
                    <a:lnL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FF3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1769660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457200" y="1500188"/>
            <a:ext cx="8229600" cy="535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20000"/>
              </a:lnSpc>
              <a:buSzPct val="80000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включають витрати на: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силову енергію,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матеріали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зарплату робітників по обслуговуванню і ремонту устаткування,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малоцінний і швидкозношуваний інструмент і оснастку,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амортизаційні відрахування від вартості будівлі,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зарплата цехового персоналу ІТП і службовців і т.д. </a:t>
            </a:r>
          </a:p>
          <a:p>
            <a:pPr eaLnBrk="1" hangingPunct="1">
              <a:lnSpc>
                <a:spcPct val="120000"/>
              </a:lnSpc>
              <a:buSzPct val="80000"/>
              <a:defRPr/>
            </a:pPr>
            <a:endParaRPr lang="uk-UA" altLang="en-US" sz="26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120000"/>
              </a:lnSpc>
              <a:buSzPct val="80000"/>
              <a:defRPr/>
            </a:pPr>
            <a:r>
              <a:rPr lang="uk-UA" altLang="en-US" sz="2600" dirty="0" smtClean="0">
                <a:latin typeface="Calibri" panose="020F0502020204030204" pitchFamily="34" charset="0"/>
              </a:rPr>
              <a:t>При визначенні цих витрат складається кошторис </a:t>
            </a:r>
            <a:endParaRPr lang="uk-UA" altLang="en-US" sz="2600" dirty="0" smtClean="0"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41943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7. Витрати на утримання обладнання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2226" name="Group 2"/>
          <p:cNvGraphicFramePr>
            <a:graphicFrameLocks noGrp="1"/>
          </p:cNvGraphicFramePr>
          <p:nvPr/>
        </p:nvGraphicFramePr>
        <p:xfrm>
          <a:off x="214313" y="1571625"/>
          <a:ext cx="8645525" cy="5214937"/>
        </p:xfrm>
        <a:graphic>
          <a:graphicData uri="http://schemas.openxmlformats.org/drawingml/2006/table">
            <a:tbl>
              <a:tblPr/>
              <a:tblGrid>
                <a:gridCol w="550862">
                  <a:extLst>
                    <a:ext uri="{9D8B030D-6E8A-4147-A177-3AD203B41FA5}">
                      <a16:colId xmlns:a16="http://schemas.microsoft.com/office/drawing/2014/main" val="2670714477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119187991"/>
                    </a:ext>
                  </a:extLst>
                </a:gridCol>
                <a:gridCol w="928688">
                  <a:extLst>
                    <a:ext uri="{9D8B030D-6E8A-4147-A177-3AD203B41FA5}">
                      <a16:colId xmlns:a16="http://schemas.microsoft.com/office/drawing/2014/main" val="1489809700"/>
                    </a:ext>
                  </a:extLst>
                </a:gridCol>
                <a:gridCol w="881062">
                  <a:extLst>
                    <a:ext uri="{9D8B030D-6E8A-4147-A177-3AD203B41FA5}">
                      <a16:colId xmlns:a16="http://schemas.microsoft.com/office/drawing/2014/main" val="2276127527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1797545603"/>
                    </a:ext>
                  </a:extLst>
                </a:gridCol>
                <a:gridCol w="1011238">
                  <a:extLst>
                    <a:ext uri="{9D8B030D-6E8A-4147-A177-3AD203B41FA5}">
                      <a16:colId xmlns:a16="http://schemas.microsoft.com/office/drawing/2014/main" val="3093997940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2331503516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1505472147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501584818"/>
                    </a:ext>
                  </a:extLst>
                </a:gridCol>
              </a:tblGrid>
              <a:tr h="271178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У тому, числі за елементами витрат, грн.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9777376"/>
                  </a:ext>
                </a:extLst>
              </a:tr>
              <a:tr h="73033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статей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Найменування статей витрат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Загальна сума, грн.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Вспомо-готельних</a:t>
                      </a: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матеріали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Зарплата осн. і доп.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Нарахування. на зарплату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Паливо та енергія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Амортизація. відрахування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Послуги ін. Цехів тощо. Витрати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921839"/>
                  </a:ext>
                </a:extLst>
              </a:tr>
              <a:tr h="212751">
                <a:tc gridSpan="9"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Витрати по утриманню та експлуатації обладнання</a:t>
                      </a:r>
                    </a:p>
                  </a:txBody>
                  <a:tcPr marL="32760" marR="32760" marT="3023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494441"/>
                  </a:ext>
                </a:extLst>
              </a:tr>
              <a:tr h="61761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Амортизація обладнання і цінним інструментом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5545263"/>
                  </a:ext>
                </a:extLst>
              </a:tr>
              <a:tr h="528702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Зміст устаткування і робочих місць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0382570"/>
                  </a:ext>
                </a:extLst>
              </a:tr>
              <a:tr h="36516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Поточний ремонт обладнання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9610884"/>
                  </a:ext>
                </a:extLst>
              </a:tr>
              <a:tr h="616025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Зміст і експлуатація транспортних засобів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8185478"/>
                  </a:ext>
                </a:extLst>
              </a:tr>
              <a:tr h="123681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Відшкодування зносу і відновлення малоцінних бистроізнаші-вающихся інструментів і пристосувань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0844347"/>
                  </a:ext>
                </a:extLst>
              </a:tr>
              <a:tr h="36516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Інші витрати цеху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8713783"/>
                  </a:ext>
                </a:extLst>
              </a:tr>
              <a:tr h="271178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       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53975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53975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32760" marR="32760" marT="25911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4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243021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Text Box 2"/>
          <p:cNvSpPr txBox="1">
            <a:spLocks noChangeArrowheads="1"/>
          </p:cNvSpPr>
          <p:nvPr/>
        </p:nvSpPr>
        <p:spPr bwMode="auto">
          <a:xfrm>
            <a:off x="251520" y="1484784"/>
            <a:ext cx="8715375" cy="5214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розраховуються відразу на весь плановий період (рік, квартал, місяць) на повний обсяг роботи цеху. </a:t>
            </a:r>
          </a:p>
          <a:p>
            <a:pPr marL="0" indent="442913" eaLnBrk="1" hangingPunct="1"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Ряд статей піддається точному розрахунку (основна заробітна плата, відрахування, амортизаційні відрахування та ін.). </a:t>
            </a:r>
          </a:p>
          <a:p>
            <a:pPr marL="0" indent="442913" eaLnBrk="1" hangingPunct="1"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А ряд статей вважається за укрупненими нормативами з урахуванням звітних даних минулих періодів (витрати на додаткову заробітну плату, ремонт інструменту, охорона праці і т.д.)</a:t>
            </a:r>
            <a:endParaRPr lang="uk-UA" alt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38079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7. Загальнозаводські витрати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Розподіл цехових витрат на окремі вироби виробляється пропорційно основній заробітній платі виробничих робітників.</a:t>
            </a:r>
          </a:p>
          <a:p>
            <a:pPr marL="0" indent="442913" eaLnBrk="1" hangingPunct="1"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 цьому способі нормативами, за допомогою яких цехові витрати розподіляються на конкретні вироби, є відсотки цехових витрат. За наявною кошторисі цехових витрат і витрат на утримання обладнання визначимо % цехових витрат</a:t>
            </a:r>
            <a:r>
              <a:rPr lang="ru-RU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ru-RU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ru-RU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298" name="Group 2"/>
          <p:cNvGraphicFramePr>
            <a:graphicFrameLocks noGrp="1"/>
          </p:cNvGraphicFramePr>
          <p:nvPr/>
        </p:nvGraphicFramePr>
        <p:xfrm>
          <a:off x="214313" y="1571625"/>
          <a:ext cx="8645525" cy="5041998"/>
        </p:xfrm>
        <a:graphic>
          <a:graphicData uri="http://schemas.openxmlformats.org/drawingml/2006/table">
            <a:tbl>
              <a:tblPr/>
              <a:tblGrid>
                <a:gridCol w="550862">
                  <a:extLst>
                    <a:ext uri="{9D8B030D-6E8A-4147-A177-3AD203B41FA5}">
                      <a16:colId xmlns:a16="http://schemas.microsoft.com/office/drawing/2014/main" val="292492409"/>
                    </a:ext>
                  </a:extLst>
                </a:gridCol>
                <a:gridCol w="1733550">
                  <a:extLst>
                    <a:ext uri="{9D8B030D-6E8A-4147-A177-3AD203B41FA5}">
                      <a16:colId xmlns:a16="http://schemas.microsoft.com/office/drawing/2014/main" val="2734281929"/>
                    </a:ext>
                  </a:extLst>
                </a:gridCol>
                <a:gridCol w="928688">
                  <a:extLst>
                    <a:ext uri="{9D8B030D-6E8A-4147-A177-3AD203B41FA5}">
                      <a16:colId xmlns:a16="http://schemas.microsoft.com/office/drawing/2014/main" val="1130286847"/>
                    </a:ext>
                  </a:extLst>
                </a:gridCol>
                <a:gridCol w="881062">
                  <a:extLst>
                    <a:ext uri="{9D8B030D-6E8A-4147-A177-3AD203B41FA5}">
                      <a16:colId xmlns:a16="http://schemas.microsoft.com/office/drawing/2014/main" val="4166202785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1681914746"/>
                    </a:ext>
                  </a:extLst>
                </a:gridCol>
                <a:gridCol w="1011238">
                  <a:extLst>
                    <a:ext uri="{9D8B030D-6E8A-4147-A177-3AD203B41FA5}">
                      <a16:colId xmlns:a16="http://schemas.microsoft.com/office/drawing/2014/main" val="3725580918"/>
                    </a:ext>
                  </a:extLst>
                </a:gridCol>
                <a:gridCol w="749300">
                  <a:extLst>
                    <a:ext uri="{9D8B030D-6E8A-4147-A177-3AD203B41FA5}">
                      <a16:colId xmlns:a16="http://schemas.microsoft.com/office/drawing/2014/main" val="1067172950"/>
                    </a:ext>
                  </a:extLst>
                </a:gridCol>
                <a:gridCol w="882650">
                  <a:extLst>
                    <a:ext uri="{9D8B030D-6E8A-4147-A177-3AD203B41FA5}">
                      <a16:colId xmlns:a16="http://schemas.microsoft.com/office/drawing/2014/main" val="4156246384"/>
                    </a:ext>
                  </a:extLst>
                </a:gridCol>
                <a:gridCol w="1025525">
                  <a:extLst>
                    <a:ext uri="{9D8B030D-6E8A-4147-A177-3AD203B41FA5}">
                      <a16:colId xmlns:a16="http://schemas.microsoft.com/office/drawing/2014/main" val="2517035891"/>
                    </a:ext>
                  </a:extLst>
                </a:gridCol>
              </a:tblGrid>
              <a:tr h="271111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32760" marR="32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6"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У тому, числі за елементами витрат, грн.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0762334"/>
                  </a:ext>
                </a:extLst>
              </a:tr>
              <a:tr h="730158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№ статей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Найменування статей витрат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Загальна сума, грн.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Допоміжні матеріали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Зарплата осн. і доп.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Нарахування. на зарплату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Паливо та енергія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Амортизація. відрахування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Послуги ін. Цехів тощо. Витрати</a:t>
                      </a:r>
                    </a:p>
                  </a:txBody>
                  <a:tcPr marL="32760" marR="32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3786498"/>
                  </a:ext>
                </a:extLst>
              </a:tr>
              <a:tr h="212698">
                <a:tc gridSpan="9"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400" b="1" i="0" u="sng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загальноцехові витрати</a:t>
                      </a:r>
                    </a:p>
                  </a:txBody>
                  <a:tcPr marL="68760" marR="68760" marT="30222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1536128"/>
                  </a:ext>
                </a:extLst>
              </a:tr>
              <a:tr h="36507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Зміст цехового персоналу 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8705154"/>
                  </a:ext>
                </a:extLst>
              </a:tr>
              <a:tr h="54761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Утримання будинків, споруд та інвентарю цеху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4330335"/>
                  </a:ext>
                </a:extLst>
              </a:tr>
              <a:tr h="36507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Поточний ремонт будівель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59825742"/>
                  </a:ext>
                </a:extLst>
              </a:tr>
              <a:tr h="36507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Амортизація будівель і споруд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4882743"/>
                  </a:ext>
                </a:extLst>
              </a:tr>
              <a:tr h="54761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Випробування, досліди, раціоналізація і ізобретательст-під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66173403"/>
                  </a:ext>
                </a:extLst>
              </a:tr>
              <a:tr h="271111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Охорона праці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3054430"/>
                  </a:ext>
                </a:extLst>
              </a:tr>
              <a:tr h="54761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Відшкодування зносу малоцінного і швидко інвентарю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8136601"/>
                  </a:ext>
                </a:extLst>
              </a:tr>
              <a:tr h="547619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Інші витрати общецехового призначення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ru-RU" altLang="en-US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9040491"/>
                  </a:ext>
                </a:extLst>
              </a:tr>
              <a:tr h="271111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539750"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53975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 marL="68760" marR="68760" marT="25905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68760" marR="68760" marT="1600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971600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1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дорівнює відношенню (у відсотках) кошторису цехових витрат за плановий період до фонду основної заробітної плати виробничих робітників цеху за цей же період.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15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b="1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% Цех. </a:t>
            </a:r>
            <a:r>
              <a:rPr lang="uk-UA" altLang="en-US" sz="3000" b="1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витр.</a:t>
            </a:r>
            <a:r>
              <a:rPr lang="uk-UA" altLang="en-US" sz="30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=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0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(Кошторис цехових витрат + витрати по </a:t>
            </a:r>
            <a:r>
              <a:rPr lang="uk-UA" altLang="en-US" sz="3000" baseline="30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сод</a:t>
            </a:r>
            <a:r>
              <a:rPr lang="uk-UA" altLang="en-US" sz="30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Обор.) * 100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    </a:t>
            </a:r>
            <a:r>
              <a:rPr lang="uk-UA" altLang="en-US" sz="30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фонд </a:t>
            </a:r>
            <a:r>
              <a:rPr lang="uk-UA" altLang="en-US" sz="3000" baseline="30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осн</a:t>
            </a:r>
            <a:r>
              <a:rPr lang="uk-UA" altLang="en-US" sz="30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зарплати </a:t>
            </a:r>
            <a:r>
              <a:rPr lang="uk-UA" altLang="en-US" sz="3000" baseline="30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произв</a:t>
            </a:r>
            <a:r>
              <a:rPr lang="uk-UA" altLang="en-US" sz="30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робочих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2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Потім можна знаходити частку цехових витрат на будь-який виріб або операцію, знаючи основну зарплату, що припадає на цей виріб або операцію</a:t>
            </a:r>
            <a:endParaRPr lang="uk-UA" altLang="en-US" sz="2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04452" name="Line 3"/>
          <p:cNvSpPr>
            <a:spLocks noChangeShapeType="1"/>
          </p:cNvSpPr>
          <p:nvPr/>
        </p:nvSpPr>
        <p:spPr bwMode="auto">
          <a:xfrm>
            <a:off x="2143125" y="4713288"/>
            <a:ext cx="6072188" cy="1587"/>
          </a:xfrm>
          <a:prstGeom prst="line">
            <a:avLst/>
          </a:prstGeom>
          <a:noFill/>
          <a:ln w="6480" cap="rnd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" name="Прямокутник 4"/>
          <p:cNvSpPr/>
          <p:nvPr/>
        </p:nvSpPr>
        <p:spPr>
          <a:xfrm>
            <a:off x="1331640" y="476672"/>
            <a:ext cx="4702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b="1" i="1" dirty="0" smtClean="0">
                <a:solidFill>
                  <a:srgbClr val="578279"/>
                </a:solidFill>
              </a:rPr>
              <a:t>Процент цехових витрат становить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9" name="Text Box 2"/>
          <p:cNvSpPr txBox="1">
            <a:spLocks noChangeArrowheads="1"/>
          </p:cNvSpPr>
          <p:nvPr/>
        </p:nvSpPr>
        <p:spPr bwMode="auto">
          <a:xfrm>
            <a:off x="395536" y="1700808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Загальноцехові</a:t>
            </a: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 пов'язані із загальним обслуговуванням і управлінням підприємства в цілому і не можуть бути віднесені на який-небудь цех.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2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загальногосподарських витрат складається з ряду статей, об'єднаних у дві групи:</a:t>
            </a: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А група - адміністративно-управлінські витрати;</a:t>
            </a: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Б група - загальногосподарські витрати</a:t>
            </a:r>
            <a:r>
              <a:rPr lang="ru-RU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2"/>
          <p:cNvSpPr txBox="1">
            <a:spLocks noChangeArrowheads="1"/>
          </p:cNvSpPr>
          <p:nvPr/>
        </p:nvSpPr>
        <p:spPr bwMode="auto">
          <a:xfrm>
            <a:off x="457200" y="1643063"/>
            <a:ext cx="8229600" cy="47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10000"/>
              </a:lnSpc>
              <a:buSzPct val="80000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Адміністративно-управлінські витрати включають: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заробітну плату апарату заводоуправління (пряму і додаткову) і 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нарахування, а також 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витрати на службові відрядження, 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утримання легкового транспорту, 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конторські та поштово-телеграфні витрати, </a:t>
            </a:r>
          </a:p>
          <a:p>
            <a:pPr marL="436563" indent="-319088" eaLnBrk="1" hangingPunct="1">
              <a:lnSpc>
                <a:spcPct val="110000"/>
              </a:lnSpc>
              <a:buClr>
                <a:srgbClr val="BAC581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000" dirty="0" smtClean="0">
                <a:latin typeface="Calibri" panose="020F0502020204030204" pitchFamily="34" charset="0"/>
              </a:rPr>
              <a:t>зміст і амортизація будівель заводоуправління</a:t>
            </a:r>
            <a:endParaRPr lang="uk-UA" altLang="en-US" sz="30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214313" y="1643063"/>
            <a:ext cx="8472487" cy="49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20000"/>
              </a:lnSpc>
              <a:buSzPct val="80000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Загальногосподарські витрати включають: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CF83BB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витрати на утримання та поточний ремонт будівель, споруд та інвентарю загальнозаводського призначення, заводських складів і лабораторій;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CF83BB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амортизаційні відрахування від вартості цих будівель, споруд і дорогого інвентарю;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CF83BB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800" dirty="0" smtClean="0">
                <a:latin typeface="Calibri" panose="020F0502020204030204" pitchFamily="34" charset="0"/>
              </a:rPr>
              <a:t>витрати з охорони праці, з підготовки кадрів, за змістом охорони (пожежної, </a:t>
            </a:r>
            <a:r>
              <a:rPr lang="uk-UA" altLang="en-US" sz="2800" dirty="0" err="1" smtClean="0">
                <a:latin typeface="Calibri" panose="020F0502020204030204" pitchFamily="34" charset="0"/>
              </a:rPr>
              <a:t>вахтерской</a:t>
            </a:r>
            <a:r>
              <a:rPr lang="uk-UA" altLang="en-US" sz="2800" dirty="0" smtClean="0">
                <a:latin typeface="Calibri" panose="020F0502020204030204" pitchFamily="34" charset="0"/>
              </a:rPr>
              <a:t>, сторожовий) та інші.</a:t>
            </a:r>
          </a:p>
          <a:p>
            <a:pPr eaLnBrk="1" hangingPunct="1">
              <a:lnSpc>
                <a:spcPct val="120000"/>
              </a:lnSpc>
              <a:buSzPct val="80000"/>
              <a:defRPr/>
            </a:pPr>
            <a:endParaRPr lang="ru-RU" altLang="en-US" sz="28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3" name="Text Box 2"/>
          <p:cNvSpPr txBox="1">
            <a:spLocks noChangeArrowheads="1"/>
          </p:cNvSpPr>
          <p:nvPr/>
        </p:nvSpPr>
        <p:spPr bwMode="auto">
          <a:xfrm>
            <a:off x="457200" y="1571625"/>
            <a:ext cx="8229600" cy="482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4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Загальнозавоські</a:t>
            </a: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 - непрямі, на конкретні вироби, що виготовляються заводом, їх можна рознести тільки умовно, пропорційно якомусь показнику. </a:t>
            </a:r>
          </a:p>
          <a:p>
            <a:pPr eaLnBrk="1" hangingPunct="1"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Прийнято розподіляти загальнозаводські витрати (як і цехові) пропорційно основній заробітній платі виробничих робітників. </a:t>
            </a:r>
          </a:p>
          <a:p>
            <a:pPr eaLnBrk="1" hangingPunct="1"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Для цього розраховується відсоток загальногосподарських витрат:</a:t>
            </a:r>
          </a:p>
          <a:p>
            <a:pPr eaLnBrk="1" hangingPunct="1">
              <a:lnSpc>
                <a:spcPct val="120000"/>
              </a:lnSpc>
              <a:buClrTx/>
              <a:buSzPct val="80000"/>
              <a:buFontTx/>
              <a:buNone/>
            </a:pPr>
            <a:endParaRPr lang="uk-UA" altLang="en-US" sz="24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600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% </a:t>
            </a:r>
            <a:r>
              <a:rPr lang="uk-UA" altLang="en-US" sz="26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загзав</a:t>
            </a:r>
            <a:r>
              <a:rPr lang="uk-UA" altLang="en-US" sz="2600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r>
              <a:rPr lang="uk-UA" altLang="en-US" sz="26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витрат=</a:t>
            </a:r>
            <a:r>
              <a:rPr lang="uk-UA" altLang="en-US" sz="2600" baseline="30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</a:t>
            </a:r>
            <a:r>
              <a:rPr lang="uk-UA" altLang="en-US" sz="26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загальногосподарських витрат </a:t>
            </a:r>
            <a:r>
              <a:rPr lang="uk-UA" altLang="en-US" sz="2600" baseline="30000" dirty="0" smtClean="0">
                <a:solidFill>
                  <a:srgbClr val="000000"/>
                </a:solidFill>
                <a:latin typeface="Symbol" panose="05050102010706020507" pitchFamily="18" charset="2"/>
              </a:rPr>
              <a:t></a:t>
            </a:r>
            <a:r>
              <a:rPr lang="uk-UA" altLang="en-US" sz="26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100</a:t>
            </a:r>
          </a:p>
          <a:p>
            <a:pPr algn="ctr" eaLnBrk="1" hangingPunct="1"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6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                                       фонд основної зарплати </a:t>
            </a:r>
            <a:r>
              <a:rPr lang="uk-UA" altLang="en-US" sz="2600" baseline="30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произв</a:t>
            </a:r>
            <a:r>
              <a:rPr lang="uk-UA" altLang="en-US" sz="2600" baseline="30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раб.</a:t>
            </a:r>
            <a:endParaRPr lang="uk-UA" altLang="en-US" sz="2600" baseline="30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12644" name="Line 3"/>
          <p:cNvSpPr>
            <a:spLocks noChangeShapeType="1"/>
          </p:cNvSpPr>
          <p:nvPr/>
        </p:nvSpPr>
        <p:spPr bwMode="auto">
          <a:xfrm>
            <a:off x="3779912" y="5877272"/>
            <a:ext cx="3571875" cy="1588"/>
          </a:xfrm>
          <a:prstGeom prst="line">
            <a:avLst/>
          </a:prstGeom>
          <a:noFill/>
          <a:ln w="6480" cap="rnd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Основні фонди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- це засоби праці, які беруть участь у виробничому процесі, функціонують у багатьох виробничих циклах, зберігаючи при цьому свою натурально-речову форму, і переносять свою вартість на вартість готової продукції частинами, в міру їх зношування. 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57188" y="1571625"/>
            <a:ext cx="8472487" cy="5072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120000"/>
              </a:lnSpc>
              <a:buSzPct val="80000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До спеціальним витрат відносяться, в основному витрати на спеціальне оснащення: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спеціальні пристосування,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шаблони,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штампи,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макети, 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контрольно-випробувальна апаратура і </a:t>
            </a:r>
            <a:r>
              <a:rPr lang="uk-UA" altLang="en-US" sz="2400" dirty="0" err="1" smtClean="0">
                <a:latin typeface="Calibri" panose="020F0502020204030204" pitchFamily="34" charset="0"/>
              </a:rPr>
              <a:t>т.п</a:t>
            </a:r>
            <a:r>
              <a:rPr lang="uk-UA" altLang="en-US" sz="2400" dirty="0" smtClean="0">
                <a:latin typeface="Calibri" panose="020F0502020204030204" pitchFamily="34" charset="0"/>
              </a:rPr>
              <a:t> .;</a:t>
            </a:r>
          </a:p>
          <a:p>
            <a:pPr marL="436563" indent="-319088" eaLnBrk="1" hangingPunct="1">
              <a:lnSpc>
                <a:spcPct val="120000"/>
              </a:lnSpc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400" dirty="0" smtClean="0">
                <a:latin typeface="Calibri" panose="020F0502020204030204" pitchFamily="34" charset="0"/>
              </a:rPr>
              <a:t>витрати з випробувань оснащення</a:t>
            </a:r>
            <a:endParaRPr lang="uk-UA" altLang="en-US" sz="24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вони пов'язані з виготовленням якогось конкретного виробу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3200" i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32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спеціальні витрати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прямі витрати і при точних розрахунках списуються на ті вироби, для яких вони призначені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1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 наближених розрахунках собівартості, коли невідомий склад </a:t>
            </a: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спецоснастки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вироби, користується досвідченими даними на інші вироби. Досвідчені дані представляють собою відсоток витрат на </a:t>
            </a: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спецоснащення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від вартості матеріалів, покупних виробів і основної зарплати виробничих робітників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27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27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Спецрасходи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існують весь час виготовлення, так як йде безперервна механізація і вдосконалення виробничих процесів</a:t>
            </a:r>
            <a:endParaRPr lang="uk-UA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5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84138" indent="358775" eaLnBrk="1" hangingPunct="1">
              <a:buClrTx/>
              <a:buSzPct val="80000"/>
              <a:buFontTx/>
              <a:buNone/>
            </a:pP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Витрати на постановку нових виробництв проводиться при виконанні робіт з технічної підготовки виробництва (розробка креслень, технологічних процесів та іншою технічною документацією, освоєння виробництва) і покриваються або за рахунок вартості нової продукції, спеціальних асигнувань (з держбюджету або централізованих фондів вищестоящої організації на впровадження нової техніки ).</a:t>
            </a:r>
            <a:endParaRPr lang="uk-UA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50100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10. Витрати на освоєння нових видів виробів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SzPct val="80000"/>
              <a:defRPr/>
            </a:pPr>
            <a:r>
              <a:rPr lang="uk-UA" altLang="en-US" sz="3200" dirty="0" err="1" smtClean="0">
                <a:latin typeface="Calibri" panose="020F0502020204030204" pitchFamily="34" charset="0"/>
              </a:rPr>
              <a:t>Позавиробничі</a:t>
            </a:r>
            <a:r>
              <a:rPr lang="uk-UA" altLang="en-US" sz="3200" dirty="0" smtClean="0">
                <a:latin typeface="Calibri" panose="020F0502020204030204" pitchFamily="34" charset="0"/>
              </a:rPr>
              <a:t> витрати включають витрати зі збуту готової продукції: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витрати на рекламу,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маркетингові дослідження,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витрати на тару і упаковку готової продукції,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транспортні витрати по збуту - до відправлення</a:t>
            </a:r>
            <a:endParaRPr lang="uk-UA" altLang="en-US" sz="3200" dirty="0" smtClean="0">
              <a:latin typeface="Calibri" panose="020F0502020204030204" pitchFamily="34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1331640" y="476672"/>
            <a:ext cx="31174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dirty="0" smtClean="0"/>
              <a:t>11. </a:t>
            </a:r>
            <a:r>
              <a:rPr lang="uk-UA" dirty="0" err="1" smtClean="0"/>
              <a:t>Позавиробничі</a:t>
            </a:r>
            <a:r>
              <a:rPr lang="uk-UA" dirty="0" smtClean="0"/>
              <a:t> витрати </a:t>
            </a:r>
            <a:endParaRPr lang="uk-UA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1" name="Text Box 2"/>
          <p:cNvSpPr txBox="1">
            <a:spLocks noChangeArrowheads="1"/>
          </p:cNvSpPr>
          <p:nvPr/>
        </p:nvSpPr>
        <p:spPr bwMode="auto">
          <a:xfrm>
            <a:off x="285750" y="1643063"/>
            <a:ext cx="8572500" cy="4857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5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Позавиробничі</a:t>
            </a: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 - непрямі. </a:t>
            </a: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На собівартість конкретних виробів вони розкладаються пропорційно сумі всіх інших витрат (тобто пропорційно заводський собівартості). 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uk-UA" altLang="en-US" sz="25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buClrTx/>
              <a:buSzPct val="80000"/>
              <a:buFontTx/>
              <a:buNone/>
            </a:pP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Відсотки </a:t>
            </a:r>
            <a:r>
              <a:rPr lang="uk-UA" altLang="en-US" sz="25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позавиробничих</a:t>
            </a: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 коливаються в розмірах 1 - 3%.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25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9" name="Text Box 2"/>
          <p:cNvSpPr txBox="1">
            <a:spLocks noChangeArrowheads="1"/>
          </p:cNvSpPr>
          <p:nvPr/>
        </p:nvSpPr>
        <p:spPr bwMode="auto">
          <a:xfrm>
            <a:off x="467544" y="1484784"/>
            <a:ext cx="8229600" cy="47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25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Кошторис витрат на виробництво визначає витрати на весь обсяг виробництва, тобто на валову продукцію.</a:t>
            </a:r>
          </a:p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Для визначення</a:t>
            </a:r>
            <a:r>
              <a:rPr lang="uk-UA" altLang="en-US" sz="2500" b="1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заводської </a:t>
            </a: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собівартості товарної продукції необхідно кошторис витрат на все виробництво зменшити на приріст залишків незавершеного виробництва (і пристосувань власного виробництва) або, навпаки, додати спад залишків незавершеного виробництва (і пристосувань власного виробництва). </a:t>
            </a:r>
          </a:p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Для отримання </a:t>
            </a:r>
            <a:r>
              <a:rPr lang="uk-UA" altLang="en-US" sz="2500" b="1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повної</a:t>
            </a: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собівартості товарної продукції необхідно до її заводський собівартості додати </a:t>
            </a:r>
            <a:r>
              <a:rPr lang="uk-UA" altLang="en-US" sz="25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позавиробничі</a:t>
            </a:r>
            <a:r>
              <a:rPr lang="uk-UA" altLang="en-US" sz="25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витрати.</a:t>
            </a:r>
          </a:p>
          <a:p>
            <a:pPr eaLnBrk="1" hangingPunct="1">
              <a:buClrTx/>
              <a:buSzPct val="80000"/>
              <a:buFontTx/>
              <a:buNone/>
            </a:pPr>
            <a:endParaRPr lang="ru-RU" altLang="en-US" sz="25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ext Box 2"/>
          <p:cNvSpPr txBox="1">
            <a:spLocks noChangeArrowheads="1"/>
          </p:cNvSpPr>
          <p:nvPr/>
        </p:nvSpPr>
        <p:spPr bwMode="auto">
          <a:xfrm>
            <a:off x="285750" y="1643063"/>
            <a:ext cx="8572500" cy="4929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SzPct val="80000"/>
              <a:defRPr/>
            </a:pPr>
            <a:r>
              <a:rPr lang="uk-UA" altLang="en-US" sz="2800" b="1" dirty="0" smtClean="0">
                <a:solidFill>
                  <a:srgbClr val="DD8047"/>
                </a:solidFill>
                <a:latin typeface="Calibri" panose="020F0502020204030204" pitchFamily="34" charset="0"/>
              </a:rPr>
              <a:t>Собівартість одиниці виробу </a:t>
            </a:r>
            <a:r>
              <a:rPr lang="uk-UA" altLang="en-US" sz="2500" dirty="0" smtClean="0">
                <a:latin typeface="Calibri" panose="020F0502020204030204" pitchFamily="34" charset="0"/>
              </a:rPr>
              <a:t>необхідна для: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виявлення резервів зниження собівартості і обґрунтування планових завдань по зниженню собівартості, 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зіставлення фактичних і планових витрат на одиницю продукції, 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визначення оптових цін, встановлення величини прибутку і ступеня рентабельності, 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оцінки динаміки собівартості окремих виробів, 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порівняння собівартості однакових виробів, що випускаються різними заводами </a:t>
            </a:r>
          </a:p>
          <a:p>
            <a:pPr marL="436563" indent="-319088" eaLnBrk="1" hangingPunct="1">
              <a:buClr>
                <a:srgbClr val="DD8047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2500" dirty="0" smtClean="0">
                <a:latin typeface="Calibri" panose="020F0502020204030204" pitchFamily="34" charset="0"/>
              </a:rPr>
              <a:t>оцінки ефективності нових виробів і т.д.</a:t>
            </a:r>
            <a:endParaRPr lang="uk-UA" altLang="en-US" sz="25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buSzPct val="80000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Визначення собівартості одиниці виробу за елементами називається </a:t>
            </a:r>
            <a:r>
              <a:rPr lang="uk-UA" altLang="en-US" sz="3200" b="1" dirty="0" smtClean="0">
                <a:latin typeface="Calibri" panose="020F0502020204030204" pitchFamily="34" charset="0"/>
              </a:rPr>
              <a:t>калькуляцією</a:t>
            </a:r>
            <a:r>
              <a:rPr lang="uk-UA" altLang="en-US" sz="3200" dirty="0" smtClean="0">
                <a:latin typeface="Calibri" panose="020F0502020204030204" pitchFamily="34" charset="0"/>
              </a:rPr>
              <a:t>.</a:t>
            </a:r>
          </a:p>
          <a:p>
            <a:pPr eaLnBrk="1" hangingPunct="1">
              <a:buSzPct val="80000"/>
              <a:defRPr/>
            </a:pPr>
            <a:endParaRPr lang="uk-UA" altLang="en-US" sz="3200" dirty="0" smtClean="0">
              <a:latin typeface="Calibri" panose="020F0502020204030204" pitchFamily="34" charset="0"/>
            </a:endParaRPr>
          </a:p>
          <a:p>
            <a:pPr eaLnBrk="1" hangingPunct="1">
              <a:buSzPct val="80000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Розрізняють три калькуляції: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цехову, 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заводську</a:t>
            </a:r>
          </a:p>
          <a:p>
            <a:pPr marL="436563" indent="-319088" eaLnBrk="1" hangingPunct="1">
              <a:buClr>
                <a:srgbClr val="94B6D2"/>
              </a:buClr>
              <a:buSzPct val="80000"/>
              <a:buFont typeface="Wingdings 2" panose="05020102010507070707" pitchFamily="18" charset="2"/>
              <a:buChar char=""/>
              <a:defRPr/>
            </a:pPr>
            <a:r>
              <a:rPr lang="uk-UA" altLang="en-US" sz="3200" dirty="0" smtClean="0">
                <a:latin typeface="Calibri" panose="020F0502020204030204" pitchFamily="34" charset="0"/>
              </a:rPr>
              <a:t>повну собівартість одиниці виробу.</a:t>
            </a:r>
            <a:endParaRPr lang="uk-UA" altLang="en-US" sz="32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Group 1"/>
          <p:cNvGraphicFramePr>
            <a:graphicFrameLocks noGrp="1"/>
          </p:cNvGraphicFramePr>
          <p:nvPr/>
        </p:nvGraphicFramePr>
        <p:xfrm>
          <a:off x="214313" y="1571625"/>
          <a:ext cx="8716962" cy="5048252"/>
        </p:xfrm>
        <a:graphic>
          <a:graphicData uri="http://schemas.openxmlformats.org/drawingml/2006/table">
            <a:tbl>
              <a:tblPr/>
              <a:tblGrid>
                <a:gridCol w="4930775">
                  <a:extLst>
                    <a:ext uri="{9D8B030D-6E8A-4147-A177-3AD203B41FA5}">
                      <a16:colId xmlns:a16="http://schemas.microsoft.com/office/drawing/2014/main" val="2311436158"/>
                    </a:ext>
                  </a:extLst>
                </a:gridCol>
                <a:gridCol w="3786187">
                  <a:extLst>
                    <a:ext uri="{9D8B030D-6E8A-4147-A177-3AD203B41FA5}">
                      <a16:colId xmlns:a16="http://schemas.microsoft.com/office/drawing/2014/main" val="2689881625"/>
                    </a:ext>
                  </a:extLst>
                </a:gridCol>
              </a:tblGrid>
              <a:tr h="3048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Найменування статей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Розрахунок витрат на один виріб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2464857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Основні матеріали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= Н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витр.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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Ц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м.о.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38059042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Куплені вироби і напівфабрикати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 = Н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витр.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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Ц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пок.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22031380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Зворотні відходи (віднімаються)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 = Н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отх.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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Ц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отх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391946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Основна зарплата виробничих робітників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 = l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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9419568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Додаткова зарплата виробничих робітників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 Від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731389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Відрахування на державне страхування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% (З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доп.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30684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Витрати по утриманню та експлуатації обладнання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в% від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7824027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загальноцехові витрати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в% від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5995394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Відшкодування зносу інструментів і пристосувань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(5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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10)% коштує обладнання на якому прим. інструменти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417357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РАЗОМ: цехова собівартість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</a:t>
                      </a:r>
                    </a:p>
                  </a:txBody>
                  <a:tcPr marL="40680" marR="40680" marT="508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7863665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Text Box 2"/>
          <p:cNvSpPr txBox="1">
            <a:spLocks noChangeArrowheads="1"/>
          </p:cNvSpPr>
          <p:nvPr/>
        </p:nvSpPr>
        <p:spPr bwMode="auto">
          <a:xfrm>
            <a:off x="457200" y="1643063"/>
            <a:ext cx="8229600" cy="4757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Bef>
                <a:spcPts val="600"/>
              </a:spcBef>
              <a:buClrTx/>
              <a:buSzPct val="80000"/>
              <a:buFontTx/>
              <a:buNone/>
            </a:pPr>
            <a:r>
              <a:rPr lang="ru-RU" altLang="en-US" sz="3200" b="1" dirty="0" err="1" smtClean="0">
                <a:solidFill>
                  <a:srgbClr val="B95B22"/>
                </a:solidFill>
                <a:latin typeface="Calibri" panose="020F0502020204030204" pitchFamily="34" charset="0"/>
              </a:rPr>
              <a:t>Бувають</a:t>
            </a:r>
            <a:endParaRPr lang="ru-RU" altLang="en-US" sz="3200" b="1" dirty="0" smtClean="0">
              <a:solidFill>
                <a:srgbClr val="B95B22"/>
              </a:solidFill>
              <a:latin typeface="Calibri" panose="020F0502020204030204" pitchFamily="34" charset="0"/>
            </a:endParaRPr>
          </a:p>
          <a:p>
            <a:pPr marL="84138" indent="358775" eaLnBrk="1" hangingPunct="1">
              <a:spcBef>
                <a:spcPts val="600"/>
              </a:spcBef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B95B22"/>
                </a:solidFill>
                <a:latin typeface="Calibri" panose="020F0502020204030204" pitchFamily="34" charset="0"/>
              </a:rPr>
              <a:t>Основні виробничі фонди</a:t>
            </a:r>
            <a:r>
              <a:rPr lang="uk-UA" altLang="en-US" sz="3200" dirty="0" smtClean="0">
                <a:solidFill>
                  <a:srgbClr val="B95B22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ті основні фонди, які беруть участь у виробничому процесі безпосередньо (машини, обладнання, верстати) (активна частина) або створюють умови для виробничого процесу (виробничі будівлі, трубопроводи) (пасивна частина).</a:t>
            </a:r>
          </a:p>
          <a:p>
            <a:pPr marL="84138" indent="358775" eaLnBrk="1" hangingPunct="1">
              <a:spcBef>
                <a:spcPts val="600"/>
              </a:spcBef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558BB8"/>
                </a:solidFill>
                <a:latin typeface="Calibri" panose="020F0502020204030204" pitchFamily="34" charset="0"/>
              </a:rPr>
              <a:t>Основні невиробничі фонди</a:t>
            </a:r>
            <a:r>
              <a:rPr lang="uk-UA" altLang="en-US" sz="3200" dirty="0" smtClean="0">
                <a:solidFill>
                  <a:srgbClr val="558BB8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7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об'єкти підприємства культурно-побутового призначення, медичні установи, столові.</a:t>
            </a:r>
            <a:endParaRPr lang="uk-UA" altLang="en-US" sz="27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1" name="Group 1"/>
          <p:cNvGraphicFramePr>
            <a:graphicFrameLocks noGrp="1"/>
          </p:cNvGraphicFramePr>
          <p:nvPr/>
        </p:nvGraphicFramePr>
        <p:xfrm>
          <a:off x="214313" y="1714500"/>
          <a:ext cx="8716962" cy="3133726"/>
        </p:xfrm>
        <a:graphic>
          <a:graphicData uri="http://schemas.openxmlformats.org/drawingml/2006/table">
            <a:tbl>
              <a:tblPr/>
              <a:tblGrid>
                <a:gridCol w="4930775">
                  <a:extLst>
                    <a:ext uri="{9D8B030D-6E8A-4147-A177-3AD203B41FA5}">
                      <a16:colId xmlns:a16="http://schemas.microsoft.com/office/drawing/2014/main" val="3547647451"/>
                    </a:ext>
                  </a:extLst>
                </a:gridCol>
                <a:gridCol w="3786187">
                  <a:extLst>
                    <a:ext uri="{9D8B030D-6E8A-4147-A177-3AD203B41FA5}">
                      <a16:colId xmlns:a16="http://schemas.microsoft.com/office/drawing/2014/main" val="4229545487"/>
                    </a:ext>
                  </a:extLst>
                </a:gridCol>
              </a:tblGrid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загальнозаводські витрати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в% від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2350162"/>
                  </a:ext>
                </a:extLst>
              </a:tr>
              <a:tr h="347663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спеціальні витрати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(5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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10)% (М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 П +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2084499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Витрати по освоєнню виробництва нових виробів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(10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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15)% (М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+ П + З</a:t>
                      </a:r>
                      <a:r>
                        <a:rPr kumimoji="0" lang="ru-RU" altLang="en-US" sz="20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осн.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8208577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РАЗОМ: заводська собівартість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</a:t>
                      </a:r>
                    </a:p>
                  </a:txBody>
                  <a:tcPr marL="40680" marR="40680" marT="5080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387265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позавиробничі витрати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(1 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Symbol" panose="05050102010706020507" pitchFamily="18" charset="2"/>
                          <a:cs typeface="DejaVu Sans" charset="0"/>
                        </a:rPr>
                        <a:t></a:t>
                      </a: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3)% від заводської собівартості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6626964"/>
                  </a:ext>
                </a:extLst>
              </a:tr>
              <a:tr h="3048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ВСЬОГО: повна заводська собівартість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n-US" alt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DejaVu Sans" charset="0"/>
                      </a:endParaRPr>
                    </a:p>
                  </a:txBody>
                  <a:tcPr marL="40680" marR="40680" marT="16002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8882447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ПРИБУТОК: 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Оптова ціна підприємства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cs typeface="DejaVu Sans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8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ru-RU" alt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20% від повної заводської собівартості + прибуток</a:t>
                      </a:r>
                    </a:p>
                  </a:txBody>
                  <a:tcPr marL="40680" marR="40680" marT="43179" marB="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3249303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9" name="Text Box 2"/>
          <p:cNvSpPr txBox="1">
            <a:spLocks noChangeArrowheads="1"/>
          </p:cNvSpPr>
          <p:nvPr/>
        </p:nvSpPr>
        <p:spPr bwMode="auto">
          <a:xfrm>
            <a:off x="323528" y="1556792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Виручка від реалізації продукції це сума грошових коштів, отриманих підприємством за вироблену продукцію, виконані роботи, надані послуги</a:t>
            </a: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Це головне джерело для відшкодування витрат і утворення доходів підприємства. Важливий фактор, що впливає на величину виручки від реалізації продукції, - процес ціноутворення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Text Box 2"/>
          <p:cNvSpPr txBox="1">
            <a:spLocks noChangeArrowheads="1"/>
          </p:cNvSpPr>
          <p:nvPr/>
        </p:nvSpPr>
        <p:spPr bwMode="auto">
          <a:xfrm>
            <a:off x="285750" y="1774825"/>
            <a:ext cx="840105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Ціна - це грошовий вираз вартості одиниці товару.</a:t>
            </a:r>
          </a:p>
          <a:p>
            <a:pPr eaLnBrk="1" hangingPunct="1">
              <a:lnSpc>
                <a:spcPct val="80000"/>
              </a:lnSpc>
              <a:buClrTx/>
              <a:buSzPct val="80000"/>
              <a:buFontTx/>
              <a:buNone/>
            </a:pPr>
            <a:endParaRPr lang="ru-RU" altLang="en-US" sz="270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ctr" eaLnBrk="1" hangingPunct="1">
              <a:lnSpc>
                <a:spcPct val="80000"/>
              </a:lnSpc>
              <a:buClrTx/>
              <a:buSzPct val="80000"/>
              <a:buFontTx/>
              <a:buNone/>
            </a:pP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повна собівартість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+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_______</a:t>
            </a:r>
            <a:r>
              <a:rPr lang="ru-RU" altLang="en-US" sz="2700" u="sng">
                <a:solidFill>
                  <a:srgbClr val="000000"/>
                </a:solidFill>
                <a:latin typeface="Calibri" panose="020F0502020204030204" pitchFamily="34" charset="0"/>
              </a:rPr>
              <a:t>прибуток</a:t>
            </a: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_______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Оптова ціна підприємства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+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 ______</a:t>
            </a:r>
            <a:r>
              <a:rPr lang="ru-RU" altLang="en-US" sz="2700" u="sng">
                <a:solidFill>
                  <a:srgbClr val="000000"/>
                </a:solidFill>
                <a:latin typeface="Calibri" panose="020F0502020204030204" pitchFamily="34" charset="0"/>
              </a:rPr>
              <a:t> ПДВ</a:t>
            </a: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______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Відпускна ціна підприємства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+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___________</a:t>
            </a:r>
            <a:r>
              <a:rPr lang="ru-RU" altLang="en-US" sz="2700" u="sng">
                <a:solidFill>
                  <a:srgbClr val="000000"/>
                </a:solidFill>
                <a:latin typeface="Calibri" panose="020F0502020204030204" pitchFamily="34" charset="0"/>
              </a:rPr>
              <a:t>торгова надбавка</a:t>
            </a: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__________</a:t>
            </a:r>
            <a:b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ru-RU" altLang="en-US" sz="2700">
                <a:solidFill>
                  <a:srgbClr val="000000"/>
                </a:solidFill>
                <a:latin typeface="Calibri" panose="020F0502020204030204" pitchFamily="34" charset="0"/>
              </a:rPr>
              <a:t>Роздрібна ціна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5" name="Text Box 2"/>
          <p:cNvSpPr txBox="1">
            <a:spLocks noChangeArrowheads="1"/>
          </p:cNvSpPr>
          <p:nvPr/>
        </p:nvSpPr>
        <p:spPr bwMode="auto">
          <a:xfrm>
            <a:off x="539750" y="1484313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ru-RU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 Державні регульовані ціни на продукцію (послуги) виробничо-технічного призначення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2. Вільні оптові ціни на продукцію (послуги) виробничо-технічного призначення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3. Вільні (відпускні) ціни на продукцію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4. Ціни з урахуванням акцизного податку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5. Ціни на продукцію і товари, що поставляються через посередників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6. При виробництві різних модифікацій однорідної</a:t>
            </a:r>
            <a:r>
              <a:rPr lang="uk-UA" altLang="en-US" sz="2400" dirty="0" smtClean="0">
                <a:solidFill>
                  <a:srgbClr val="000000"/>
                </a:solidFill>
              </a:rPr>
              <a:t> продукції</a:t>
            </a:r>
          </a:p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7. Вільні (ринкові) роздрібні ціни на продукцію</a:t>
            </a:r>
            <a:endParaRPr lang="uk-UA" alt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5" name="Прямокутник 4"/>
          <p:cNvSpPr/>
          <p:nvPr/>
        </p:nvSpPr>
        <p:spPr>
          <a:xfrm>
            <a:off x="3347864" y="476672"/>
            <a:ext cx="14125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uk-UA" sz="2400" dirty="0" smtClean="0"/>
              <a:t>Види цін</a:t>
            </a:r>
            <a:endParaRPr lang="uk-UA" sz="2400" dirty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3" name="Text Box 2"/>
          <p:cNvSpPr txBox="1">
            <a:spLocks noChangeArrowheads="1"/>
          </p:cNvSpPr>
          <p:nvPr/>
        </p:nvSpPr>
        <p:spPr bwMode="auto">
          <a:xfrm>
            <a:off x="457200" y="1785938"/>
            <a:ext cx="8229600" cy="46148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  <a:buFontTx/>
              <a:buNone/>
            </a:pPr>
            <a:r>
              <a:rPr lang="uk-UA" altLang="en-US" sz="3200" smtClean="0">
                <a:solidFill>
                  <a:srgbClr val="000000"/>
                </a:solidFill>
                <a:latin typeface="Calibri" panose="020F0502020204030204" pitchFamily="34" charset="0"/>
              </a:rPr>
              <a:t>а) оптова ціна підприємства </a:t>
            </a:r>
          </a:p>
          <a:p>
            <a:pPr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де П - прибуток;</a:t>
            </a:r>
          </a:p>
          <a:p>
            <a:pPr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/>
            </a:r>
            <a:b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б) продажна (відпускна) ціна</a:t>
            </a:r>
          </a:p>
          <a:p>
            <a:pPr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ClrTx/>
              <a:buSzPct val="80000"/>
              <a:buFontTx/>
              <a:buNone/>
            </a:pPr>
            <a:endParaRPr lang="uk-UA" altLang="en-US" sz="32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де ПДВ - податок на додану вартість.</a:t>
            </a:r>
          </a:p>
          <a:p>
            <a:pPr>
              <a:buClrTx/>
              <a:buSzPct val="80000"/>
              <a:buFontTx/>
              <a:buNone/>
            </a:pP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4336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074002"/>
              </p:ext>
            </p:extLst>
          </p:nvPr>
        </p:nvGraphicFramePr>
        <p:xfrm>
          <a:off x="2921000" y="5002213"/>
          <a:ext cx="3163888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0" name="Equation" r:id="rId4" imgW="1257120" imgH="228600" progId="Equation.DSMT4">
                  <p:embed/>
                </p:oleObj>
              </mc:Choice>
              <mc:Fallback>
                <p:oleObj name="Equation" r:id="rId4" imgW="1257120" imgH="228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1000" y="5002213"/>
                        <a:ext cx="3163888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851938"/>
              </p:ext>
            </p:extLst>
          </p:nvPr>
        </p:nvGraphicFramePr>
        <p:xfrm>
          <a:off x="2867025" y="2301875"/>
          <a:ext cx="3405188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1" name="Equation" r:id="rId6" imgW="1054080" imgH="228600" progId="Equation.DSMT4">
                  <p:embed/>
                </p:oleObj>
              </mc:Choice>
              <mc:Fallback>
                <p:oleObj name="Equation" r:id="rId6" imgW="1054080" imgH="228600" progId="Equation.DSMT4">
                  <p:embed/>
                  <p:pic>
                    <p:nvPicPr>
                      <p:cNvPr id="7475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7025" y="2301875"/>
                        <a:ext cx="3405188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кутник 1"/>
          <p:cNvSpPr/>
          <p:nvPr/>
        </p:nvSpPr>
        <p:spPr>
          <a:xfrm>
            <a:off x="971600" y="377321"/>
            <a:ext cx="727280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buClrTx/>
              <a:buSzPct val="80000"/>
              <a:buFontTx/>
              <a:buNone/>
            </a:pPr>
            <a:r>
              <a:rPr lang="uk-UA" altLang="en-US" sz="1800" dirty="0" smtClean="0">
                <a:latin typeface="Calibri" panose="020F0502020204030204" pitchFamily="34" charset="0"/>
              </a:rPr>
              <a:t>Державні регульовані ціни на продукцію (послуги) виробничо-технічного призначення</a:t>
            </a:r>
            <a:endParaRPr lang="uk-UA" altLang="en-US" sz="1800" dirty="0" smtClean="0"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1" name="Text Box 2"/>
          <p:cNvSpPr txBox="1">
            <a:spLocks noChangeArrowheads="1"/>
          </p:cNvSpPr>
          <p:nvPr/>
        </p:nvSpPr>
        <p:spPr bwMode="auto">
          <a:xfrm>
            <a:off x="467544" y="1556792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Вільні оптові ціни на продукцію (послуги) виробничо-технічного призначення </a:t>
            </a: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встановлюються виробниками на рівноправній основі з споживачами продукції і застосовуються з урахуванням податку на додану вартість при розрахунках виготовлювачів з усіма споживачами (крім населення), в т.ч. з посередниками (включаючи постачальницько-збутові, торгово-закупівельні підприємства та ін.)</a:t>
            </a:r>
            <a:endParaRPr lang="uk-UA" alt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9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Вільні (відпускні) ціни на продукцію</a:t>
            </a:r>
          </a:p>
          <a:p>
            <a:pPr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встановлюються (з урахуванням податку на додану вартість) виробниками товарів за погодженням з роздрібними торговими підприємствами, які реалізують товари населенню, а також з посередниками. Ці ціни визначаються виходячи з кон'юнктури ринку (попиту і пропозиції, якості і споживчих властивостей продукції)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7" name="Text Box 2"/>
          <p:cNvSpPr txBox="1">
            <a:spLocks noChangeArrowheads="1"/>
          </p:cNvSpPr>
          <p:nvPr/>
        </p:nvSpPr>
        <p:spPr bwMode="auto">
          <a:xfrm>
            <a:off x="467544" y="1774824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  <a:buFontTx/>
              <a:buNone/>
            </a:pPr>
            <a:r>
              <a:rPr lang="ru-RU" altLang="en-US" sz="32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вільні</a:t>
            </a:r>
            <a:r>
              <a:rPr lang="ru-RU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відпускні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ціни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включаються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також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суми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акцизів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за </a:t>
            </a:r>
            <a:r>
              <a:rPr lang="ru-RU" altLang="en-US" sz="3200" dirty="0" err="1">
                <a:solidFill>
                  <a:srgbClr val="000000"/>
                </a:solidFill>
                <a:latin typeface="Calibri" panose="020F0502020204030204" pitchFamily="34" charset="0"/>
              </a:rPr>
              <a:t>встановленими</a:t>
            </a:r>
            <a:r>
              <a:rPr lang="ru-RU" altLang="en-US" sz="3200" dirty="0">
                <a:solidFill>
                  <a:srgbClr val="000000"/>
                </a:solidFill>
                <a:latin typeface="Calibri" panose="020F0502020204030204" pitchFamily="34" charset="0"/>
              </a:rPr>
              <a:t> ставками:</a:t>
            </a:r>
          </a:p>
        </p:txBody>
      </p:sp>
      <p:graphicFrame>
        <p:nvGraphicFramePr>
          <p:cNvPr id="149508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6245153"/>
              </p:ext>
            </p:extLst>
          </p:nvPr>
        </p:nvGraphicFramePr>
        <p:xfrm>
          <a:off x="1763688" y="3467100"/>
          <a:ext cx="5297488" cy="620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1" r:id="rId4" imgW="1834963" imgH="238336" progId="">
                  <p:embed/>
                </p:oleObj>
              </mc:Choice>
              <mc:Fallback>
                <p:oleObj r:id="rId4" imgW="1834963" imgH="238336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3688" y="3467100"/>
                        <a:ext cx="5297488" cy="6207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5" name="Text Box 2"/>
          <p:cNvSpPr txBox="1">
            <a:spLocks noChangeArrowheads="1"/>
          </p:cNvSpPr>
          <p:nvPr/>
        </p:nvSpPr>
        <p:spPr bwMode="auto">
          <a:xfrm>
            <a:off x="395536" y="1412776"/>
            <a:ext cx="8229600" cy="3582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Ціни на продукцію і товари, що поставляються через посередників</a:t>
            </a:r>
          </a:p>
          <a:p>
            <a:pPr>
              <a:buClrTx/>
              <a:buSzPct val="80000"/>
              <a:buFontTx/>
              <a:buNone/>
            </a:pPr>
            <a:r>
              <a:rPr lang="uk-UA" altLang="en-US" sz="24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(Постачальницько-збутові, торгово-закупівельні організації та ін.) визначається виходячи з вільних оптових (відпускних) цін і постачальницько-збутові надбавки, рівень якої визначається за погодженням сторін (між посередником і споживачем, в т.ч. торгівлею):</a:t>
            </a:r>
            <a:endParaRPr lang="uk-UA" altLang="en-US" sz="24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5155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3221482"/>
              </p:ext>
            </p:extLst>
          </p:nvPr>
        </p:nvGraphicFramePr>
        <p:xfrm>
          <a:off x="1547664" y="4396483"/>
          <a:ext cx="6113462" cy="1198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9" name="Equation" r:id="rId4" imgW="2095200" imgH="431640" progId="Equation.DSMT4">
                  <p:embed/>
                </p:oleObj>
              </mc:Choice>
              <mc:Fallback>
                <p:oleObj name="Equation" r:id="rId4" imgW="2095200" imgH="4316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664" y="4396483"/>
                        <a:ext cx="6113462" cy="1198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02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58750"/>
            <a:ext cx="8229600" cy="1249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53603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buClrTx/>
              <a:buSzPct val="80000"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При виробництві різних модифікацій однорідної</a:t>
            </a:r>
            <a:r>
              <a:rPr lang="uk-UA" altLang="en-US" sz="3200" dirty="0" smtClean="0">
                <a:solidFill>
                  <a:srgbClr val="000000"/>
                </a:solidFill>
              </a:rPr>
              <a:t> продукції</a:t>
            </a:r>
          </a:p>
          <a:p>
            <a:pPr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з метою стимулювання підвищення її якості вільні оптові ціни можуть диференціюватися виробником з урахуванням споживчих властивостей виходячи з вільної ціни базового виду і доплат (знижок) за якість конкретного виконання продукції.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3200" b="1" dirty="0" smtClean="0">
                <a:solidFill>
                  <a:srgbClr val="B95B22"/>
                </a:solidFill>
                <a:latin typeface="Calibri" panose="020F0502020204030204" pitchFamily="34" charset="0"/>
              </a:rPr>
              <a:t>Амортизація</a:t>
            </a:r>
            <a:r>
              <a:rPr lang="uk-UA" altLang="en-US" sz="32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- це метод включення по частинах вартості основних фондів (протягом терміну їх служби) до витрат на продукцію, що виробляється, і подальше використання цих коштів для відшкодування спожитих основних фондів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1" name="Text Box 2"/>
          <p:cNvSpPr txBox="1">
            <a:spLocks noChangeArrowheads="1"/>
          </p:cNvSpPr>
          <p:nvPr/>
        </p:nvSpPr>
        <p:spPr bwMode="auto">
          <a:xfrm>
            <a:off x="457200" y="1484785"/>
            <a:ext cx="8229600" cy="49160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>
              <a:lnSpc>
                <a:spcPct val="110000"/>
              </a:lnSpc>
              <a:buClrTx/>
              <a:buSzPct val="80000"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Вільні (ринкові) роздрібні ціни на продукцію</a:t>
            </a: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формуються виходячи з вільної відпускної ціни з ПДВ і торговельної надбавки:</a:t>
            </a: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endParaRPr lang="uk-UA" altLang="en-US" sz="3000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де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Н</a:t>
            </a:r>
            <a:r>
              <a:rPr lang="uk-UA" altLang="en-US" sz="30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торг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- торгова надбавка, включаючи витрати торгівлі, прибуток і ПДВ</a:t>
            </a: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	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Н</a:t>
            </a:r>
            <a:r>
              <a:rPr lang="uk-UA" altLang="en-US" sz="30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торг</a:t>
            </a:r>
            <a:r>
              <a:rPr lang="uk-UA" altLang="en-US" sz="3000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= 25% </a:t>
            </a:r>
            <a:r>
              <a:rPr lang="uk-UA" altLang="en-US" sz="3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Ц</a:t>
            </a:r>
            <a:r>
              <a:rPr lang="uk-UA" altLang="en-US" sz="30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отп</a:t>
            </a:r>
            <a:r>
              <a:rPr lang="uk-UA" altLang="en-US" sz="3000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uk-UA" altLang="en-US" sz="3000" baseline="-25000" dirty="0" err="1" smtClean="0">
                <a:solidFill>
                  <a:srgbClr val="000000"/>
                </a:solidFill>
                <a:latin typeface="Calibri" panose="020F0502020204030204" pitchFamily="34" charset="0"/>
              </a:rPr>
              <a:t>своб</a:t>
            </a:r>
            <a:r>
              <a:rPr lang="uk-UA" altLang="en-US" sz="3000" baseline="-250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.</a:t>
            </a:r>
          </a:p>
          <a:p>
            <a:pPr>
              <a:lnSpc>
                <a:spcPct val="110000"/>
              </a:lnSpc>
              <a:buClrTx/>
              <a:buSzPct val="80000"/>
              <a:buFontTx/>
              <a:buNone/>
            </a:pPr>
            <a:endParaRPr lang="ru-RU" altLang="en-US" sz="3000" baseline="-250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155652" name="Object 3"/>
          <p:cNvGraphicFramePr>
            <a:graphicFrameLocks noChangeAspect="1"/>
          </p:cNvGraphicFramePr>
          <p:nvPr/>
        </p:nvGraphicFramePr>
        <p:xfrm>
          <a:off x="2062163" y="3268663"/>
          <a:ext cx="5089525" cy="842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54" r:id="rId4" imgW="1685869" imgH="284805" progId="">
                  <p:embed/>
                </p:oleObj>
              </mc:Choice>
              <mc:Fallback>
                <p:oleObj r:id="rId4" imgW="1685869" imgH="284805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2163" y="3268663"/>
                        <a:ext cx="5089525" cy="842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0" y="0"/>
            <a:ext cx="9144000" cy="1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3357563" y="1857375"/>
            <a:ext cx="2160587" cy="53975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Основні фонди</a:t>
            </a:r>
          </a:p>
        </p:txBody>
      </p:sp>
      <p:sp>
        <p:nvSpPr>
          <p:cNvPr id="24581" name="Text Box 4"/>
          <p:cNvSpPr txBox="1">
            <a:spLocks noChangeArrowheads="1"/>
          </p:cNvSpPr>
          <p:nvPr/>
        </p:nvSpPr>
        <p:spPr bwMode="auto">
          <a:xfrm>
            <a:off x="747713" y="2414588"/>
            <a:ext cx="2519362" cy="107950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Повне відновлення основних фондів </a:t>
            </a:r>
          </a:p>
        </p:txBody>
      </p:sp>
      <p:sp>
        <p:nvSpPr>
          <p:cNvPr id="24582" name="Text Box 5"/>
          <p:cNvSpPr txBox="1">
            <a:spLocks noChangeArrowheads="1"/>
          </p:cNvSpPr>
          <p:nvPr/>
        </p:nvSpPr>
        <p:spPr bwMode="auto">
          <a:xfrm>
            <a:off x="3357563" y="2851150"/>
            <a:ext cx="2214562" cy="7207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Ремонт основних фондів </a:t>
            </a:r>
          </a:p>
        </p:txBody>
      </p:sp>
      <p:sp>
        <p:nvSpPr>
          <p:cNvPr id="24583" name="Text Box 6"/>
          <p:cNvSpPr txBox="1">
            <a:spLocks noChangeArrowheads="1"/>
          </p:cNvSpPr>
          <p:nvPr/>
        </p:nvSpPr>
        <p:spPr bwMode="auto">
          <a:xfrm>
            <a:off x="5857875" y="2557463"/>
            <a:ext cx="2519363" cy="7207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Знос основних фондів </a:t>
            </a:r>
          </a:p>
        </p:txBody>
      </p:sp>
      <p:sp>
        <p:nvSpPr>
          <p:cNvPr id="24584" name="Text Box 7"/>
          <p:cNvSpPr txBox="1">
            <a:spLocks noChangeArrowheads="1"/>
          </p:cNvSpPr>
          <p:nvPr/>
        </p:nvSpPr>
        <p:spPr bwMode="auto">
          <a:xfrm>
            <a:off x="714375" y="3714750"/>
            <a:ext cx="2519363" cy="7207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амортизаційний фонд </a:t>
            </a:r>
          </a:p>
        </p:txBody>
      </p:sp>
      <p:sp>
        <p:nvSpPr>
          <p:cNvPr id="24585" name="Text Box 8"/>
          <p:cNvSpPr txBox="1">
            <a:spLocks noChangeArrowheads="1"/>
          </p:cNvSpPr>
          <p:nvPr/>
        </p:nvSpPr>
        <p:spPr bwMode="auto">
          <a:xfrm>
            <a:off x="714375" y="4786313"/>
            <a:ext cx="2519363" cy="1079500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Виручка від реалізованої продукції </a:t>
            </a:r>
          </a:p>
        </p:txBody>
      </p:sp>
      <p:sp>
        <p:nvSpPr>
          <p:cNvPr id="24586" name="Text Box 9"/>
          <p:cNvSpPr txBox="1">
            <a:spLocks noChangeArrowheads="1"/>
          </p:cNvSpPr>
          <p:nvPr/>
        </p:nvSpPr>
        <p:spPr bwMode="auto">
          <a:xfrm>
            <a:off x="5857875" y="3643313"/>
            <a:ext cx="2519363" cy="7207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Амортизаційні відрахування 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/>
        </p:nvSpPr>
        <p:spPr bwMode="auto">
          <a:xfrm>
            <a:off x="5857875" y="4922838"/>
            <a:ext cx="2519363" cy="720725"/>
          </a:xfrm>
          <a:prstGeom prst="rect">
            <a:avLst/>
          </a:prstGeom>
          <a:gradFill rotWithShape="0">
            <a:gsLst>
              <a:gs pos="0">
                <a:srgbClr val="C2D69B"/>
              </a:gs>
              <a:gs pos="50000">
                <a:srgbClr val="EAF1DD"/>
              </a:gs>
              <a:gs pos="100000">
                <a:srgbClr val="C2D69B"/>
              </a:gs>
            </a:gsLst>
            <a:lin ang="8100000" scaled="1"/>
          </a:gradFill>
          <a:ln w="12600" cap="sq">
            <a:solidFill>
              <a:srgbClr val="C2D69B"/>
            </a:solidFill>
            <a:miter lim="800000"/>
            <a:headEnd/>
            <a:tailEnd/>
          </a:ln>
          <a:effectLst>
            <a:outerShdw dist="17819" dir="2700000" algn="ctr" rotWithShape="0">
              <a:srgbClr val="4E6128">
                <a:alpha val="50026"/>
              </a:srgbClr>
            </a:outerShdw>
          </a:effectLst>
        </p:spPr>
        <p:txBody>
          <a:bodyPr lIns="90000" tIns="46800" rIns="90000" bIns="46800"/>
          <a:lstStyle>
            <a:lvl1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algn="ctr" eaLnBrk="1" hangingPunct="1">
              <a:spcAft>
                <a:spcPts val="1000"/>
              </a:spcAft>
              <a:buClrTx/>
              <a:buSzPct val="80000"/>
              <a:buFontTx/>
              <a:buNone/>
            </a:pPr>
            <a:r>
              <a:rPr lang="ru-RU" altLang="en-US" sz="2000">
                <a:solidFill>
                  <a:srgbClr val="000000"/>
                </a:solidFill>
                <a:latin typeface="Calibri" panose="020F0502020204030204" pitchFamily="34" charset="0"/>
              </a:rPr>
              <a:t>Собівартість продукції </a:t>
            </a:r>
          </a:p>
        </p:txBody>
      </p:sp>
      <p:sp>
        <p:nvSpPr>
          <p:cNvPr id="24588" name="Line 11"/>
          <p:cNvSpPr>
            <a:spLocks noChangeShapeType="1"/>
          </p:cNvSpPr>
          <p:nvPr/>
        </p:nvSpPr>
        <p:spPr bwMode="auto">
          <a:xfrm>
            <a:off x="5572125" y="2143125"/>
            <a:ext cx="1511300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2"/>
          <p:cNvSpPr>
            <a:spLocks noChangeShapeType="1"/>
          </p:cNvSpPr>
          <p:nvPr/>
        </p:nvSpPr>
        <p:spPr bwMode="auto">
          <a:xfrm>
            <a:off x="7072313" y="2143125"/>
            <a:ext cx="1587" cy="41433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3"/>
          <p:cNvSpPr>
            <a:spLocks noChangeShapeType="1"/>
          </p:cNvSpPr>
          <p:nvPr/>
        </p:nvSpPr>
        <p:spPr bwMode="auto">
          <a:xfrm>
            <a:off x="7072313" y="3286125"/>
            <a:ext cx="1587" cy="3429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4"/>
          <p:cNvSpPr>
            <a:spLocks noChangeShapeType="1"/>
          </p:cNvSpPr>
          <p:nvPr/>
        </p:nvSpPr>
        <p:spPr bwMode="auto">
          <a:xfrm>
            <a:off x="7072313" y="4392613"/>
            <a:ext cx="1587" cy="5365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5"/>
          <p:cNvSpPr>
            <a:spLocks noChangeShapeType="1"/>
          </p:cNvSpPr>
          <p:nvPr/>
        </p:nvSpPr>
        <p:spPr bwMode="auto">
          <a:xfrm flipH="1">
            <a:off x="3213100" y="5357813"/>
            <a:ext cx="2636838" cy="158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6"/>
          <p:cNvSpPr>
            <a:spLocks noChangeShapeType="1"/>
          </p:cNvSpPr>
          <p:nvPr/>
        </p:nvSpPr>
        <p:spPr bwMode="auto">
          <a:xfrm flipV="1">
            <a:off x="1714500" y="4427538"/>
            <a:ext cx="1588" cy="3460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7"/>
          <p:cNvSpPr>
            <a:spLocks noChangeShapeType="1"/>
          </p:cNvSpPr>
          <p:nvPr/>
        </p:nvSpPr>
        <p:spPr bwMode="auto">
          <a:xfrm>
            <a:off x="3257550" y="4000500"/>
            <a:ext cx="528638" cy="1588"/>
          </a:xfrm>
          <a:prstGeom prst="line">
            <a:avLst/>
          </a:prstGeom>
          <a:noFill/>
          <a:ln w="1260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8"/>
          <p:cNvSpPr>
            <a:spLocks noChangeShapeType="1"/>
          </p:cNvSpPr>
          <p:nvPr/>
        </p:nvSpPr>
        <p:spPr bwMode="auto">
          <a:xfrm flipV="1">
            <a:off x="3786188" y="3570288"/>
            <a:ext cx="1587" cy="431800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19"/>
          <p:cNvSpPr>
            <a:spLocks noChangeShapeType="1"/>
          </p:cNvSpPr>
          <p:nvPr/>
        </p:nvSpPr>
        <p:spPr bwMode="auto">
          <a:xfrm flipV="1">
            <a:off x="1714500" y="3484563"/>
            <a:ext cx="1588" cy="231775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0"/>
          <p:cNvSpPr>
            <a:spLocks noChangeShapeType="1"/>
          </p:cNvSpPr>
          <p:nvPr/>
        </p:nvSpPr>
        <p:spPr bwMode="auto">
          <a:xfrm flipV="1">
            <a:off x="1643063" y="2141538"/>
            <a:ext cx="1587" cy="274637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1"/>
          <p:cNvSpPr>
            <a:spLocks noChangeShapeType="1"/>
          </p:cNvSpPr>
          <p:nvPr/>
        </p:nvSpPr>
        <p:spPr bwMode="auto">
          <a:xfrm>
            <a:off x="1643063" y="2143125"/>
            <a:ext cx="1700212" cy="1588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2"/>
          <p:cNvSpPr>
            <a:spLocks noChangeShapeType="1"/>
          </p:cNvSpPr>
          <p:nvPr/>
        </p:nvSpPr>
        <p:spPr bwMode="auto">
          <a:xfrm flipV="1">
            <a:off x="4429125" y="2427288"/>
            <a:ext cx="1588" cy="417512"/>
          </a:xfrm>
          <a:prstGeom prst="line">
            <a:avLst/>
          </a:prstGeom>
          <a:noFill/>
          <a:ln w="9360" cap="sq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2"/>
          <p:cNvSpPr txBox="1">
            <a:spLocks noChangeArrowheads="1"/>
          </p:cNvSpPr>
          <p:nvPr/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54720" tIns="91440"/>
          <a:lstStyle>
            <a:lvl1pPr marL="438150" indent="-317500"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1pPr>
            <a:lvl2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2pPr>
            <a:lvl3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3pPr>
            <a:lvl4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4pPr>
            <a:lvl5pPr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>
                <a:solidFill>
                  <a:schemeClr val="bg1"/>
                </a:solidFill>
                <a:latin typeface="Arial" panose="020B0604020202020204" pitchFamily="34" charset="0"/>
                <a:cs typeface="DejaVu Sans" charset="0"/>
              </a:defRPr>
            </a:lvl9pPr>
          </a:lstStyle>
          <a:p>
            <a:pPr marL="0" indent="442913" eaLnBrk="1" hangingPunct="1">
              <a:buClrTx/>
              <a:buSzPct val="80000"/>
              <a:buFontTx/>
              <a:buNone/>
            </a:pPr>
            <a:r>
              <a:rPr lang="uk-UA" altLang="en-US" sz="32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Оборотні фонди - це ресурси, які цілком споживаються в процесі виробництва і переносять свою вартість на створюваний продукт</a:t>
            </a:r>
            <a:endParaRPr lang="uk-UA" altLang="en-US" sz="3200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662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" y="4857750"/>
            <a:ext cx="573088" cy="915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29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563" y="4643438"/>
            <a:ext cx="1611312" cy="1214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30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9125" y="4714875"/>
            <a:ext cx="1368425" cy="107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26631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357688"/>
            <a:ext cx="1343025" cy="1619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6632" name="AutoShape 7"/>
          <p:cNvSpPr>
            <a:spLocks noChangeArrowheads="1"/>
          </p:cNvSpPr>
          <p:nvPr/>
        </p:nvSpPr>
        <p:spPr bwMode="auto">
          <a:xfrm>
            <a:off x="4071938" y="5072063"/>
            <a:ext cx="357187" cy="357187"/>
          </a:xfrm>
          <a:prstGeom prst="plus">
            <a:avLst>
              <a:gd name="adj" fmla="val 46560"/>
            </a:avLst>
          </a:prstGeom>
          <a:solidFill>
            <a:srgbClr val="0D0D0D"/>
          </a:solidFill>
          <a:ln w="47880" cap="sq">
            <a:solidFill>
              <a:srgbClr val="262626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3" name="Freeform 8"/>
          <p:cNvSpPr>
            <a:spLocks noChangeArrowheads="1"/>
          </p:cNvSpPr>
          <p:nvPr/>
        </p:nvSpPr>
        <p:spPr bwMode="auto">
          <a:xfrm>
            <a:off x="6072188" y="5072063"/>
            <a:ext cx="500062" cy="285750"/>
          </a:xfrm>
          <a:custGeom>
            <a:avLst/>
            <a:gdLst>
              <a:gd name="T0" fmla="*/ 66283 w 500062"/>
              <a:gd name="T1" fmla="*/ 58865 h 285750"/>
              <a:gd name="T2" fmla="*/ 433779 w 500062"/>
              <a:gd name="T3" fmla="*/ 58865 h 285750"/>
              <a:gd name="T4" fmla="*/ 433779 w 500062"/>
              <a:gd name="T5" fmla="*/ 126073 h 285750"/>
              <a:gd name="T6" fmla="*/ 66283 w 500062"/>
              <a:gd name="T7" fmla="*/ 126073 h 285750"/>
              <a:gd name="T8" fmla="*/ 66283 w 500062"/>
              <a:gd name="T9" fmla="*/ 58865 h 285750"/>
              <a:gd name="T10" fmla="*/ 66283 w 500062"/>
              <a:gd name="T11" fmla="*/ 159677 h 285750"/>
              <a:gd name="T12" fmla="*/ 433779 w 500062"/>
              <a:gd name="T13" fmla="*/ 159677 h 285750"/>
              <a:gd name="T14" fmla="*/ 433779 w 500062"/>
              <a:gd name="T15" fmla="*/ 226886 h 285750"/>
              <a:gd name="T16" fmla="*/ 66283 w 500062"/>
              <a:gd name="T17" fmla="*/ 226886 h 285750"/>
              <a:gd name="T18" fmla="*/ 66283 w 500062"/>
              <a:gd name="T19" fmla="*/ 159677 h 285750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0" t="0" r="r" b="b"/>
            <a:pathLst>
              <a:path w="500062" h="285750">
                <a:moveTo>
                  <a:pt x="66283" y="58865"/>
                </a:moveTo>
                <a:lnTo>
                  <a:pt x="433779" y="58865"/>
                </a:lnTo>
                <a:lnTo>
                  <a:pt x="433779" y="126073"/>
                </a:lnTo>
                <a:lnTo>
                  <a:pt x="66283" y="126073"/>
                </a:lnTo>
                <a:lnTo>
                  <a:pt x="66283" y="58865"/>
                </a:lnTo>
                <a:close/>
                <a:moveTo>
                  <a:pt x="66283" y="159677"/>
                </a:moveTo>
                <a:lnTo>
                  <a:pt x="433779" y="159677"/>
                </a:lnTo>
                <a:lnTo>
                  <a:pt x="433779" y="226886"/>
                </a:lnTo>
                <a:lnTo>
                  <a:pt x="66283" y="226886"/>
                </a:lnTo>
                <a:lnTo>
                  <a:pt x="66283" y="159677"/>
                </a:lnTo>
                <a:close/>
              </a:path>
            </a:pathLst>
          </a:custGeom>
          <a:solidFill>
            <a:srgbClr val="0D0D0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34" name="Rectangle 9"/>
          <p:cNvSpPr>
            <a:spLocks noChangeArrowheads="1"/>
          </p:cNvSpPr>
          <p:nvPr/>
        </p:nvSpPr>
        <p:spPr bwMode="auto">
          <a:xfrm>
            <a:off x="1928813" y="4357688"/>
            <a:ext cx="4000500" cy="1928812"/>
          </a:xfrm>
          <a:prstGeom prst="rect">
            <a:avLst/>
          </a:prstGeom>
          <a:noFill/>
          <a:ln w="47880" cap="sq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  <p:sp>
        <p:nvSpPr>
          <p:cNvPr id="26635" name="AutoShape 10"/>
          <p:cNvSpPr>
            <a:spLocks noChangeArrowheads="1"/>
          </p:cNvSpPr>
          <p:nvPr/>
        </p:nvSpPr>
        <p:spPr bwMode="auto">
          <a:xfrm>
            <a:off x="1285875" y="5214938"/>
            <a:ext cx="428625" cy="14287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D0D0D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Calibri"/>
        <a:ea typeface=""/>
        <a:cs typeface="DejaVu Sans"/>
      </a:majorFont>
      <a:minorFont>
        <a:latin typeface="Calibri"/>
        <a:ea typeface=""/>
        <a:cs typeface="DejaVu Sans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en-US" sz="1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  <a:cs typeface="DejaVu Sans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1198</TotalTime>
  <Words>3099</Words>
  <Application>Microsoft Office PowerPoint</Application>
  <PresentationFormat>Екран (4:3)</PresentationFormat>
  <Paragraphs>409</Paragraphs>
  <Slides>70</Slides>
  <Notes>70</Notes>
  <HiddenSlides>0</HiddenSlides>
  <MMClips>0</MMClips>
  <ScaleCrop>false</ScaleCrop>
  <HeadingPairs>
    <vt:vector size="8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6</vt:i4>
      </vt:variant>
      <vt:variant>
        <vt:lpstr>Вбудовані сервери OLE</vt:lpstr>
      </vt:variant>
      <vt:variant>
        <vt:i4>1</vt:i4>
      </vt:variant>
      <vt:variant>
        <vt:lpstr>Заголовки слайдів</vt:lpstr>
      </vt:variant>
      <vt:variant>
        <vt:i4>70</vt:i4>
      </vt:variant>
    </vt:vector>
  </HeadingPairs>
  <TitlesOfParts>
    <vt:vector size="83" baseType="lpstr">
      <vt:lpstr>Arial</vt:lpstr>
      <vt:lpstr>DejaVu Sans</vt:lpstr>
      <vt:lpstr>Times New Roman</vt:lpstr>
      <vt:lpstr>Calibri</vt:lpstr>
      <vt:lpstr>Wingdings 2</vt:lpstr>
      <vt:lpstr>Symbol</vt:lpstr>
      <vt:lpstr>Тема Office</vt:lpstr>
      <vt:lpstr>Тема Office</vt:lpstr>
      <vt:lpstr>Тема Office</vt:lpstr>
      <vt:lpstr>Тема Office</vt:lpstr>
      <vt:lpstr>Тема Office</vt:lpstr>
      <vt:lpstr>Тема Office</vt:lpstr>
      <vt:lpstr>MathType 7.0 Equation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Основные фонды предприятия</dc:title>
  <dc:subject/>
  <dc:creator>Admin</dc:creator>
  <cp:keywords/>
  <dc:description/>
  <cp:lastModifiedBy>Скачков Олександр Миколайович</cp:lastModifiedBy>
  <cp:revision>118</cp:revision>
  <cp:lastPrinted>1601-01-01T00:00:00Z</cp:lastPrinted>
  <dcterms:created xsi:type="dcterms:W3CDTF">2011-04-05T10:54:47Z</dcterms:created>
  <dcterms:modified xsi:type="dcterms:W3CDTF">2021-04-20T16:54:33Z</dcterms:modified>
</cp:coreProperties>
</file>